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3" r:id="rId2"/>
    <p:sldId id="297" r:id="rId3"/>
    <p:sldId id="542" r:id="rId4"/>
    <p:sldId id="648" r:id="rId5"/>
    <p:sldId id="674" r:id="rId6"/>
    <p:sldId id="469" r:id="rId7"/>
    <p:sldId id="667" r:id="rId8"/>
    <p:sldId id="666" r:id="rId9"/>
    <p:sldId id="671" r:id="rId10"/>
    <p:sldId id="672" r:id="rId11"/>
    <p:sldId id="668" r:id="rId12"/>
    <p:sldId id="670" r:id="rId13"/>
    <p:sldId id="676" r:id="rId14"/>
    <p:sldId id="678" r:id="rId15"/>
    <p:sldId id="679" r:id="rId16"/>
    <p:sldId id="680" r:id="rId17"/>
    <p:sldId id="677" r:id="rId18"/>
    <p:sldId id="681" r:id="rId19"/>
    <p:sldId id="682" r:id="rId20"/>
    <p:sldId id="683" r:id="rId21"/>
    <p:sldId id="685" r:id="rId22"/>
    <p:sldId id="669" r:id="rId23"/>
    <p:sldId id="686" r:id="rId24"/>
    <p:sldId id="687" r:id="rId25"/>
    <p:sldId id="688" r:id="rId26"/>
    <p:sldId id="689" r:id="rId27"/>
    <p:sldId id="691" r:id="rId28"/>
    <p:sldId id="692" r:id="rId29"/>
    <p:sldId id="690" r:id="rId30"/>
    <p:sldId id="693" r:id="rId31"/>
    <p:sldId id="695" r:id="rId32"/>
    <p:sldId id="699" r:id="rId33"/>
    <p:sldId id="700" r:id="rId34"/>
    <p:sldId id="701" r:id="rId35"/>
    <p:sldId id="702" r:id="rId36"/>
    <p:sldId id="703" r:id="rId37"/>
    <p:sldId id="705" r:id="rId38"/>
    <p:sldId id="704" r:id="rId39"/>
    <p:sldId id="706" r:id="rId40"/>
    <p:sldId id="707" r:id="rId41"/>
    <p:sldId id="708" r:id="rId42"/>
    <p:sldId id="709" r:id="rId43"/>
    <p:sldId id="710" r:id="rId44"/>
    <p:sldId id="446" r:id="rId45"/>
  </p:sldIdLst>
  <p:sldSz cx="9144000" cy="6858000" type="screen4x3"/>
  <p:notesSz cx="6858000" cy="9144000"/>
  <p:custDataLst>
    <p:tags r:id="rId48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36D660"/>
    <a:srgbClr val="4F81BD"/>
    <a:srgbClr val="FFEFBD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87" autoAdjust="0"/>
    <p:restoredTop sz="94639" autoAdjust="0"/>
  </p:normalViewPr>
  <p:slideViewPr>
    <p:cSldViewPr>
      <p:cViewPr>
        <p:scale>
          <a:sx n="116" d="100"/>
          <a:sy n="116" d="100"/>
        </p:scale>
        <p:origin x="-1072" y="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tags" Target="tags/tag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394A8-3F5A-427F-A0A2-F7A07263342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883CE-ABBC-4778-AF28-06DB304B349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1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2DDF6-BA6B-4FD6-8A1C-A4EBBE4C4D78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D35FD-4F34-4F31-897E-6182538BA0C4}" type="slidenum">
              <a:rPr lang="en-US" altLang="ja-JP">
                <a:ea typeface="ＭＳ Ｐゴシック" charset="-128"/>
              </a:rPr>
              <a:pPr/>
              <a:t>4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297CB0-D0C5-4940-93B7-A429099638F3}" type="slidenum">
              <a:rPr lang="en-US" altLang="ja-JP">
                <a:ea typeface="ＭＳ Ｐゴシック" charset="-128"/>
              </a:rPr>
              <a:pPr/>
              <a:t>5</a:t>
            </a:fld>
            <a:endParaRPr lang="en-US" altLang="ja-JP">
              <a:ea typeface="ＭＳ Ｐゴシック" charset="-128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14A95-D237-4D1B-A500-02EE4710BD72}" type="slidenum">
              <a:rPr lang="en-US" altLang="ja-JP"/>
              <a:pPr/>
              <a:t>44</a:t>
            </a:fld>
            <a:endParaRPr lang="en-US" altLang="ja-JP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3/1/13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3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3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Relationship Id="rId3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664296"/>
          </a:xfrm>
          <a:solidFill>
            <a:srgbClr val="FFDF79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Moodle </a:t>
            </a:r>
            <a:r>
              <a:rPr lang="en-US" altLang="ja-JP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ja-JP" alt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５年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The Next </a:t>
            </a:r>
            <a:r>
              <a:rPr lang="en-US" altLang="ja-JP" sz="4000" dirty="0"/>
              <a:t>S</a:t>
            </a:r>
            <a:r>
              <a:rPr lang="en-US" altLang="ja-JP" sz="4000" dirty="0" smtClean="0"/>
              <a:t>tep from Learning Support Systems for Higher Education Institutions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640960" cy="3672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en-US" altLang="ja-JP" sz="4000" b="1" dirty="0" smtClean="0">
                <a:solidFill>
                  <a:schemeClr val="tx1"/>
                </a:solidFill>
              </a:rPr>
              <a:t>Tatsuya </a:t>
            </a:r>
            <a:r>
              <a:rPr lang="en-US" altLang="ja-JP" sz="4000" b="1" dirty="0" err="1" smtClean="0">
                <a:solidFill>
                  <a:schemeClr val="tx1"/>
                </a:solidFill>
              </a:rPr>
              <a:t>Shirai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pPr algn="l"/>
            <a:r>
              <a:rPr lang="en-US" altLang="ja-JP" sz="2800" dirty="0" smtClean="0">
                <a:solidFill>
                  <a:schemeClr val="tx1"/>
                </a:solidFill>
              </a:rPr>
              <a:t>shirai@mech.suzuka-ct.ac.jp  (tatsuva@gmail.com)</a:t>
            </a:r>
          </a:p>
          <a:p>
            <a:pPr algn="l"/>
            <a:r>
              <a:rPr lang="en-US" altLang="ja-JP" sz="3600" dirty="0" err="1" smtClean="0">
                <a:solidFill>
                  <a:schemeClr val="tx1"/>
                </a:solidFill>
              </a:rPr>
              <a:t>Suzuka</a:t>
            </a:r>
            <a:r>
              <a:rPr lang="en-US" altLang="ja-JP" sz="3600" dirty="0" smtClean="0">
                <a:solidFill>
                  <a:schemeClr val="tx1"/>
                </a:solidFill>
              </a:rPr>
              <a:t> National College of Technology </a:t>
            </a:r>
            <a:r>
              <a:rPr lang="ja-JP" altLang="en-US" sz="3600" dirty="0" smtClean="0">
                <a:solidFill>
                  <a:schemeClr val="tx1"/>
                </a:solidFill>
              </a:rPr>
              <a:t>　</a:t>
            </a:r>
            <a:r>
              <a:rPr lang="en-US" altLang="ja-JP" sz="2800" dirty="0" smtClean="0">
                <a:solidFill>
                  <a:schemeClr val="tx1"/>
                </a:solidFill>
              </a:rPr>
              <a:t>Assoc. Prof. Mechanical Engineering department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4865" y="5302419"/>
            <a:ext cx="1944216" cy="148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shirai.CC\デスクトップ\tatsu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1152128" cy="1536939"/>
          </a:xfrm>
          <a:prstGeom prst="rect">
            <a:avLst/>
          </a:prstGeom>
          <a:noFill/>
        </p:spPr>
      </p:pic>
      <p:sp>
        <p:nvSpPr>
          <p:cNvPr id="12" name="テキスト ボックス 11"/>
          <p:cNvSpPr txBox="1"/>
          <p:nvPr/>
        </p:nvSpPr>
        <p:spPr>
          <a:xfrm>
            <a:off x="2843808" y="60212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@</a:t>
            </a:r>
            <a:r>
              <a:rPr kumimoji="1" lang="en-US" altLang="ja-JP" sz="3200" dirty="0" err="1" smtClean="0"/>
              <a:t>tatsuva</a:t>
            </a:r>
            <a:endParaRPr kumimoji="1" lang="ja-JP" altLang="en-US" sz="3200" dirty="0"/>
          </a:p>
        </p:txBody>
      </p:sp>
      <p:pic>
        <p:nvPicPr>
          <p:cNvPr id="5836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45224"/>
            <a:ext cx="1157672" cy="1157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62473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21483" r="2552" b="4181"/>
          <a:stretch/>
        </p:blipFill>
        <p:spPr bwMode="auto">
          <a:xfrm>
            <a:off x="35496" y="1015702"/>
            <a:ext cx="88582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572000" y="522223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Presently</a:t>
            </a:r>
            <a:r>
              <a:rPr lang="ja-JP" altLang="en-US" sz="2800" dirty="0"/>
              <a:t>（</a:t>
            </a:r>
            <a:r>
              <a:rPr lang="en-US" altLang="ja-JP" sz="2800" dirty="0"/>
              <a:t>2013.2.28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algn="ctr"/>
            <a:r>
              <a:rPr lang="ja-JP" altLang="en-US" sz="2800" dirty="0"/>
              <a:t>８３１</a:t>
            </a:r>
            <a:r>
              <a:rPr lang="en-US" altLang="ja-JP" sz="2800" dirty="0"/>
              <a:t> registered sites in Japan</a:t>
            </a:r>
          </a:p>
          <a:p>
            <a:pPr algn="ctr"/>
            <a:r>
              <a:rPr lang="ja-JP" altLang="en-US" sz="2800" dirty="0"/>
              <a:t>（</a:t>
            </a:r>
            <a:r>
              <a:rPr lang="en-US" altLang="ja-JP" sz="2800" dirty="0"/>
              <a:t>https://</a:t>
            </a:r>
            <a:r>
              <a:rPr lang="en-US" altLang="ja-JP" sz="2800" dirty="0" err="1"/>
              <a:t>moodle.org</a:t>
            </a:r>
            <a:r>
              <a:rPr lang="en-US" altLang="ja-JP" sz="2800" dirty="0"/>
              <a:t>/sites/</a:t>
            </a:r>
            <a:r>
              <a:rPr lang="ja-JP" altLang="en-US" sz="2800" dirty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7875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0"/>
          <a:stretch/>
        </p:blipFill>
        <p:spPr bwMode="auto">
          <a:xfrm>
            <a:off x="467544" y="1196752"/>
            <a:ext cx="8100392" cy="50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33670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pic>
        <p:nvPicPr>
          <p:cNvPr id="595971" name="Picture 3" descr="U:\shirai\Dropbox\仕事\Moodle\日本ムードル協会\Twitter\maj_bo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2860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4644008" y="4077072"/>
            <a:ext cx="2088232" cy="883548"/>
          </a:xfrm>
          <a:prstGeom prst="wedgeEllipseCallout">
            <a:avLst>
              <a:gd name="adj1" fmla="val 67656"/>
              <a:gd name="adj2" fmla="val 323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000" dirty="0" smtClean="0"/>
              <a:t>Oops!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336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40871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pic>
        <p:nvPicPr>
          <p:cNvPr id="5969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19592" r="9038" b="1584"/>
          <a:stretch/>
        </p:blipFill>
        <p:spPr bwMode="auto">
          <a:xfrm>
            <a:off x="464456" y="1153782"/>
            <a:ext cx="8098973" cy="580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-291413" y="899428"/>
            <a:ext cx="9831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err="1" smtClean="0"/>
              <a:t>Tomiya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Univ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Prof. </a:t>
            </a:r>
            <a:r>
              <a:rPr lang="en-US" altLang="ja-JP" dirty="0" err="1" smtClean="0"/>
              <a:t>Kihara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http</a:t>
            </a:r>
            <a:r>
              <a:rPr lang="en-US" altLang="ja-JP" dirty="0"/>
              <a:t>://www3.u-toyama.ac.jp/kihara/eL/moodle/univ.html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923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0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5070" r="24340" b="8646"/>
          <a:stretch/>
        </p:blipFill>
        <p:spPr bwMode="auto">
          <a:xfrm>
            <a:off x="107855" y="1412776"/>
            <a:ext cx="892864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48072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4749" y="908720"/>
            <a:ext cx="8921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From Jan 1 2013 we created a list of National institutions using Moodle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95176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69674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27002" r="7411" b="15100"/>
          <a:stretch/>
        </p:blipFill>
        <p:spPr bwMode="auto">
          <a:xfrm>
            <a:off x="-36512" y="882104"/>
            <a:ext cx="9223439" cy="5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179512" y="2564904"/>
            <a:ext cx="8712968" cy="3744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（１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Used school wide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：１０３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 Institutions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２）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Used by individual instructors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：４６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（３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Used as an unofficial school site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：２２</a:t>
            </a:r>
            <a:endParaRPr lang="en-US" altLang="ja-JP" sz="2800" dirty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（４）　</a:t>
            </a:r>
            <a:r>
              <a:rPr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Not really using Moodle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：</a:t>
            </a:r>
            <a:r>
              <a:rPr lang="ja-JP" altLang="en-US" sz="2800" dirty="0">
                <a:latin typeface="ＭＳ ゴシック" pitchFamily="49" charset="-128"/>
                <a:ea typeface="ＭＳ ゴシック" pitchFamily="49" charset="-128"/>
              </a:rPr>
              <a:t>　</a:t>
            </a:r>
            <a:r>
              <a:rPr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　２９</a:t>
            </a:r>
            <a:endParaRPr lang="en-US" altLang="ja-JP" sz="28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　　　　　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Total		</a:t>
            </a:r>
            <a:r>
              <a:rPr kumimoji="1" lang="ja-JP" altLang="en-US" sz="2800" dirty="0" smtClean="0">
                <a:latin typeface="ＭＳ ゴシック" pitchFamily="49" charset="-128"/>
                <a:ea typeface="ＭＳ ゴシック" pitchFamily="49" charset="-128"/>
              </a:rPr>
              <a:t>：　２００</a:t>
            </a:r>
            <a:r>
              <a:rPr kumimoji="1" lang="en-US" altLang="ja-JP" sz="2800" dirty="0" smtClean="0">
                <a:latin typeface="ＭＳ ゴシック" pitchFamily="49" charset="-128"/>
                <a:ea typeface="ＭＳ ゴシック" pitchFamily="49" charset="-128"/>
              </a:rPr>
              <a:t>Institutions</a:t>
            </a:r>
          </a:p>
          <a:p>
            <a:pPr algn="ctr"/>
            <a:endParaRPr lang="en-US" altLang="ja-JP" sz="2400" dirty="0" smtClean="0">
              <a:latin typeface="ＭＳ ゴシック" pitchFamily="49" charset="-128"/>
              <a:ea typeface="ＭＳ ゴシック" pitchFamily="49" charset="-128"/>
            </a:endParaRPr>
          </a:p>
          <a:p>
            <a:pPr algn="ctr"/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en-US" altLang="ja-JP" sz="2400" dirty="0" smtClean="0">
                <a:latin typeface="ＭＳ ゴシック" pitchFamily="49" charset="-128"/>
                <a:ea typeface="ＭＳ ゴシック" pitchFamily="49" charset="-128"/>
              </a:rPr>
              <a:t>Includes both private and national institutions</a:t>
            </a:r>
            <a:r>
              <a:rPr lang="ja-JP" altLang="en-US" sz="2400" dirty="0" smtClean="0">
                <a:latin typeface="ＭＳ ゴシック" pitchFamily="49" charset="-128"/>
                <a:ea typeface="ＭＳ ゴシック" pitchFamily="49" charset="-128"/>
              </a:rPr>
              <a:t>）</a:t>
            </a:r>
            <a:endParaRPr kumimoji="1" lang="ja-JP" altLang="en-US" sz="2400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242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33670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t="27002" r="7411" b="15100"/>
          <a:stretch/>
        </p:blipFill>
        <p:spPr bwMode="auto">
          <a:xfrm>
            <a:off x="-36512" y="882104"/>
            <a:ext cx="9223439" cy="578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395536" y="1916832"/>
            <a:ext cx="8748464" cy="41044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 err="1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Univ</a:t>
            </a:r>
            <a:r>
              <a:rPr lang="ja-JP" altLang="en-US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＋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Junior Colleges</a:t>
            </a:r>
            <a:r>
              <a:rPr lang="ja-JP" altLang="en-US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　＝　１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,</a:t>
            </a:r>
            <a:r>
              <a:rPr lang="ja-JP" altLang="en-US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１５５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 Schools</a:t>
            </a:r>
            <a:r>
              <a:rPr lang="ja-JP" altLang="en-US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（２００</a:t>
            </a:r>
            <a:r>
              <a:rPr lang="en-US" altLang="ja-JP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 schools surveyed</a:t>
            </a:r>
            <a:r>
              <a:rPr lang="ja-JP" altLang="en-US" sz="2400" b="1" dirty="0" smtClean="0">
                <a:solidFill>
                  <a:srgbClr val="FFFF00"/>
                </a:solidFill>
                <a:latin typeface="+mj-lt"/>
                <a:ea typeface="ＭＳ ゴシック" pitchFamily="49" charset="-128"/>
              </a:rPr>
              <a:t>）</a:t>
            </a:r>
            <a:endParaRPr lang="en-US" altLang="ja-JP" sz="2400" b="1" dirty="0" smtClean="0">
              <a:solidFill>
                <a:srgbClr val="FFFF00"/>
              </a:solidFill>
              <a:latin typeface="+mj-lt"/>
              <a:ea typeface="ＭＳ ゴシック" pitchFamily="49" charset="-128"/>
            </a:endParaRPr>
          </a:p>
          <a:p>
            <a:endParaRPr lang="en-US" altLang="ja-JP" sz="2400" dirty="0" smtClean="0">
              <a:latin typeface="+mj-lt"/>
              <a:ea typeface="ＭＳ ゴシック" pitchFamily="49" charset="-128"/>
            </a:endParaRPr>
          </a:p>
          <a:p>
            <a:r>
              <a:rPr lang="en-US" altLang="ja-JP" sz="2400" dirty="0" smtClean="0">
                <a:latin typeface="+mj-lt"/>
                <a:ea typeface="ＭＳ ゴシック" pitchFamily="49" charset="-128"/>
              </a:rPr>
              <a:t>Number of Universities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：７８３校（</a:t>
            </a:r>
            <a:r>
              <a:rPr lang="en-US" altLang="ja-JP" sz="2400" dirty="0" smtClean="0">
                <a:latin typeface="+mj-lt"/>
                <a:ea typeface="ＭＳ ゴシック" pitchFamily="49" charset="-128"/>
              </a:rPr>
              <a:t>National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８８</a:t>
            </a:r>
            <a:r>
              <a:rPr lang="en-US" altLang="ja-JP" sz="2400" dirty="0" smtClean="0">
                <a:latin typeface="+mj-lt"/>
                <a:ea typeface="ＭＳ ゴシック" pitchFamily="49" charset="-128"/>
              </a:rPr>
              <a:t>,</a:t>
            </a:r>
          </a:p>
          <a:p>
            <a:r>
              <a:rPr lang="en-US" altLang="ja-JP" sz="2400" dirty="0" smtClean="0">
                <a:latin typeface="+mj-lt"/>
                <a:ea typeface="ＭＳ ゴシック" pitchFamily="49" charset="-128"/>
              </a:rPr>
              <a:t>Public 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９２</a:t>
            </a:r>
            <a:r>
              <a:rPr lang="en-US" altLang="ja-JP" sz="2400" dirty="0" smtClean="0">
                <a:latin typeface="+mj-lt"/>
                <a:ea typeface="ＭＳ ゴシック" pitchFamily="49" charset="-128"/>
              </a:rPr>
              <a:t>,Private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３７２）</a:t>
            </a:r>
            <a:endParaRPr lang="en-US" altLang="ja-JP" sz="2400" dirty="0" smtClean="0">
              <a:latin typeface="+mj-lt"/>
              <a:ea typeface="ＭＳ ゴシック" pitchFamily="49" charset="-128"/>
            </a:endParaRPr>
          </a:p>
          <a:p>
            <a:r>
              <a:rPr kumimoji="1" lang="en-US" altLang="ja-JP" sz="2400" dirty="0" smtClean="0">
                <a:latin typeface="+mj-lt"/>
                <a:ea typeface="ＭＳ ゴシック" pitchFamily="49" charset="-128"/>
              </a:rPr>
              <a:t>Junior Colleges</a:t>
            </a:r>
            <a:r>
              <a:rPr kumimoji="1" lang="ja-JP" altLang="en-US" sz="2400" dirty="0" smtClean="0">
                <a:latin typeface="+mj-lt"/>
                <a:ea typeface="ＭＳ ゴシック" pitchFamily="49" charset="-128"/>
              </a:rPr>
              <a:t>：３７２（</a:t>
            </a:r>
            <a:r>
              <a:rPr kumimoji="1" lang="en-US" altLang="ja-JP" sz="2400" dirty="0" smtClean="0">
                <a:latin typeface="+mj-lt"/>
                <a:ea typeface="ＭＳ ゴシック" pitchFamily="49" charset="-128"/>
              </a:rPr>
              <a:t>Public</a:t>
            </a:r>
            <a:r>
              <a:rPr kumimoji="1" lang="ja-JP" altLang="en-US" sz="2400" dirty="0" smtClean="0">
                <a:latin typeface="+mj-lt"/>
                <a:ea typeface="ＭＳ ゴシック" pitchFamily="49" charset="-128"/>
              </a:rPr>
              <a:t>２２</a:t>
            </a:r>
            <a:r>
              <a:rPr kumimoji="1" lang="en-US" altLang="ja-JP" sz="2400" dirty="0" smtClean="0">
                <a:latin typeface="+mj-lt"/>
                <a:ea typeface="ＭＳ ゴシック" pitchFamily="49" charset="-128"/>
              </a:rPr>
              <a:t>,Private</a:t>
            </a:r>
            <a:r>
              <a:rPr kumimoji="1" lang="ja-JP" altLang="en-US" sz="2400" dirty="0" smtClean="0">
                <a:latin typeface="+mj-lt"/>
                <a:ea typeface="ＭＳ ゴシック" pitchFamily="49" charset="-128"/>
              </a:rPr>
              <a:t>３５０）</a:t>
            </a:r>
            <a:endParaRPr kumimoji="1" lang="en-US" altLang="ja-JP" sz="2400" dirty="0" smtClean="0">
              <a:latin typeface="+mj-lt"/>
              <a:ea typeface="ＭＳ ゴシック" pitchFamily="49" charset="-128"/>
            </a:endParaRPr>
          </a:p>
          <a:p>
            <a:r>
              <a:rPr lang="en-US" altLang="ja-JP" sz="2400" dirty="0" smtClean="0">
                <a:latin typeface="+mj-lt"/>
                <a:ea typeface="ＭＳ ゴシック" pitchFamily="49" charset="-128"/>
              </a:rPr>
              <a:t>Tech Colleges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：５７（</a:t>
            </a:r>
            <a:r>
              <a:rPr lang="en-US" altLang="ja-JP" sz="2400" dirty="0" smtClean="0">
                <a:latin typeface="+mj-lt"/>
                <a:ea typeface="ＭＳ ゴシック" pitchFamily="49" charset="-128"/>
              </a:rPr>
              <a:t>National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５１</a:t>
            </a:r>
            <a:r>
              <a:rPr lang="en-US" altLang="ja-JP" sz="2400" dirty="0" smtClean="0">
                <a:latin typeface="+mj-lt"/>
                <a:ea typeface="ＭＳ ゴシック" pitchFamily="49" charset="-128"/>
              </a:rPr>
              <a:t>,Public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３</a:t>
            </a:r>
            <a:r>
              <a:rPr lang="en-US" altLang="ja-JP" sz="2400" dirty="0" smtClean="0">
                <a:latin typeface="+mj-lt"/>
                <a:ea typeface="ＭＳ ゴシック" pitchFamily="49" charset="-128"/>
              </a:rPr>
              <a:t>, Private</a:t>
            </a:r>
            <a:r>
              <a:rPr lang="ja-JP" altLang="en-US" sz="2400" dirty="0" smtClean="0">
                <a:latin typeface="+mj-lt"/>
                <a:ea typeface="ＭＳ ゴシック" pitchFamily="49" charset="-128"/>
              </a:rPr>
              <a:t>３）</a:t>
            </a:r>
            <a:endParaRPr lang="en-US" altLang="ja-JP" sz="2400" dirty="0" smtClean="0">
              <a:latin typeface="+mj-lt"/>
              <a:ea typeface="ＭＳ ゴシック" pitchFamily="49" charset="-128"/>
            </a:endParaRPr>
          </a:p>
          <a:p>
            <a:endParaRPr kumimoji="1" lang="en-US" altLang="ja-JP" sz="2000" dirty="0" smtClean="0">
              <a:latin typeface="+mj-lt"/>
              <a:ea typeface="ＭＳ ゴシック" pitchFamily="49" charset="-128"/>
            </a:endParaRPr>
          </a:p>
          <a:p>
            <a:pPr algn="ctr"/>
            <a:r>
              <a:rPr kumimoji="1" lang="en-US" altLang="ja-JP" sz="2000" dirty="0" smtClean="0">
                <a:latin typeface="+mj-lt"/>
                <a:ea typeface="ＭＳ ゴシック" pitchFamily="49" charset="-128"/>
              </a:rPr>
              <a:t>From Gov’t statistics site</a:t>
            </a:r>
            <a:r>
              <a:rPr kumimoji="1" lang="ja-JP" altLang="en-US" sz="2000" dirty="0" smtClean="0">
                <a:latin typeface="+mj-lt"/>
                <a:ea typeface="ＭＳ ゴシック" pitchFamily="49" charset="-128"/>
              </a:rPr>
              <a:t> </a:t>
            </a:r>
            <a:r>
              <a:rPr kumimoji="1" lang="en-US" altLang="ja-JP" sz="2000" dirty="0" smtClean="0">
                <a:latin typeface="+mj-lt"/>
                <a:ea typeface="ＭＳ ゴシック" pitchFamily="49" charset="-128"/>
              </a:rPr>
              <a:t>e-Stat </a:t>
            </a:r>
            <a:r>
              <a:rPr lang="en-US" altLang="ja-JP" dirty="0" smtClean="0">
                <a:latin typeface="+mj-lt"/>
                <a:ea typeface="ＭＳ ゴシック" pitchFamily="49" charset="-128"/>
              </a:rPr>
              <a:t>http</a:t>
            </a:r>
            <a:r>
              <a:rPr lang="en-US" altLang="ja-JP" dirty="0">
                <a:latin typeface="+mj-lt"/>
                <a:ea typeface="ＭＳ ゴシック" pitchFamily="49" charset="-128"/>
              </a:rPr>
              <a:t>://www.e-stat.go.jp/SG1/estat/NewList.do?tid=000001011528</a:t>
            </a:r>
            <a:endParaRPr kumimoji="1" lang="ja-JP" altLang="en-US" dirty="0">
              <a:latin typeface="+mj-lt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89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62473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Our </a:t>
            </a:r>
            <a:r>
              <a:rPr kumimoji="1" lang="en-US" altLang="ja-JP" sz="4000" dirty="0" err="1" smtClean="0"/>
              <a:t>Saviour</a:t>
            </a:r>
            <a:r>
              <a:rPr kumimoji="1" lang="en-US" altLang="ja-JP" sz="4000" dirty="0" smtClean="0"/>
              <a:t> (Hiroyuki H) </a:t>
            </a:r>
            <a:r>
              <a:rPr lang="en-US" altLang="ja-JP" sz="4000" dirty="0" smtClean="0"/>
              <a:t>appears!</a:t>
            </a:r>
            <a:endParaRPr kumimoji="1" lang="ja-JP" altLang="en-US" sz="4000" dirty="0"/>
          </a:p>
        </p:txBody>
      </p:sp>
      <p:pic>
        <p:nvPicPr>
          <p:cNvPr id="604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t="17420" r="32313" b="15507"/>
          <a:stretch/>
        </p:blipFill>
        <p:spPr bwMode="auto">
          <a:xfrm>
            <a:off x="0" y="908720"/>
            <a:ext cx="9078804" cy="584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41682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List of National </a:t>
            </a:r>
            <a:r>
              <a:rPr kumimoji="1" lang="en-US" altLang="ja-JP" sz="4000" dirty="0" err="1" smtClean="0"/>
              <a:t>Univ’s</a:t>
            </a:r>
            <a:r>
              <a:rPr kumimoji="1" lang="en-US" altLang="ja-JP" sz="4000" dirty="0" smtClean="0"/>
              <a:t> using Moodle</a:t>
            </a:r>
            <a:endParaRPr kumimoji="1" lang="ja-JP" altLang="en-US" sz="4000" dirty="0"/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26881" r="7765" b="15061"/>
          <a:stretch/>
        </p:blipFill>
        <p:spPr bwMode="auto">
          <a:xfrm>
            <a:off x="251520" y="959125"/>
            <a:ext cx="8712968" cy="578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702444" y="1916832"/>
            <a:ext cx="7902004" cy="4320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National Universities 88</a:t>
            </a:r>
          </a:p>
          <a:p>
            <a:pPr algn="ctr"/>
            <a:endParaRPr lang="en-US" altLang="ja-JP" sz="2800" dirty="0" smtClean="0">
              <a:latin typeface="Times"/>
              <a:ea typeface="ＭＳ ゴシック" pitchFamily="49" charset="-128"/>
              <a:cs typeface="Times"/>
            </a:endParaRPr>
          </a:p>
          <a:p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（</a:t>
            </a:r>
            <a:r>
              <a:rPr lang="ja-JP" altLang="en-US" sz="2800" dirty="0">
                <a:latin typeface="Times"/>
                <a:ea typeface="ＭＳ ゴシック" pitchFamily="49" charset="-128"/>
                <a:cs typeface="Times"/>
              </a:rPr>
              <a:t>１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University wide</a:t>
            </a:r>
            <a:r>
              <a:rPr lang="ja-JP" altLang="en-US" sz="2800" dirty="0">
                <a:latin typeface="Times"/>
                <a:ea typeface="ＭＳ ゴシック" pitchFamily="49" charset="-128"/>
                <a:cs typeface="Times"/>
              </a:rPr>
              <a:t>　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	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：３２（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37.2%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endParaRPr lang="en-US" altLang="ja-JP" sz="2800" dirty="0">
              <a:latin typeface="Times"/>
              <a:ea typeface="ＭＳ ゴシック" pitchFamily="49" charset="-128"/>
              <a:cs typeface="Times"/>
            </a:endParaRPr>
          </a:p>
          <a:p>
            <a:r>
              <a:rPr lang="ja-JP" altLang="en-US" sz="2800" dirty="0">
                <a:latin typeface="Times"/>
                <a:ea typeface="ＭＳ ゴシック" pitchFamily="49" charset="-128"/>
                <a:cs typeface="Times"/>
              </a:rPr>
              <a:t>（２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Individually used</a:t>
            </a:r>
            <a:r>
              <a:rPr lang="ja-JP" altLang="en-US" sz="2800" dirty="0">
                <a:latin typeface="Times"/>
                <a:ea typeface="ＭＳ ゴシック" pitchFamily="49" charset="-128"/>
                <a:cs typeface="Times"/>
              </a:rPr>
              <a:t>　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	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：２９（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33.7%)</a:t>
            </a:r>
            <a:endParaRPr lang="en-US" altLang="ja-JP" sz="2800" dirty="0">
              <a:latin typeface="Times"/>
              <a:ea typeface="ＭＳ ゴシック" pitchFamily="49" charset="-128"/>
              <a:cs typeface="Times"/>
            </a:endParaRPr>
          </a:p>
          <a:p>
            <a:r>
              <a:rPr lang="ja-JP" altLang="en-US" sz="2800" dirty="0">
                <a:latin typeface="Times"/>
                <a:ea typeface="ＭＳ ゴシック" pitchFamily="49" charset="-128"/>
                <a:cs typeface="Times"/>
              </a:rPr>
              <a:t>（３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Unofficial sites hosted</a:t>
            </a:r>
            <a:r>
              <a:rPr lang="en-US" altLang="ja-JP" sz="2800" dirty="0">
                <a:latin typeface="Times"/>
                <a:ea typeface="ＭＳ ゴシック" pitchFamily="49" charset="-128"/>
                <a:cs typeface="Times"/>
              </a:rPr>
              <a:t>	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：  ２（ 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2.3%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endParaRPr lang="en-US" altLang="ja-JP" sz="2800" dirty="0">
              <a:latin typeface="Times"/>
              <a:ea typeface="ＭＳ ゴシック" pitchFamily="49" charset="-128"/>
              <a:cs typeface="Times"/>
            </a:endParaRPr>
          </a:p>
          <a:p>
            <a:r>
              <a:rPr lang="ja-JP" altLang="en-US" sz="2800" dirty="0">
                <a:latin typeface="Times"/>
                <a:ea typeface="ＭＳ ゴシック" pitchFamily="49" charset="-128"/>
                <a:cs typeface="Times"/>
              </a:rPr>
              <a:t>（４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Non Moodle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  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based	        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（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26.7%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）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/>
            </a:r>
            <a:b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</a:b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		a) Other than Moodle	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：１２</a:t>
            </a: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/>
            </a:r>
            <a:b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</a:br>
            <a:r>
              <a:rPr lang="en-US" altLang="ja-JP" sz="2800" dirty="0" smtClean="0">
                <a:latin typeface="Times"/>
                <a:ea typeface="ＭＳ ゴシック" pitchFamily="49" charset="-128"/>
                <a:cs typeface="Times"/>
              </a:rPr>
              <a:t>		b) No LMS	</a:t>
            </a:r>
            <a:r>
              <a:rPr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：１１</a:t>
            </a:r>
            <a:endParaRPr lang="en-US" altLang="ja-JP" sz="2800" dirty="0" smtClean="0">
              <a:latin typeface="Times"/>
              <a:ea typeface="ＭＳ ゴシック" pitchFamily="49" charset="-128"/>
              <a:cs typeface="Times"/>
            </a:endParaRPr>
          </a:p>
          <a:p>
            <a:r>
              <a:rPr kumimoji="1" lang="ja-JP" altLang="en-US" sz="2800" dirty="0" smtClean="0">
                <a:latin typeface="Times"/>
                <a:ea typeface="ＭＳ ゴシック" pitchFamily="49" charset="-128"/>
                <a:cs typeface="Times"/>
              </a:rPr>
              <a:t>　　　　　　</a:t>
            </a:r>
            <a:r>
              <a:rPr kumimoji="1" lang="en-US" altLang="ja-JP" sz="2800" dirty="0" smtClean="0">
                <a:latin typeface="Times"/>
                <a:ea typeface="ＭＳ ゴシック" pitchFamily="49" charset="-128"/>
                <a:cs typeface="Times"/>
              </a:rPr>
              <a:t>Total		</a:t>
            </a:r>
            <a:r>
              <a:rPr kumimoji="1" lang="ja-JP" altLang="en-US" sz="2800" dirty="0" smtClean="0">
                <a:latin typeface="Times"/>
                <a:ea typeface="ＭＳ ゴシック" pitchFamily="49" charset="-128"/>
                <a:cs typeface="Times"/>
              </a:rPr>
              <a:t>：８６</a:t>
            </a:r>
            <a:endParaRPr kumimoji="1" lang="en-US" altLang="ja-JP" sz="2800" dirty="0" smtClean="0">
              <a:latin typeface="Times"/>
              <a:ea typeface="ＭＳ ゴシック" pitchFamily="49" charset="-128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922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Looking more broadly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052736"/>
            <a:ext cx="8154697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2800" dirty="0" smtClean="0"/>
              <a:t>National Tech Colleges 	</a:t>
            </a:r>
            <a:r>
              <a:rPr lang="ja-JP" altLang="en-US" sz="2800" dirty="0" smtClean="0"/>
              <a:t>：　５７（</a:t>
            </a:r>
            <a:r>
              <a:rPr lang="en-US" altLang="ja-JP" sz="2800" dirty="0" smtClean="0"/>
              <a:t>Almost all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800" dirty="0" smtClean="0"/>
              <a:t>Public &amp; Private Univ.	</a:t>
            </a:r>
            <a:r>
              <a:rPr lang="ja-JP" altLang="en-US" sz="2800" dirty="0" smtClean="0"/>
              <a:t>：４６４</a:t>
            </a:r>
            <a:endParaRPr lang="en-US" altLang="ja-JP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sz="2800" dirty="0" smtClean="0"/>
              <a:t>Junior Colleges		</a:t>
            </a:r>
            <a:r>
              <a:rPr kumimoji="1" lang="ja-JP" altLang="en-US" sz="2800" dirty="0" smtClean="0"/>
              <a:t>：３７２</a:t>
            </a:r>
            <a:endParaRPr lang="en-US" altLang="ja-JP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800" dirty="0" smtClean="0"/>
              <a:t>Gov’t institutions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800" dirty="0" smtClean="0"/>
              <a:t>Tech schools, senior, junior and elementary 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800" dirty="0" smtClean="0"/>
              <a:t>Prep and cram schools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800" dirty="0" smtClean="0"/>
              <a:t>Private enterprises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2800" dirty="0" smtClean="0"/>
              <a:t>Individuals</a:t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will be surveyed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We are searching for volunteers!</a:t>
            </a:r>
            <a:r>
              <a:rPr lang="ja-JP" altLang="en-US" sz="2800" dirty="0" smtClean="0"/>
              <a:t>）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>
                <a:solidFill>
                  <a:srgbClr val="0070C0"/>
                </a:solidFill>
              </a:rPr>
              <a:t>Information found at</a:t>
            </a:r>
            <a:r>
              <a:rPr lang="ja-JP" altLang="en-US" sz="2800" dirty="0" smtClean="0">
                <a:solidFill>
                  <a:srgbClr val="0070C0"/>
                </a:solidFill>
              </a:rPr>
              <a:t> </a:t>
            </a:r>
            <a:r>
              <a:rPr lang="en-US" altLang="ja-JP" sz="2800" dirty="0" smtClean="0">
                <a:solidFill>
                  <a:srgbClr val="0070C0"/>
                </a:solidFill>
              </a:rPr>
              <a:t>moodle.org / Japanese Moodle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8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Moodle</a:t>
            </a:r>
            <a:r>
              <a:rPr kumimoji="1" lang="ja-JP" altLang="en-US" sz="4000" dirty="0" smtClean="0"/>
              <a:t>の歴史と現状</a:t>
            </a:r>
            <a:endParaRPr kumimoji="1" lang="ja-JP" altLang="en-US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t="36781" r="54822" b="14937"/>
          <a:stretch/>
        </p:blipFill>
        <p:spPr bwMode="auto">
          <a:xfrm>
            <a:off x="4487064" y="1196752"/>
            <a:ext cx="4621440" cy="403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パイ 4"/>
          <p:cNvSpPr/>
          <p:nvPr/>
        </p:nvSpPr>
        <p:spPr>
          <a:xfrm>
            <a:off x="5284079" y="1802035"/>
            <a:ext cx="3188060" cy="3188060"/>
          </a:xfrm>
          <a:prstGeom prst="pie">
            <a:avLst>
              <a:gd name="adj1" fmla="val 0"/>
              <a:gd name="adj2" fmla="val 1193521"/>
            </a:avLst>
          </a:prstGeom>
          <a:solidFill>
            <a:srgbClr val="36D6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3" t="36781" r="5560" b="14937"/>
          <a:stretch/>
        </p:blipFill>
        <p:spPr bwMode="auto">
          <a:xfrm>
            <a:off x="94163" y="1196752"/>
            <a:ext cx="471053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パイ 9"/>
          <p:cNvSpPr/>
          <p:nvPr/>
        </p:nvSpPr>
        <p:spPr>
          <a:xfrm>
            <a:off x="715912" y="1802035"/>
            <a:ext cx="3188060" cy="3188060"/>
          </a:xfrm>
          <a:prstGeom prst="pie">
            <a:avLst>
              <a:gd name="adj1" fmla="val 0"/>
              <a:gd name="adj2" fmla="val 18609734"/>
            </a:avLst>
          </a:prstGeom>
          <a:solidFill>
            <a:srgbClr val="36D66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3568" y="552013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/>
              <a:t>Presently most sites are still using</a:t>
            </a:r>
            <a:r>
              <a:rPr kumimoji="1" lang="ja-JP" altLang="en-US" sz="3200" dirty="0" smtClean="0"/>
              <a:t>　</a:t>
            </a:r>
            <a:r>
              <a:rPr kumimoji="1" lang="ja-JP" altLang="en-US" sz="3200" dirty="0" smtClean="0">
                <a:solidFill>
                  <a:srgbClr val="0070C0"/>
                </a:solidFill>
              </a:rPr>
              <a:t>１．９</a:t>
            </a:r>
            <a:endParaRPr kumimoji="1" lang="en-US" altLang="ja-JP" sz="3200" dirty="0" smtClean="0">
              <a:solidFill>
                <a:srgbClr val="0070C0"/>
              </a:solidFill>
            </a:endParaRPr>
          </a:p>
          <a:p>
            <a:r>
              <a:rPr lang="en-US" altLang="ja-JP" sz="3200" dirty="0" smtClean="0"/>
              <a:t>Most new registrations are using</a:t>
            </a:r>
            <a:r>
              <a:rPr lang="ja-JP" altLang="en-US" sz="3200" dirty="0" smtClean="0"/>
              <a:t>　</a:t>
            </a:r>
            <a:r>
              <a:rPr lang="ja-JP" altLang="en-US" sz="3200" dirty="0" smtClean="0">
                <a:solidFill>
                  <a:srgbClr val="0070C0"/>
                </a:solidFill>
              </a:rPr>
              <a:t>２．＊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45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905000" y="304800"/>
            <a:ext cx="73990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dirty="0" smtClean="0"/>
              <a:t>C.V</a:t>
            </a:r>
            <a:endParaRPr lang="ja-JP" altLang="en-US" sz="3200" dirty="0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6553200" y="304800"/>
            <a:ext cx="1491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Robotics Field</a:t>
            </a:r>
            <a:endParaRPr lang="ja-JP" altLang="en-US" dirty="0"/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2971800" y="533400"/>
            <a:ext cx="630984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/>
              <a:t>1968</a:t>
            </a:r>
            <a:r>
              <a:rPr lang="ja-JP" altLang="en-US" dirty="0"/>
              <a:t>　</a:t>
            </a:r>
            <a:r>
              <a:rPr lang="en-US" altLang="ja-JP" dirty="0" smtClean="0"/>
              <a:t>Born in Chiba</a:t>
            </a:r>
            <a:endParaRPr lang="ja-JP" altLang="en-US" dirty="0"/>
          </a:p>
          <a:p>
            <a:r>
              <a:rPr lang="en-US" altLang="ja-JP" dirty="0" smtClean="0"/>
              <a:t>1989</a:t>
            </a:r>
            <a:r>
              <a:rPr lang="ja-JP" altLang="en-US" dirty="0"/>
              <a:t>　</a:t>
            </a:r>
            <a:r>
              <a:rPr lang="en-US" altLang="ja-JP" dirty="0" err="1" smtClean="0"/>
              <a:t>Kisarazu</a:t>
            </a:r>
            <a:r>
              <a:rPr lang="en-US" altLang="ja-JP" dirty="0" smtClean="0"/>
              <a:t> </a:t>
            </a:r>
            <a:r>
              <a:rPr lang="en-US" altLang="ja-JP" dirty="0"/>
              <a:t>National College of Technology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Graduated from the Control Engineering department</a:t>
            </a:r>
            <a:r>
              <a:rPr lang="ja-JP" altLang="en-US" dirty="0"/>
              <a:t>　　　　　　</a:t>
            </a:r>
            <a:endParaRPr lang="en-US" altLang="ja-JP" dirty="0" smtClean="0"/>
          </a:p>
          <a:p>
            <a:r>
              <a:rPr lang="ja-JP" altLang="en-US" dirty="0" smtClean="0">
                <a:solidFill>
                  <a:srgbClr val="0000FF"/>
                </a:solidFill>
              </a:rPr>
              <a:t>（</a:t>
            </a:r>
            <a:r>
              <a:rPr lang="en-US" altLang="ja-JP" dirty="0">
                <a:solidFill>
                  <a:srgbClr val="0000FF"/>
                </a:solidFill>
              </a:rPr>
              <a:t>N88-BASIC, Turbo Pascal, FORTRAN77, Z80</a:t>
            </a:r>
            <a:r>
              <a:rPr lang="ja-JP" altLang="en-US" dirty="0">
                <a:solidFill>
                  <a:srgbClr val="0000FF"/>
                </a:solidFill>
              </a:rPr>
              <a:t>）</a:t>
            </a:r>
          </a:p>
          <a:p>
            <a:r>
              <a:rPr lang="en-US" altLang="ja-JP" dirty="0" smtClean="0"/>
              <a:t>1991</a:t>
            </a:r>
            <a:r>
              <a:rPr lang="ja-JP" altLang="en-US" dirty="0"/>
              <a:t>　</a:t>
            </a:r>
            <a:r>
              <a:rPr lang="en-US" altLang="ja-JP" dirty="0" smtClean="0"/>
              <a:t>Kyushu Institute of Technology</a:t>
            </a:r>
            <a:r>
              <a:rPr lang="ja-JP" altLang="en-US" dirty="0" smtClean="0"/>
              <a:t>・</a:t>
            </a:r>
            <a:r>
              <a:rPr lang="en-US" altLang="ja-JP" dirty="0" smtClean="0"/>
              <a:t>IT </a:t>
            </a:r>
            <a:r>
              <a:rPr lang="en-US" altLang="ja-JP" dirty="0" err="1" smtClean="0"/>
              <a:t>Dept</a:t>
            </a:r>
            <a:r>
              <a:rPr lang="ja-JP" altLang="en-US" dirty="0"/>
              <a:t>　</a:t>
            </a:r>
            <a:r>
              <a:rPr lang="en-US" altLang="ja-JP" dirty="0" smtClean="0"/>
              <a:t>Graduated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　　　　　　</a:t>
            </a:r>
            <a:r>
              <a:rPr lang="ja-JP" altLang="en-US" dirty="0">
                <a:solidFill>
                  <a:srgbClr val="0000FF"/>
                </a:solidFill>
              </a:rPr>
              <a:t>（</a:t>
            </a:r>
            <a:r>
              <a:rPr lang="en-US" altLang="ja-JP" dirty="0">
                <a:solidFill>
                  <a:srgbClr val="0000FF"/>
                </a:solidFill>
              </a:rPr>
              <a:t>MS-DOS, Turbo C, Prolog, AWK, </a:t>
            </a:r>
            <a:r>
              <a:rPr lang="ja-JP" altLang="en-US" dirty="0">
                <a:solidFill>
                  <a:srgbClr val="0000FF"/>
                </a:solidFill>
              </a:rPr>
              <a:t>パソコン通信）</a:t>
            </a:r>
          </a:p>
          <a:p>
            <a:r>
              <a:rPr lang="en-US" altLang="ja-JP" dirty="0" smtClean="0"/>
              <a:t>1993</a:t>
            </a:r>
            <a:r>
              <a:rPr lang="ja-JP" altLang="en-US" dirty="0"/>
              <a:t>　</a:t>
            </a:r>
            <a:r>
              <a:rPr lang="en-US" altLang="ja-JP" dirty="0"/>
              <a:t>Kyushu Institute of Technology</a:t>
            </a:r>
            <a:r>
              <a:rPr lang="ja-JP" altLang="en-US" dirty="0"/>
              <a:t>・</a:t>
            </a:r>
            <a:r>
              <a:rPr lang="en-US" altLang="ja-JP" dirty="0"/>
              <a:t>IT </a:t>
            </a:r>
            <a:r>
              <a:rPr lang="en-US" altLang="ja-JP" dirty="0" smtClean="0"/>
              <a:t>Grad school</a:t>
            </a:r>
            <a:r>
              <a:rPr lang="ja-JP" altLang="en-US" dirty="0"/>
              <a:t>　</a:t>
            </a:r>
            <a:r>
              <a:rPr lang="en-US" altLang="ja-JP" dirty="0"/>
              <a:t>Graduated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　　　　　</a:t>
            </a:r>
            <a:r>
              <a:rPr lang="en-US" altLang="ja-JP" dirty="0">
                <a:solidFill>
                  <a:srgbClr val="0000FF"/>
                </a:solidFill>
              </a:rPr>
              <a:t>(</a:t>
            </a:r>
            <a:r>
              <a:rPr lang="en-US" altLang="ja-JP" dirty="0" err="1">
                <a:solidFill>
                  <a:srgbClr val="0000FF"/>
                </a:solidFill>
              </a:rPr>
              <a:t>TeX</a:t>
            </a:r>
            <a:r>
              <a:rPr lang="en-US" altLang="ja-JP" dirty="0">
                <a:solidFill>
                  <a:srgbClr val="0000FF"/>
                </a:solidFill>
              </a:rPr>
              <a:t>, UNIX, MS-Windows3.1, </a:t>
            </a:r>
            <a:r>
              <a:rPr lang="en-US" altLang="ja-JP" dirty="0" err="1">
                <a:solidFill>
                  <a:srgbClr val="0000FF"/>
                </a:solidFill>
              </a:rPr>
              <a:t>Emacs</a:t>
            </a:r>
            <a:r>
              <a:rPr lang="en-US" altLang="ja-JP" dirty="0">
                <a:solidFill>
                  <a:srgbClr val="0000FF"/>
                </a:solidFill>
              </a:rPr>
              <a:t>)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1993</a:t>
            </a:r>
            <a:r>
              <a:rPr lang="ja-JP" altLang="en-US" dirty="0"/>
              <a:t>　　</a:t>
            </a:r>
            <a:r>
              <a:rPr lang="en-US" altLang="ja-JP" dirty="0" smtClean="0"/>
              <a:t>Began working at Sony Corp</a:t>
            </a:r>
            <a:r>
              <a:rPr lang="ja-JP" altLang="en-US" dirty="0"/>
              <a:t>　</a:t>
            </a:r>
            <a:r>
              <a:rPr lang="en-US" altLang="ja-JP" dirty="0" smtClean="0"/>
              <a:t>FA</a:t>
            </a:r>
            <a:r>
              <a:rPr lang="ja-JP" altLang="en-US" dirty="0" smtClean="0"/>
              <a:t>・</a:t>
            </a:r>
            <a:r>
              <a:rPr lang="en-US" altLang="ja-JP" dirty="0" smtClean="0"/>
              <a:t>Precision machinery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ja-JP" altLang="en-US" dirty="0"/>
              <a:t>　　　　　　</a:t>
            </a:r>
            <a:r>
              <a:rPr lang="en-US" altLang="ja-JP" dirty="0">
                <a:solidFill>
                  <a:srgbClr val="0000FF"/>
                </a:solidFill>
              </a:rPr>
              <a:t>(PC-9821/MS-DOS, </a:t>
            </a:r>
            <a:r>
              <a:rPr lang="ja-JP" altLang="en-US" dirty="0">
                <a:solidFill>
                  <a:srgbClr val="0000FF"/>
                </a:solidFill>
              </a:rPr>
              <a:t>シーケンサ</a:t>
            </a:r>
            <a:r>
              <a:rPr lang="en-US" altLang="ja-JP" dirty="0">
                <a:solidFill>
                  <a:srgbClr val="0000FF"/>
                </a:solidFill>
              </a:rPr>
              <a:t>)</a:t>
            </a:r>
          </a:p>
          <a:p>
            <a:r>
              <a:rPr lang="en-US" altLang="ja-JP" dirty="0" smtClean="0"/>
              <a:t>1997</a:t>
            </a:r>
            <a:r>
              <a:rPr lang="ja-JP" altLang="en-US" dirty="0"/>
              <a:t>　</a:t>
            </a:r>
            <a:r>
              <a:rPr lang="en-US" altLang="ja-JP" dirty="0" smtClean="0"/>
              <a:t>Joined Hiroshima </a:t>
            </a:r>
            <a:r>
              <a:rPr lang="en-US" altLang="ja-JP" dirty="0" err="1" smtClean="0"/>
              <a:t>Univ</a:t>
            </a:r>
            <a:r>
              <a:rPr lang="en-US" altLang="ja-JP" dirty="0" smtClean="0"/>
              <a:t> IT Post Graduate program</a:t>
            </a:r>
            <a:endParaRPr lang="ja-JP" altLang="en-US" dirty="0"/>
          </a:p>
          <a:p>
            <a:r>
              <a:rPr lang="ja-JP" altLang="en-US" dirty="0"/>
              <a:t>　　　　　　</a:t>
            </a:r>
            <a:r>
              <a:rPr lang="en-US" altLang="ja-JP" dirty="0">
                <a:solidFill>
                  <a:srgbClr val="0000FF"/>
                </a:solidFill>
              </a:rPr>
              <a:t>(Win95/98, Borland C++ Builder, MATLAB)</a:t>
            </a:r>
            <a:br>
              <a:rPr lang="en-US" altLang="ja-JP" dirty="0">
                <a:solidFill>
                  <a:srgbClr val="0000FF"/>
                </a:solidFill>
              </a:rPr>
            </a:br>
            <a:r>
              <a:rPr lang="en-US" altLang="ja-JP" dirty="0" smtClean="0"/>
              <a:t>2001  Attained Doctorate 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en-US" altLang="ja-JP" dirty="0" smtClean="0"/>
              <a:t>and began working at </a:t>
            </a:r>
            <a:r>
              <a:rPr lang="en-US" altLang="ja-JP" dirty="0" err="1"/>
              <a:t>Suzuka</a:t>
            </a:r>
            <a:r>
              <a:rPr lang="en-US" altLang="ja-JP" dirty="0"/>
              <a:t> National College of Technology</a:t>
            </a:r>
            <a:r>
              <a:rPr lang="ja-JP" altLang="en-US" dirty="0"/>
              <a:t>　　　</a:t>
            </a:r>
            <a:r>
              <a:rPr lang="en-US" altLang="ja-JP" dirty="0" smtClean="0"/>
              <a:t> </a:t>
            </a:r>
          </a:p>
          <a:p>
            <a:r>
              <a:rPr lang="ja-JP" altLang="en-US" dirty="0"/>
              <a:t>　　　　　　</a:t>
            </a:r>
            <a:r>
              <a:rPr lang="ja-JP" altLang="en-US" dirty="0">
                <a:solidFill>
                  <a:srgbClr val="0000FF"/>
                </a:solidFill>
              </a:rPr>
              <a:t>（</a:t>
            </a:r>
            <a:r>
              <a:rPr lang="en-US" altLang="ja-JP" dirty="0">
                <a:solidFill>
                  <a:srgbClr val="0000FF"/>
                </a:solidFill>
              </a:rPr>
              <a:t>Win2k/XP, HTML, Apache)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457200" y="5654675"/>
            <a:ext cx="8686800" cy="12003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I met Moodle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in Feb, 2007 via an introduction from</a:t>
            </a:r>
            <a:r>
              <a:rPr lang="ja-JP" altLang="en-US" sz="2400" dirty="0" smtClean="0"/>
              <a:t> </a:t>
            </a:r>
            <a:r>
              <a:rPr lang="en-US" altLang="ja-JP" sz="2400" dirty="0">
                <a:solidFill>
                  <a:srgbClr val="0000FF"/>
                </a:solidFill>
              </a:rPr>
              <a:t>(PHP, JavaScript)</a:t>
            </a:r>
          </a:p>
          <a:p>
            <a:r>
              <a:rPr lang="en-US" altLang="ja-JP" sz="2400" dirty="0" smtClean="0"/>
              <a:t>I’m neither a Linux(UNIX) nor a Web specialist</a:t>
            </a:r>
            <a:r>
              <a:rPr lang="ja-JP" altLang="en-US" sz="2400" dirty="0" smtClean="0"/>
              <a:t>．</a:t>
            </a:r>
            <a:r>
              <a:rPr lang="en-US" altLang="ja-JP" sz="2400" dirty="0" smtClean="0"/>
              <a:t>Not an education engineer either</a:t>
            </a:r>
            <a:r>
              <a:rPr lang="ja-JP" altLang="en-US" sz="2400" dirty="0" smtClean="0"/>
              <a:t>．</a:t>
            </a:r>
            <a:endParaRPr lang="ja-JP" altLang="en-US" sz="2400" dirty="0"/>
          </a:p>
        </p:txBody>
      </p:sp>
      <p:pic>
        <p:nvPicPr>
          <p:cNvPr id="177158" name="Picture 6" descr="DSC050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05898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06489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Moodle’s history and present state</a:t>
            </a:r>
            <a:endParaRPr kumimoji="1" lang="ja-JP" altLang="en-US" sz="40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35346" cy="409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034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Moodle</a:t>
            </a:r>
            <a:r>
              <a:rPr kumimoji="1" lang="ja-JP" altLang="en-US" sz="4000" dirty="0" smtClean="0"/>
              <a:t>の歴史と現状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1052736"/>
            <a:ext cx="57606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See also : https://docs.moodle.org/dev/Releases 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【 Moodle 1.0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2002.8.20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2003.5.30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【 Moodle 1.1 】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2003.8.29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2003.9.11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【</a:t>
            </a:r>
            <a:r>
              <a:rPr lang="ja-JP" altLang="en-US" dirty="0"/>
              <a:t> </a:t>
            </a:r>
            <a:r>
              <a:rPr lang="en-US" altLang="ja-JP" dirty="0" smtClean="0"/>
              <a:t>Moodle 1.2 】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2004.3.20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2004.5.25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【 Moodle 1.3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2004.5.25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2004.9.9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【 Moodle 1.4 】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2004.8.31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2005.5.7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【 Moodle 1.5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2005.6.5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2006.5.21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【 Moodle 1.6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2006.6.20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2009.1.28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【 Moodle 1.7</a:t>
            </a:r>
            <a:r>
              <a:rPr lang="ja-JP" altLang="en-US" dirty="0"/>
              <a:t> 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2006.11.7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2009.1.28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【 Moodle 1.8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2007.5.30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2010.12.3</a:t>
            </a:r>
          </a:p>
          <a:p>
            <a:endParaRPr kumimoji="1" lang="en-US" altLang="ja-JP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44008" y="3242007"/>
            <a:ext cx="4608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【 Moodle 1.9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2008.3.3 </a:t>
            </a:r>
            <a:r>
              <a:rPr lang="ja-JP" altLang="en-US" dirty="0" smtClean="0"/>
              <a:t>～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【 Moodle 2.0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2010.11.24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2012.7.9</a:t>
            </a:r>
          </a:p>
          <a:p>
            <a:endParaRPr lang="en-US" altLang="ja-JP" dirty="0"/>
          </a:p>
          <a:p>
            <a:r>
              <a:rPr lang="en-US" altLang="ja-JP" dirty="0" smtClean="0"/>
              <a:t>【 Moodle 2.1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2011.7.1 </a:t>
            </a:r>
            <a:r>
              <a:rPr lang="ja-JP" altLang="en-US" dirty="0" smtClean="0"/>
              <a:t>～ </a:t>
            </a:r>
            <a:r>
              <a:rPr lang="en-US" altLang="ja-JP" dirty="0" smtClean="0"/>
              <a:t>2013.1.14</a:t>
            </a:r>
          </a:p>
          <a:p>
            <a:endParaRPr lang="en-US" altLang="ja-JP" dirty="0"/>
          </a:p>
          <a:p>
            <a:r>
              <a:rPr lang="en-US" altLang="ja-JP" dirty="0" smtClean="0"/>
              <a:t>【</a:t>
            </a:r>
            <a:r>
              <a:rPr lang="ja-JP" altLang="en-US" dirty="0"/>
              <a:t> </a:t>
            </a:r>
            <a:r>
              <a:rPr lang="en-US" altLang="ja-JP" dirty="0" smtClean="0"/>
              <a:t>Moodle 2.2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2011.12.5 </a:t>
            </a:r>
            <a:r>
              <a:rPr lang="ja-JP" altLang="en-US" dirty="0" smtClean="0"/>
              <a:t>～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【 Moodle 2.3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2012.6.25 </a:t>
            </a:r>
            <a:r>
              <a:rPr lang="ja-JP" altLang="en-US" dirty="0" smtClean="0"/>
              <a:t>～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【 Moodle 2.4 】</a:t>
            </a:r>
            <a:r>
              <a:rPr lang="ja-JP" altLang="en-US" dirty="0" smtClean="0"/>
              <a:t>　</a:t>
            </a:r>
            <a:r>
              <a:rPr lang="en-US" altLang="ja-JP" dirty="0" smtClean="0"/>
              <a:t>2012.12.3 </a:t>
            </a:r>
            <a:r>
              <a:rPr lang="ja-JP" altLang="en-US" dirty="0" smtClean="0"/>
              <a:t>～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6837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272808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Moodle’s history and present state</a:t>
            </a:r>
            <a:endParaRPr kumimoji="1" lang="ja-JP" altLang="en-US" sz="4000" dirty="0"/>
          </a:p>
        </p:txBody>
      </p:sp>
      <p:pic>
        <p:nvPicPr>
          <p:cNvPr id="5980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2" y="980727"/>
            <a:ext cx="8823706" cy="164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2" y="3115920"/>
            <a:ext cx="8874804" cy="355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0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Headline features</a:t>
            </a:r>
            <a:endParaRPr kumimoji="1" lang="ja-JP" altLang="en-US" sz="4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908720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See also : http</a:t>
            </a:r>
            <a:r>
              <a:rPr lang="en-US" altLang="ja-JP" sz="2000" dirty="0"/>
              <a:t>://</a:t>
            </a:r>
            <a:r>
              <a:rPr lang="en-US" altLang="ja-JP" sz="2000" dirty="0" smtClean="0"/>
              <a:t>docs.moodle.org/dev/Releases</a:t>
            </a:r>
          </a:p>
          <a:p>
            <a:endParaRPr lang="en-US" altLang="ja-JP" sz="2000" b="1" dirty="0"/>
          </a:p>
          <a:p>
            <a:r>
              <a:rPr kumimoji="1" lang="en-US" altLang="ja-JP" sz="2000" b="1" dirty="0" smtClean="0"/>
              <a:t>Moodle 1.5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Use of XHTML1.0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Used new themes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including CSS</a:t>
            </a:r>
            <a:r>
              <a:rPr lang="ja-JP" altLang="en-US" dirty="0" smtClean="0"/>
              <a:t>），</a:t>
            </a:r>
            <a:r>
              <a:rPr lang="en-US" altLang="ja-JP" dirty="0" smtClean="0"/>
              <a:t>Blocks</a:t>
            </a:r>
            <a:r>
              <a:rPr lang="ja-JP" altLang="en-US" dirty="0" smtClean="0"/>
              <a:t>，</a:t>
            </a:r>
            <a:r>
              <a:rPr lang="en-US" altLang="ja-JP" dirty="0" smtClean="0"/>
              <a:t>Grade</a:t>
            </a:r>
            <a:r>
              <a:rPr lang="en-US" altLang="ja-JP" dirty="0"/>
              <a:t>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Message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Unread forum posts could be controlled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Maintenance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New user authentication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Shibboleth, CAS, PAM, LDAP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999" y="3699029"/>
            <a:ext cx="80648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1.6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Unicode totally compatible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Database module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err="1"/>
              <a:t>MyMoodle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5139189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1.7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Roles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Permissions base</a:t>
            </a:r>
            <a:r>
              <a:rPr lang="en-US" altLang="ja-JP" dirty="0" smtClean="0"/>
              <a:t>d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AJAX based course editing possible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5156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Headline features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912" y="980728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1.8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XHTML Strict 1.0 incorporated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Moodle Network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Web Services API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Customizable user profiles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able to add further information too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Ability to export to Open Document Format (ODS</a:t>
            </a:r>
            <a:r>
              <a:rPr lang="en-US" altLang="ja-JP" dirty="0"/>
              <a:t> </a:t>
            </a:r>
            <a:r>
              <a:rPr lang="en-US" altLang="ja-JP" dirty="0" smtClean="0"/>
              <a:t>style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Password Salt (Moodle1.8.11)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1912" y="3284984"/>
            <a:ext cx="806489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1.9 </a:t>
            </a:r>
            <a:r>
              <a:rPr kumimoji="1" lang="ja-JP" altLang="en-US" sz="2000" b="1" dirty="0" smtClean="0"/>
              <a:t>（サポート継続：最低限）</a:t>
            </a:r>
            <a:endParaRPr kumimoji="1" lang="en-US" altLang="ja-JP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err="1" smtClean="0"/>
              <a:t>Gradebook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rewrite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Scalable and improved performance</a:t>
            </a:r>
            <a:r>
              <a:rPr lang="ja-JP" altLang="en-US" dirty="0" smtClean="0"/>
              <a:t>（</a:t>
            </a:r>
            <a:r>
              <a:rPr lang="en-US" altLang="ja-JP" dirty="0" smtClean="0"/>
              <a:t>Particularly with roles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err="1" smtClean="0"/>
              <a:t>Mahara</a:t>
            </a:r>
            <a:r>
              <a:rPr lang="en-US" altLang="ja-JP" dirty="0" smtClean="0"/>
              <a:t> compatibility</a:t>
            </a:r>
            <a:r>
              <a:rPr lang="ja-JP" altLang="en-US" dirty="0" smtClean="0"/>
              <a:t>（</a:t>
            </a:r>
            <a:r>
              <a:rPr lang="en-US" altLang="ja-JP" dirty="0" smtClean="0"/>
              <a:t>Single Sign On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Incorporation of Blogs and use of tags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/>
              <a:t>Question </a:t>
            </a:r>
            <a:r>
              <a:rPr lang="en-US" altLang="ja-JP" dirty="0" smtClean="0"/>
              <a:t>Bank improvements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Notes function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Bulk user actions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Active Directory NTLM Single Sign 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Improvements to the language editin</a:t>
            </a:r>
            <a:r>
              <a:rPr lang="en-US" altLang="ja-JP" dirty="0" smtClean="0"/>
              <a:t>g function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565723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Headline features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912" y="836712"/>
            <a:ext cx="8064896" cy="6494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2.0 </a:t>
            </a:r>
            <a:r>
              <a:rPr kumimoji="1" lang="ja-JP" altLang="en-US" sz="2000" b="1" dirty="0" smtClean="0"/>
              <a:t>（</a:t>
            </a:r>
            <a:r>
              <a:rPr kumimoji="1" lang="en-US" altLang="ja-JP" sz="2000" b="1" dirty="0" smtClean="0"/>
              <a:t>Support for this version has finished</a:t>
            </a:r>
            <a:r>
              <a:rPr kumimoji="1" lang="ja-JP" altLang="en-US" sz="2000" b="1" dirty="0" smtClean="0"/>
              <a:t>）</a:t>
            </a:r>
            <a:endParaRPr kumimoji="1" lang="en-US" altLang="ja-JP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Major changes to the file organization structure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Community </a:t>
            </a:r>
            <a:r>
              <a:rPr lang="en-US" altLang="ja-JP" dirty="0" smtClean="0"/>
              <a:t>hub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Individual c</a:t>
            </a:r>
            <a:r>
              <a:rPr lang="en-US" altLang="ja-JP" dirty="0" smtClean="0"/>
              <a:t>ourse content can be used globally throughout sites)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Repository support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(Alfresco, Amazon S3, Box.net, Flickr, Google Docs, MERLOT, Picasa, WebDAV, Wikimedia, YouTube, etc…)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Individual files can be given attributes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licensing</a:t>
            </a:r>
            <a:r>
              <a:rPr lang="ja-JP" altLang="en-US" dirty="0" smtClean="0"/>
              <a:t>，</a:t>
            </a:r>
            <a:r>
              <a:rPr lang="en-US" altLang="ja-JP" dirty="0" smtClean="0"/>
              <a:t>authoring, etc.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Portfolio support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Recording of </a:t>
            </a:r>
            <a:r>
              <a:rPr kumimoji="1" lang="en-US" altLang="ja-JP" dirty="0" err="1" smtClean="0"/>
              <a:t>snapbox</a:t>
            </a:r>
            <a:r>
              <a:rPr kumimoji="1" lang="en-US" altLang="ja-JP" dirty="0" smtClean="0"/>
              <a:t> to </a:t>
            </a:r>
            <a:r>
              <a:rPr kumimoji="1" lang="en-US" altLang="ja-JP" dirty="0" err="1" smtClean="0"/>
              <a:t>Box.net</a:t>
            </a:r>
            <a:r>
              <a:rPr kumimoji="1" lang="en-US" altLang="ja-JP" dirty="0" smtClean="0"/>
              <a:t>, Flickr, Google Docs, </a:t>
            </a:r>
            <a:r>
              <a:rPr kumimoji="1" lang="en-US" altLang="ja-JP" dirty="0" err="1" smtClean="0"/>
              <a:t>Mahara</a:t>
            </a:r>
            <a:r>
              <a:rPr kumimoji="1" lang="en-US" altLang="ja-JP" dirty="0" smtClean="0"/>
              <a:t>, </a:t>
            </a:r>
            <a:r>
              <a:rPr kumimoji="1" lang="en-US" altLang="ja-JP" dirty="0" smtClean="0"/>
              <a:t>Picasa etc. possible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More powerful LMS</a:t>
            </a:r>
            <a:r>
              <a:rPr lang="en-US" altLang="ja-JP" dirty="0" smtClean="0"/>
              <a:t>(Learning Management System</a:t>
            </a:r>
            <a:r>
              <a:rPr lang="en-US" altLang="ja-JP" dirty="0" smtClean="0"/>
              <a:t>)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Course </a:t>
            </a:r>
            <a:r>
              <a:rPr lang="en-US" altLang="ja-JP" dirty="0" smtClean="0"/>
              <a:t>completion and prerequisites, </a:t>
            </a:r>
            <a:r>
              <a:rPr kumimoji="1" lang="en-US" altLang="ja-JP" dirty="0" smtClean="0"/>
              <a:t>Conditional </a:t>
            </a:r>
            <a:r>
              <a:rPr kumimoji="1" lang="en-US" altLang="ja-JP" dirty="0" smtClean="0"/>
              <a:t>activities</a:t>
            </a:r>
            <a:r>
              <a:rPr lang="en-US" altLang="ja-JP" dirty="0"/>
              <a:t> </a:t>
            </a:r>
            <a:r>
              <a:rPr lang="en-US" altLang="ja-JP" dirty="0" smtClean="0"/>
              <a:t>etc.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en-US" altLang="ja-JP" dirty="0"/>
              <a:t>Plagiarism prevention </a:t>
            </a:r>
            <a:r>
              <a:rPr lang="en-US" altLang="ja-JP" dirty="0" smtClean="0"/>
              <a:t>:Includes a search function for plagiarized content using </a:t>
            </a:r>
            <a:r>
              <a:rPr lang="en-US" altLang="ja-JP" dirty="0" err="1" smtClean="0"/>
              <a:t>Crot</a:t>
            </a:r>
            <a:r>
              <a:rPr lang="en-US" altLang="ja-JP" dirty="0" smtClean="0"/>
              <a:t> etc.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Web services </a:t>
            </a:r>
            <a:r>
              <a:rPr lang="en-US" altLang="ja-JP" dirty="0" smtClean="0"/>
              <a:t>support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incorporating mobile devices too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New blocks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Comments block </a:t>
            </a:r>
            <a:r>
              <a:rPr kumimoji="1" lang="en-US" altLang="ja-JP" dirty="0" smtClean="0"/>
              <a:t>: Like </a:t>
            </a:r>
            <a:r>
              <a:rPr kumimoji="1" lang="en-US" altLang="ja-JP" dirty="0" err="1" smtClean="0"/>
              <a:t>Shoutbox</a:t>
            </a:r>
            <a:r>
              <a:rPr lang="en-US" altLang="ja-JP" dirty="0"/>
              <a:t> </a:t>
            </a:r>
            <a:r>
              <a:rPr lang="en-US" altLang="ja-JP" dirty="0" smtClean="0"/>
              <a:t>etc.</a:t>
            </a:r>
            <a:r>
              <a:rPr kumimoji="1" lang="en-US" altLang="ja-JP" dirty="0" smtClean="0"/>
              <a:t>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</a:t>
            </a:r>
            <a:r>
              <a:rPr kumimoji="1" lang="en-US" altLang="ja-JP" dirty="0" smtClean="0"/>
              <a:t>My </a:t>
            </a:r>
            <a:r>
              <a:rPr kumimoji="1" lang="en-US" altLang="ja-JP" dirty="0" smtClean="0"/>
              <a:t>private files block : </a:t>
            </a:r>
            <a:r>
              <a:rPr kumimoji="1" lang="en-US" altLang="ja-JP" dirty="0" smtClean="0"/>
              <a:t>Individual student folders for file uploads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Quota</a:t>
            </a:r>
            <a:r>
              <a:rPr lang="en-US" altLang="ja-JP" dirty="0"/>
              <a:t> </a:t>
            </a:r>
            <a:r>
              <a:rPr lang="en-US" altLang="ja-JP" dirty="0" smtClean="0"/>
              <a:t>capable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Rewriting of the backup and restore function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Blocks able to be customized and moved freely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Blogs can have comments</a:t>
            </a:r>
            <a:r>
              <a:rPr lang="ja-JP" altLang="en-US" dirty="0" smtClean="0"/>
              <a:t>，</a:t>
            </a:r>
            <a:r>
              <a:rPr lang="en-US" altLang="ja-JP" dirty="0" smtClean="0"/>
              <a:t>Blogs can be linked to outside blogs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From </a:t>
            </a:r>
            <a:r>
              <a:rPr kumimoji="1" lang="en-US" altLang="ja-JP" dirty="0" err="1" smtClean="0"/>
              <a:t>HTMLArea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to</a:t>
            </a:r>
            <a:r>
              <a:rPr kumimoji="1" lang="en-US" altLang="ja-JP" dirty="0" err="1" smtClean="0"/>
              <a:t>tinyMCE</a:t>
            </a:r>
            <a:endParaRPr lang="en-US" altLang="ja-JP" dirty="0"/>
          </a:p>
          <a:p>
            <a:r>
              <a:rPr kumimoji="1" lang="en-US" altLang="ja-JP" dirty="0" smtClean="0"/>
              <a:t>To upgrade to Moodle2.0, the latest Moodle1.9 is necessary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73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Headline features</a:t>
            </a:r>
            <a:endParaRPr kumimoji="1" lang="ja-JP" altLang="en-US" sz="4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31912" y="836712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2.1 </a:t>
            </a:r>
            <a:r>
              <a:rPr kumimoji="1" lang="ja-JP" altLang="en-US" sz="2000" b="1" dirty="0" smtClean="0"/>
              <a:t>（</a:t>
            </a:r>
            <a:r>
              <a:rPr kumimoji="1" lang="en-US" altLang="ja-JP" sz="2000" b="1" dirty="0" smtClean="0"/>
              <a:t>Support has finished for this version</a:t>
            </a:r>
            <a:r>
              <a:rPr kumimoji="1" lang="ja-JP" altLang="en-US" sz="2000" b="1" dirty="0" smtClean="0"/>
              <a:t>）</a:t>
            </a:r>
            <a:endParaRPr kumimoji="1" lang="en-US" altLang="ja-JP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A new Question engine included </a:t>
            </a:r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Major changes to the DB</a:t>
            </a:r>
            <a:r>
              <a:rPr lang="ja-JP" altLang="en-US" dirty="0" smtClean="0"/>
              <a:t>．</a:t>
            </a:r>
            <a:r>
              <a:rPr lang="en-US" altLang="ja-JP" dirty="0" smtClean="0"/>
              <a:t>Not backward compatible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kumimoji="1" lang="en-US" altLang="ja-JP" dirty="0" smtClean="0"/>
              <a:t>Able to restore Moodle1.9 courses (blocks incompatible)</a:t>
            </a:r>
            <a:endParaRPr kumimoji="1"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Applicable for mobile devices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Official Moodle app</a:t>
            </a:r>
            <a:r>
              <a:rPr lang="en-US" altLang="ja-JP" dirty="0"/>
              <a:t> </a:t>
            </a:r>
            <a:r>
              <a:rPr lang="en-US" altLang="ja-JP" dirty="0" smtClean="0"/>
              <a:t>necessary</a:t>
            </a:r>
            <a:r>
              <a:rPr lang="ja-JP" altLang="en-US" dirty="0" smtClean="0"/>
              <a:t>）：</a:t>
            </a:r>
            <a:r>
              <a:rPr lang="en-US" altLang="ja-JP" dirty="0" smtClean="0"/>
              <a:t>transitional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2780928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2.2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Rubrics included</a:t>
            </a:r>
            <a:r>
              <a:rPr lang="ja-JP" altLang="en-US" dirty="0" smtClean="0"/>
              <a:t>（</a:t>
            </a:r>
            <a:r>
              <a:rPr lang="en-US" altLang="ja-JP" dirty="0" smtClean="0"/>
              <a:t>Assessment tool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/>
              <a:t>IMS </a:t>
            </a:r>
            <a:r>
              <a:rPr lang="en-US" altLang="ja-JP" dirty="0" smtClean="0"/>
              <a:t>LTI standards become compatible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(Learning Tool Interoperability : IMS </a:t>
            </a:r>
            <a:r>
              <a:rPr lang="en-US" altLang="ja-JP" dirty="0"/>
              <a:t>Global Learning </a:t>
            </a:r>
            <a:r>
              <a:rPr lang="en-US" altLang="ja-JP" dirty="0" smtClean="0"/>
              <a:t>Consortium created the standard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Results from learning done on e</a:t>
            </a:r>
            <a:r>
              <a:rPr lang="en-US" altLang="ja-JP" dirty="0" smtClean="0"/>
              <a:t>xternal tools can be returned to Moodle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IMS Common </a:t>
            </a:r>
            <a:r>
              <a:rPr lang="en-US" altLang="ja-JP" dirty="0" smtClean="0"/>
              <a:t>Cartridge</a:t>
            </a:r>
            <a:r>
              <a:rPr lang="en-US" altLang="ja-JP" dirty="0"/>
              <a:t> </a:t>
            </a:r>
            <a:r>
              <a:rPr lang="en-US" altLang="ja-JP" dirty="0" smtClean="0"/>
              <a:t>deployment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import only</a:t>
            </a:r>
            <a:r>
              <a:rPr lang="ja-JP" altLang="en-US" dirty="0" smtClean="0"/>
              <a:t>）</a:t>
            </a:r>
            <a:r>
              <a:rPr lang="ja-JP" altLang="en-US" dirty="0" smtClean="0"/>
              <a:t>　→ </a:t>
            </a:r>
            <a:r>
              <a:rPr lang="en-US" altLang="ja-JP" dirty="0" smtClean="0"/>
              <a:t>export</a:t>
            </a:r>
            <a:r>
              <a:rPr lang="en-US" altLang="ja-JP" dirty="0"/>
              <a:t> </a:t>
            </a:r>
            <a:r>
              <a:rPr lang="en-US" altLang="ja-JP" dirty="0" smtClean="0"/>
              <a:t>from</a:t>
            </a:r>
            <a:r>
              <a:rPr lang="ja-JP" altLang="en-US" dirty="0" smtClean="0"/>
              <a:t> </a:t>
            </a:r>
            <a:r>
              <a:rPr lang="en-US" altLang="ja-JP" dirty="0" smtClean="0"/>
              <a:t>Moodle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Able to work on </a:t>
            </a:r>
            <a:r>
              <a:rPr lang="en-US" altLang="ja-JP" dirty="0" smtClean="0"/>
              <a:t>mobile </a:t>
            </a:r>
            <a:r>
              <a:rPr lang="en-US" altLang="ja-JP" dirty="0" smtClean="0"/>
              <a:t>Web browsers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Moodle </a:t>
            </a:r>
            <a:r>
              <a:rPr lang="en-US" altLang="ja-JP" dirty="0" smtClean="0"/>
              <a:t>App</a:t>
            </a:r>
            <a:r>
              <a:rPr lang="en-US" altLang="ja-JP" dirty="0"/>
              <a:t> </a:t>
            </a:r>
            <a:r>
              <a:rPr lang="en-US" altLang="ja-JP" dirty="0" smtClean="0"/>
              <a:t>unnecessary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1270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Headline features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982" y="908720"/>
            <a:ext cx="8064896" cy="400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2.3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Not </a:t>
            </a:r>
            <a:r>
              <a:rPr lang="en-US" altLang="ja-JP" dirty="0"/>
              <a:t>able to </a:t>
            </a:r>
            <a:r>
              <a:rPr lang="en-US" altLang="ja-JP" dirty="0" smtClean="0"/>
              <a:t>upgrade Moodle1.9 to this version</a:t>
            </a:r>
            <a:r>
              <a:rPr lang="ja-JP" altLang="en-US" dirty="0" smtClean="0"/>
              <a:t>（</a:t>
            </a:r>
            <a:r>
              <a:rPr lang="en-US" altLang="ja-JP" dirty="0" smtClean="0"/>
              <a:t>unless</a:t>
            </a:r>
            <a:r>
              <a:rPr lang="ja-JP" altLang="en-US" dirty="0" smtClean="0"/>
              <a:t>，</a:t>
            </a:r>
            <a:r>
              <a:rPr lang="en-US" altLang="ja-JP" dirty="0" smtClean="0"/>
              <a:t>you first upgrade to Moodle2.2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/>
              <a:t>Files </a:t>
            </a:r>
            <a:r>
              <a:rPr lang="en-US" altLang="ja-JP" dirty="0" smtClean="0"/>
              <a:t>usability</a:t>
            </a:r>
            <a:r>
              <a:rPr lang="ja-JP" altLang="en-US" dirty="0" smtClean="0"/>
              <a:t>　</a:t>
            </a:r>
            <a:r>
              <a:rPr lang="ja-JP" altLang="en-US" dirty="0" smtClean="0"/>
              <a:t>（</a:t>
            </a:r>
            <a:r>
              <a:rPr lang="en-US" altLang="ja-JP" dirty="0" smtClean="0"/>
              <a:t>Improvements to the file choosing function</a:t>
            </a:r>
            <a:r>
              <a:rPr lang="ja-JP" altLang="en-US" dirty="0" smtClean="0"/>
              <a:t>：</a:t>
            </a:r>
            <a:r>
              <a:rPr lang="en-US" altLang="ja-JP" dirty="0" smtClean="0"/>
              <a:t>visual</a:t>
            </a:r>
            <a:r>
              <a:rPr lang="ja-JP" altLang="en-US" dirty="0" smtClean="0"/>
              <a:t>＋</a:t>
            </a:r>
            <a:r>
              <a:rPr lang="en-US" altLang="ja-JP" dirty="0" smtClean="0"/>
              <a:t>handling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Thumbnail icons used</a:t>
            </a:r>
            <a:r>
              <a:rPr lang="ja-JP" altLang="en-US" dirty="0" smtClean="0"/>
              <a:t>（</a:t>
            </a:r>
            <a:r>
              <a:rPr lang="en-US" altLang="ja-JP" dirty="0" smtClean="0"/>
              <a:t>Where applicable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drag &amp; drop</a:t>
            </a:r>
            <a:r>
              <a:rPr lang="en-US" altLang="ja-JP" dirty="0" smtClean="0"/>
              <a:t> option</a:t>
            </a:r>
            <a:r>
              <a:rPr lang="ja-JP" altLang="en-US" dirty="0" smtClean="0"/>
              <a:t>！（</a:t>
            </a:r>
            <a:r>
              <a:rPr lang="en-US" altLang="ja-JP" dirty="0" smtClean="0"/>
              <a:t>but not for IE</a:t>
            </a:r>
            <a:r>
              <a:rPr lang="ja-JP" altLang="en-US" dirty="0" smtClean="0"/>
              <a:t>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Aliases and shortcuts can be used</a:t>
            </a:r>
            <a:r>
              <a:rPr lang="ja-JP" altLang="en-US" dirty="0" smtClean="0"/>
              <a:t>（</a:t>
            </a:r>
            <a:r>
              <a:rPr lang="en-US" altLang="ja-JP" dirty="0" smtClean="0"/>
              <a:t>Use of single files in other courses</a:t>
            </a:r>
            <a:r>
              <a:rPr lang="ja-JP" altLang="en-US" dirty="0" smtClean="0"/>
              <a:t>：</a:t>
            </a:r>
            <a:r>
              <a:rPr lang="en-US" altLang="ja-JP" dirty="0" smtClean="0"/>
              <a:t>single</a:t>
            </a:r>
            <a:r>
              <a:rPr lang="en-US" altLang="ja-JP" dirty="0"/>
              <a:t> </a:t>
            </a:r>
            <a:r>
              <a:rPr lang="en-US" altLang="ja-JP" dirty="0" smtClean="0"/>
              <a:t>restoration</a:t>
            </a:r>
            <a:r>
              <a:rPr lang="en-US" altLang="ja-JP" dirty="0" smtClean="0"/>
              <a:t> 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Repository also have shortcuts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EQUELLA </a:t>
            </a:r>
            <a:r>
              <a:rPr lang="en-US" altLang="ja-JP" dirty="0" smtClean="0"/>
              <a:t>repository</a:t>
            </a:r>
            <a:r>
              <a:rPr lang="en-US" altLang="ja-JP" dirty="0"/>
              <a:t> </a:t>
            </a:r>
            <a:r>
              <a:rPr lang="en-US" altLang="ja-JP" dirty="0" smtClean="0"/>
              <a:t>capable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Improvements to the course editing </a:t>
            </a:r>
            <a:r>
              <a:rPr lang="ja-JP" altLang="en-US" dirty="0" smtClean="0"/>
              <a:t>（</a:t>
            </a:r>
            <a:r>
              <a:rPr lang="en-US" altLang="ja-JP" dirty="0" smtClean="0"/>
              <a:t>Ajax capable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New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assignment</a:t>
            </a:r>
            <a:r>
              <a:rPr lang="ja-JP" altLang="en-US" dirty="0" smtClean="0"/>
              <a:t>」</a:t>
            </a:r>
            <a:r>
              <a:rPr lang="en-US" altLang="ja-JP" dirty="0" smtClean="0"/>
              <a:t> module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The book module included as standard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Moodle and installed plugins are checked for updates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IMS Common Cartridge </a:t>
            </a:r>
            <a:r>
              <a:rPr lang="en-US" altLang="ja-JP" dirty="0" smtClean="0"/>
              <a:t>1.1</a:t>
            </a:r>
            <a:r>
              <a:rPr lang="en-US" altLang="ja-JP" dirty="0"/>
              <a:t> </a:t>
            </a:r>
            <a:r>
              <a:rPr lang="en-US" altLang="ja-JP" dirty="0" smtClean="0"/>
              <a:t>compatible</a:t>
            </a:r>
            <a:r>
              <a:rPr lang="ja-JP" altLang="en-US" dirty="0" smtClean="0"/>
              <a:t>（</a:t>
            </a:r>
            <a:r>
              <a:rPr lang="en-US" altLang="ja-JP" dirty="0" smtClean="0"/>
              <a:t>export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1717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Headline features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982" y="908720"/>
            <a:ext cx="80648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Moodle 2.4</a:t>
            </a:r>
            <a:r>
              <a:rPr kumimoji="1" lang="ja-JP" altLang="en-US" sz="2000" b="1" dirty="0" smtClean="0"/>
              <a:t>（）</a:t>
            </a:r>
            <a:endParaRPr kumimoji="1" lang="en-US" altLang="ja-JP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Improved performance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Change of icons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From Moodle 1.0</a:t>
            </a:r>
            <a:r>
              <a:rPr lang="ja-JP" altLang="en-US" dirty="0" smtClean="0"/>
              <a:t>．</a:t>
            </a:r>
            <a:r>
              <a:rPr lang="en-US" altLang="ja-JP" dirty="0" smtClean="0"/>
              <a:t> SVG</a:t>
            </a:r>
            <a:r>
              <a:rPr lang="en-US" altLang="ja-JP" dirty="0"/>
              <a:t> </a:t>
            </a:r>
            <a:r>
              <a:rPr lang="en-US" altLang="ja-JP" dirty="0" smtClean="0"/>
              <a:t>compatible</a:t>
            </a:r>
            <a:r>
              <a:rPr lang="ja-JP" altLang="en-US" dirty="0" smtClean="0"/>
              <a:t>）</a:t>
            </a: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HTML5</a:t>
            </a:r>
            <a:r>
              <a:rPr lang="en-US" altLang="ja-JP" dirty="0"/>
              <a:t> </a:t>
            </a:r>
            <a:r>
              <a:rPr lang="en-US" altLang="ja-JP" dirty="0" smtClean="0"/>
              <a:t>compatible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Sync with outside calendars</a:t>
            </a:r>
            <a:r>
              <a:rPr lang="ja-JP" altLang="en-US" dirty="0" smtClean="0"/>
              <a:t>（</a:t>
            </a:r>
            <a:r>
              <a:rPr lang="en-US" altLang="ja-JP" dirty="0" smtClean="0"/>
              <a:t>Numerous functions available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Files within ZIP become Unicode compatible</a:t>
            </a:r>
            <a:endParaRPr lang="en-US" altLang="ja-JP" dirty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（</a:t>
            </a:r>
            <a:r>
              <a:rPr lang="en-US" altLang="ja-JP" dirty="0" smtClean="0"/>
              <a:t>Ready for Windows</a:t>
            </a:r>
            <a:r>
              <a:rPr lang="ja-JP" altLang="en-US" dirty="0" smtClean="0"/>
              <a:t>？</a:t>
            </a:r>
            <a:r>
              <a:rPr lang="ja-JP" altLang="en-US" dirty="0" smtClean="0"/>
              <a:t>　</a:t>
            </a:r>
            <a:r>
              <a:rPr lang="en-US" altLang="ja-JP" dirty="0" smtClean="0"/>
              <a:t>7-Zip, WinZip, </a:t>
            </a:r>
            <a:r>
              <a:rPr lang="en-US" altLang="ja-JP" dirty="0" err="1" smtClean="0"/>
              <a:t>WinRar</a:t>
            </a:r>
            <a:r>
              <a:rPr lang="en-US" altLang="ja-JP" dirty="0"/>
              <a:t> </a:t>
            </a:r>
            <a:r>
              <a:rPr lang="en-US" altLang="ja-JP" dirty="0" smtClean="0"/>
              <a:t>recommended</a:t>
            </a:r>
            <a:r>
              <a:rPr lang="en-US" altLang="ja-JP" dirty="0"/>
              <a:t>,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ExpLzh</a:t>
            </a:r>
            <a:r>
              <a:rPr lang="en-US" altLang="ja-JP" dirty="0"/>
              <a:t> </a:t>
            </a:r>
            <a:r>
              <a:rPr lang="en-US" altLang="ja-JP" dirty="0" smtClean="0"/>
              <a:t>available</a:t>
            </a:r>
            <a:r>
              <a:rPr lang="ja-JP" altLang="en-US" dirty="0" smtClean="0"/>
              <a:t>？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dirty="0" smtClean="0"/>
              <a:t>Improved </a:t>
            </a:r>
            <a:r>
              <a:rPr lang="ja-JP" altLang="en-US" dirty="0" smtClean="0"/>
              <a:t>「</a:t>
            </a:r>
            <a:r>
              <a:rPr lang="en-US" altLang="ja-JP" dirty="0" smtClean="0"/>
              <a:t>assignment</a:t>
            </a:r>
            <a:r>
              <a:rPr lang="ja-JP" altLang="en-US" dirty="0" smtClean="0"/>
              <a:t>」</a:t>
            </a:r>
            <a:r>
              <a:rPr lang="en-US" altLang="ja-JP" dirty="0" smtClean="0"/>
              <a:t> features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Group assignment submission, grading and comment capability</a:t>
            </a:r>
            <a:r>
              <a:rPr lang="ja-JP" altLang="en-US" dirty="0" smtClean="0"/>
              <a:t>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Anonymous comments capable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Offline grading an option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394114" y="23868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136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7429" r="2272" b="8237"/>
          <a:stretch/>
        </p:blipFill>
        <p:spPr bwMode="auto">
          <a:xfrm>
            <a:off x="175572" y="908720"/>
            <a:ext cx="878891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107921"/>
            <a:ext cx="8119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00FF"/>
                </a:solidFill>
              </a:rPr>
              <a:t>https://tracker.moodle.org/browse/MDL-31776</a:t>
            </a:r>
            <a:endParaRPr kumimoji="1" lang="ja-JP" alt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54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-26988"/>
            <a:ext cx="9180513" cy="1583780"/>
          </a:xfrm>
          <a:solidFill>
            <a:srgbClr val="FFDF79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 smtClean="0"/>
              <a:t>日本語</a:t>
            </a:r>
            <a:r>
              <a:rPr lang="en-US" altLang="ja-JP" sz="2800" dirty="0" smtClean="0"/>
              <a:t>Windows</a:t>
            </a:r>
            <a:r>
              <a:rPr lang="ja-JP" altLang="en-US" sz="2800" dirty="0" smtClean="0"/>
              <a:t>上で</a:t>
            </a:r>
            <a:r>
              <a:rPr lang="en-US" altLang="ja-JP" sz="2800" dirty="0" smtClean="0"/>
              <a:t>Moodle</a:t>
            </a:r>
            <a:r>
              <a:rPr lang="ja-JP" altLang="en-US" sz="2800" dirty="0" smtClean="0"/>
              <a:t>を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Problems with starting up Moodle operations on Windows in Japan</a:t>
            </a:r>
            <a:endParaRPr kumimoji="1" lang="ja-JP" altLang="en-US" sz="2800" dirty="0"/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323528" y="1484784"/>
            <a:ext cx="8640960" cy="1080120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(1)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Moodle Association of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Japan:</a:t>
            </a:r>
            <a:r>
              <a:rPr kumimoji="1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）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Japanese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Publicity officer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@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maj_bot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r\shirai\仕事\Moodle\日本ムードル協会\ロゴデータ\NAJ logo\MAJ logo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3816424" cy="869296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3995936" y="4509120"/>
            <a:ext cx="4391000" cy="2049134"/>
            <a:chOff x="2989312" y="4191000"/>
            <a:chExt cx="5715000" cy="2667000"/>
          </a:xfrm>
        </p:grpSpPr>
        <p:grpSp>
          <p:nvGrpSpPr>
            <p:cNvPr id="17" name="Group 3"/>
            <p:cNvGrpSpPr>
              <a:grpSpLocks/>
            </p:cNvGrpSpPr>
            <p:nvPr/>
          </p:nvGrpSpPr>
          <p:grpSpPr bwMode="auto">
            <a:xfrm>
              <a:off x="2989312" y="4191000"/>
              <a:ext cx="5715000" cy="2667000"/>
              <a:chOff x="1504" y="1472"/>
              <a:chExt cx="3600" cy="1680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1504" y="1472"/>
                <a:ext cx="3600" cy="168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125" t="54167" r="72656" b="31250"/>
              <a:stretch>
                <a:fillRect/>
              </a:stretch>
            </p:blipFill>
            <p:spPr bwMode="auto">
              <a:xfrm>
                <a:off x="1584" y="1536"/>
                <a:ext cx="3456" cy="15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5580112" y="6248400"/>
              <a:ext cx="21336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4" name="サブタイトル 2"/>
          <p:cNvSpPr txBox="1">
            <a:spLocks/>
          </p:cNvSpPr>
          <p:nvPr/>
        </p:nvSpPr>
        <p:spPr>
          <a:xfrm>
            <a:off x="323528" y="3861048"/>
            <a:ext cx="8640960" cy="504056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(2) moodle.org (Japanese Moodle Course)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facilitator</a:t>
            </a: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58112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図 25" descr="冬しろむ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2204864"/>
            <a:ext cx="1224136" cy="1224136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7308304" y="3356992"/>
            <a:ext cx="154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Illustrated by </a:t>
            </a:r>
          </a:p>
          <a:p>
            <a:r>
              <a:rPr lang="en-US" altLang="ja-JP" sz="1400" dirty="0" smtClean="0"/>
              <a:t>@</a:t>
            </a:r>
            <a:r>
              <a:rPr lang="en-US" altLang="ja-JP" sz="1400" dirty="0" err="1" smtClean="0"/>
              <a:t>Nano_monanga</a:t>
            </a:r>
            <a:r>
              <a:rPr lang="en-US" altLang="ja-JP" sz="1400" dirty="0" smtClean="0"/>
              <a:t> 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" t="24218" r="24831" b="30085"/>
          <a:stretch/>
        </p:blipFill>
        <p:spPr bwMode="auto">
          <a:xfrm>
            <a:off x="50260" y="1772816"/>
            <a:ext cx="8953803" cy="483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57027" r="50000" b="28831"/>
          <a:stretch/>
        </p:blipFill>
        <p:spPr bwMode="auto">
          <a:xfrm>
            <a:off x="1230976" y="115866"/>
            <a:ext cx="6592369" cy="168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47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554461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Moodle in the future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5" y="908720"/>
            <a:ext cx="8714506" cy="39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800" dirty="0" smtClean="0">
                <a:solidFill>
                  <a:srgbClr val="0000FF"/>
                </a:solidFill>
              </a:rPr>
              <a:t>Moodle’s positive features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</a:rPr>
              <a:t>Open source so free</a:t>
            </a:r>
            <a:r>
              <a:rPr lang="ja-JP" altLang="en-US" sz="2000" dirty="0" smtClean="0"/>
              <a:t>　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Easy to start the service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CMS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Contents Management System</a:t>
            </a:r>
            <a:r>
              <a:rPr lang="ja-JP" altLang="en-US" sz="2000" dirty="0" smtClean="0"/>
              <a:t>）</a:t>
            </a:r>
            <a:r>
              <a:rPr lang="en-US" altLang="ja-JP" sz="2000" dirty="0" smtClean="0"/>
              <a:t>has multiple high quality functions.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rgbClr val="FF0000"/>
                </a:solidFill>
              </a:rPr>
              <a:t>Ongoing development and maintenance – excellent community</a:t>
            </a:r>
            <a:endParaRPr lang="en-US" altLang="ja-JP" sz="20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Basic plan is uniform</a:t>
            </a:r>
            <a:r>
              <a:rPr lang="en-US" altLang="ja-JP" sz="2000" dirty="0" smtClean="0">
                <a:solidFill>
                  <a:srgbClr val="FF0000"/>
                </a:solidFill>
              </a:rPr>
              <a:t/>
            </a:r>
            <a:br>
              <a:rPr lang="en-US" altLang="ja-JP" sz="2000" dirty="0" smtClean="0">
                <a:solidFill>
                  <a:srgbClr val="FF0000"/>
                </a:solidFill>
              </a:rPr>
            </a:br>
            <a:r>
              <a:rPr lang="en-US" altLang="ja-JP" sz="2000" dirty="0" smtClean="0"/>
              <a:t>a) </a:t>
            </a:r>
            <a:r>
              <a:rPr lang="ja-JP" altLang="en-US" sz="2000" dirty="0" smtClean="0"/>
              <a:t>「</a:t>
            </a:r>
            <a:r>
              <a:rPr lang="en-US" altLang="ja-JP" sz="2000" dirty="0" smtClean="0">
                <a:solidFill>
                  <a:srgbClr val="FF0000"/>
                </a:solidFill>
              </a:rPr>
              <a:t>Teacher</a:t>
            </a:r>
            <a:r>
              <a:rPr lang="ja-JP" altLang="en-US" sz="2000" dirty="0" smtClean="0"/>
              <a:t>」</a:t>
            </a:r>
            <a:r>
              <a:rPr lang="en-US" altLang="ja-JP" sz="2000" dirty="0" smtClean="0"/>
              <a:t>and</a:t>
            </a:r>
            <a:r>
              <a:rPr lang="ja-JP" altLang="en-US" sz="2000" dirty="0" smtClean="0"/>
              <a:t>「</a:t>
            </a:r>
            <a:r>
              <a:rPr lang="en-US" altLang="ja-JP" sz="2000" dirty="0" smtClean="0">
                <a:solidFill>
                  <a:srgbClr val="FF0000"/>
                </a:solidFill>
              </a:rPr>
              <a:t>student</a:t>
            </a:r>
            <a:r>
              <a:rPr lang="ja-JP" altLang="en-US" sz="2000" dirty="0" smtClean="0"/>
              <a:t>」</a:t>
            </a:r>
            <a:r>
              <a:rPr lang="en-US" altLang="ja-JP" sz="2000" dirty="0" smtClean="0"/>
              <a:t> role</a:t>
            </a:r>
            <a:r>
              <a:rPr lang="en-US" altLang="ja-JP" sz="2000" dirty="0" smtClean="0"/>
              <a:t>s are clear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000" dirty="0" smtClean="0"/>
              <a:t>b) </a:t>
            </a:r>
            <a:r>
              <a:rPr lang="en-US" altLang="ja-JP" sz="2000" dirty="0" smtClean="0"/>
              <a:t>Endowed as </a:t>
            </a:r>
            <a:r>
              <a:rPr lang="ja-JP" altLang="en-US" sz="2000" dirty="0" smtClean="0"/>
              <a:t>“</a:t>
            </a:r>
            <a:r>
              <a:rPr lang="en-US" altLang="ja-JP" sz="2000" dirty="0" smtClean="0">
                <a:solidFill>
                  <a:srgbClr val="FF0000"/>
                </a:solidFill>
              </a:rPr>
              <a:t>Collaborative tools</a:t>
            </a:r>
            <a:r>
              <a:rPr lang="ja-JP" altLang="en-US" sz="2000" dirty="0" smtClean="0"/>
              <a:t>”</a:t>
            </a:r>
            <a:r>
              <a:rPr lang="en-US" altLang="ja-JP" sz="2000" dirty="0" smtClean="0"/>
              <a:t>and</a:t>
            </a:r>
            <a:r>
              <a:rPr lang="ja-JP" altLang="en-US" sz="2000" dirty="0" smtClean="0"/>
              <a:t>“</a:t>
            </a:r>
            <a:r>
              <a:rPr lang="en-US" altLang="ja-JP" sz="2000" dirty="0" smtClean="0">
                <a:solidFill>
                  <a:srgbClr val="FF0000"/>
                </a:solidFill>
              </a:rPr>
              <a:t>a place one can express oneself</a:t>
            </a:r>
            <a:r>
              <a:rPr lang="ja-JP" altLang="en-US" sz="2000" dirty="0" smtClean="0"/>
              <a:t>”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c) </a:t>
            </a:r>
            <a:r>
              <a:rPr lang="en-US" altLang="ja-JP" sz="2000" dirty="0" smtClean="0">
                <a:solidFill>
                  <a:srgbClr val="FF0000"/>
                </a:solidFill>
              </a:rPr>
              <a:t>Connected technologies</a:t>
            </a:r>
            <a:r>
              <a:rPr lang="ja-JP" altLang="en-US" sz="2000" dirty="0" smtClean="0"/>
              <a:t>（</a:t>
            </a:r>
            <a:r>
              <a:rPr lang="en-US" altLang="ja-JP" sz="2000" dirty="0" smtClean="0"/>
              <a:t>Moodle Network, Community Hub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</p:txBody>
      </p:sp>
      <p:pic>
        <p:nvPicPr>
          <p:cNvPr id="6" name="Picture 3" descr="U:\shirai\Dropbox\仕事\Moodle\日本ムードル協会\Twitter\春しろむ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739529"/>
            <a:ext cx="2130277" cy="213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446838" y="6318012"/>
            <a:ext cx="1547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Illustrated by </a:t>
            </a:r>
          </a:p>
          <a:p>
            <a:r>
              <a:rPr lang="en-US" altLang="ja-JP" sz="1400" dirty="0" smtClean="0"/>
              <a:t>@</a:t>
            </a:r>
            <a:r>
              <a:rPr lang="en-US" altLang="ja-JP" sz="1400" dirty="0" err="1" smtClean="0"/>
              <a:t>Nano_monanga</a:t>
            </a:r>
            <a:r>
              <a:rPr lang="en-US" altLang="ja-JP" sz="1400" dirty="0" smtClean="0"/>
              <a:t> </a:t>
            </a:r>
            <a:endParaRPr kumimoji="1" lang="ja-JP" altLang="en-US" sz="1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5517232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 smtClean="0"/>
              <a:t>Not only for tertiary institutions</a:t>
            </a:r>
            <a:r>
              <a:rPr lang="en-US" altLang="ja-JP" sz="2400" b="1" dirty="0" smtClean="0"/>
              <a:t/>
            </a:r>
            <a:br>
              <a:rPr lang="en-US" altLang="ja-JP" sz="2400" b="1" dirty="0" smtClean="0"/>
            </a:br>
            <a:r>
              <a:rPr lang="ja-JP" altLang="en-US" sz="2400" b="1" dirty="0" smtClean="0"/>
              <a:t>（</a:t>
            </a:r>
            <a:r>
              <a:rPr lang="en-US" altLang="ja-JP" sz="2400" b="1" dirty="0" smtClean="0"/>
              <a:t>Not saying you have to use it though …</a:t>
            </a:r>
            <a:r>
              <a:rPr lang="ja-JP" altLang="en-US" sz="2400" b="1" dirty="0" smtClean="0"/>
              <a:t>）</a:t>
            </a:r>
            <a:endParaRPr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20487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42493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Use in elementary and secondary schools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5" y="1240299"/>
            <a:ext cx="87145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rgbClr val="0000FF"/>
                </a:solidFill>
              </a:rPr>
              <a:t>Why isn</a:t>
            </a:r>
            <a:r>
              <a:rPr lang="en-US" altLang="ja-JP" sz="3200" dirty="0" smtClean="0">
                <a:solidFill>
                  <a:srgbClr val="0000FF"/>
                </a:solidFill>
              </a:rPr>
              <a:t>’t it being used</a:t>
            </a:r>
            <a:r>
              <a:rPr lang="ja-JP" altLang="en-US" sz="3200" dirty="0" smtClean="0">
                <a:solidFill>
                  <a:srgbClr val="0000FF"/>
                </a:solidFill>
              </a:rPr>
              <a:t>？ （</a:t>
            </a:r>
            <a:r>
              <a:rPr lang="en-US" altLang="ja-JP" sz="3200" dirty="0" smtClean="0">
                <a:solidFill>
                  <a:srgbClr val="0000FF"/>
                </a:solidFill>
              </a:rPr>
              <a:t>speculation only</a:t>
            </a:r>
            <a:r>
              <a:rPr lang="ja-JP" altLang="en-US" sz="3200" dirty="0" smtClean="0">
                <a:solidFill>
                  <a:srgbClr val="0000FF"/>
                </a:solidFill>
              </a:rPr>
              <a:t>）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Poor facilities in public schools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No full time admin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Few IT technicians</a:t>
            </a:r>
            <a:r>
              <a:rPr lang="ja-JP" altLang="en-US" sz="2400" dirty="0" smtClean="0"/>
              <a:t>？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Rules not allowing mobile devices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school and/or home rules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Digital divide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home environment</a:t>
            </a:r>
            <a:r>
              <a:rPr lang="ja-JP" altLang="en-US" sz="2400" dirty="0" smtClean="0"/>
              <a:t>）</a:t>
            </a:r>
            <a:r>
              <a:rPr lang="en-US" altLang="ja-JP" sz="2400" dirty="0" smtClean="0"/>
              <a:t>creates inequality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Older values / dogma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CAI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>courseware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>distance education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Numerous extra curricular events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31957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The case of </a:t>
            </a:r>
            <a:r>
              <a:rPr lang="en-US" altLang="ja-JP" sz="4000" dirty="0" err="1"/>
              <a:t>Suzuka</a:t>
            </a:r>
            <a:r>
              <a:rPr lang="en-US" altLang="ja-JP" sz="4000" dirty="0"/>
              <a:t> city’s education committee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5" y="980728"/>
            <a:ext cx="8714506" cy="698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rgbClr val="0000FF"/>
                </a:solidFill>
              </a:rPr>
              <a:t>Chief of the education department </a:t>
            </a:r>
            <a:r>
              <a:rPr lang="ja-JP" altLang="en-US" sz="3200" dirty="0" smtClean="0">
                <a:solidFill>
                  <a:srgbClr val="0000FF"/>
                </a:solidFill>
              </a:rPr>
              <a:t>（</a:t>
            </a:r>
            <a:r>
              <a:rPr lang="en-US" altLang="ja-JP" sz="3200" dirty="0" smtClean="0">
                <a:solidFill>
                  <a:srgbClr val="0000FF"/>
                </a:solidFill>
              </a:rPr>
              <a:t>Keen ITC user</a:t>
            </a:r>
            <a:r>
              <a:rPr lang="ja-JP" altLang="en-US" sz="3200" dirty="0" smtClean="0">
                <a:solidFill>
                  <a:srgbClr val="0000FF"/>
                </a:solidFill>
              </a:rPr>
              <a:t>）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All 20 elementary and 40 secondary schools have computer rooms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Each school has a digital white board</a:t>
            </a:r>
            <a:r>
              <a:rPr lang="ja-JP" altLang="en-US" sz="2400" dirty="0" smtClean="0"/>
              <a:t>（</a:t>
            </a:r>
            <a:r>
              <a:rPr lang="en-US" altLang="ja-JP" sz="2400" dirty="0" err="1" smtClean="0"/>
              <a:t>Asahigaoka</a:t>
            </a:r>
            <a:r>
              <a:rPr lang="en-US" altLang="ja-JP" sz="2400" dirty="0" smtClean="0"/>
              <a:t> alone has </a:t>
            </a:r>
            <a:r>
              <a:rPr lang="ja-JP" altLang="en-US" sz="2400" dirty="0" smtClean="0"/>
              <a:t>３２）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Elementary schools</a:t>
            </a:r>
            <a:r>
              <a:rPr lang="ja-JP" altLang="en-US" sz="2400" dirty="0" smtClean="0"/>
              <a:t>：「</a:t>
            </a:r>
            <a:r>
              <a:rPr lang="en-US" altLang="ja-JP" sz="2400" dirty="0" smtClean="0"/>
              <a:t>research projects</a:t>
            </a:r>
            <a:r>
              <a:rPr lang="ja-JP" altLang="en-US" sz="2400" dirty="0" smtClean="0"/>
              <a:t>」，</a:t>
            </a:r>
            <a:r>
              <a:rPr lang="en-US" altLang="ja-JP" sz="2400" dirty="0" smtClean="0"/>
              <a:t>Junior high</a:t>
            </a:r>
            <a:r>
              <a:rPr lang="ja-JP" altLang="en-US" sz="2400" dirty="0" smtClean="0"/>
              <a:t>：</a:t>
            </a:r>
            <a:r>
              <a:rPr lang="en-US" altLang="ja-JP" sz="2400" dirty="0" smtClean="0"/>
              <a:t> used for </a:t>
            </a:r>
            <a:r>
              <a:rPr lang="ja-JP" altLang="en-US" sz="2400" dirty="0" smtClean="0"/>
              <a:t>「</a:t>
            </a:r>
            <a:r>
              <a:rPr lang="en-US" altLang="ja-JP" sz="2400" dirty="0" smtClean="0"/>
              <a:t>technology</a:t>
            </a:r>
            <a:r>
              <a:rPr lang="ja-JP" altLang="en-US" sz="2400" dirty="0" smtClean="0"/>
              <a:t>」</a:t>
            </a:r>
            <a:r>
              <a:rPr lang="en-US" altLang="ja-JP" sz="2400" dirty="0" smtClean="0"/>
              <a:t> only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Teacher access to PCs</a:t>
            </a:r>
            <a:r>
              <a:rPr lang="ja-JP" altLang="en-US" sz="2400" dirty="0" smtClean="0"/>
              <a:t>　</a:t>
            </a:r>
            <a:r>
              <a:rPr lang="en-US" altLang="ja-JP" sz="2400" dirty="0" smtClean="0"/>
              <a:t>Each school has one for home page updating use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>one other for general use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One available for library search – to be updated this year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Of the </a:t>
            </a:r>
            <a:r>
              <a:rPr lang="ja-JP" altLang="en-US" sz="2400" dirty="0" smtClean="0"/>
              <a:t>１，０００</a:t>
            </a:r>
            <a:r>
              <a:rPr lang="en-US" altLang="ja-JP" sz="2400" dirty="0" smtClean="0"/>
              <a:t> teachers half are not confident computer users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Local providers have dedicated links to </a:t>
            </a:r>
            <a:r>
              <a:rPr lang="en-US" altLang="ja-JP" sz="2400" dirty="0" smtClean="0"/>
              <a:t>each of the schools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A single web server is supplied</a:t>
            </a:r>
            <a:endParaRPr lang="en-US" altLang="ja-JP" sz="2400" dirty="0"/>
          </a:p>
          <a:p>
            <a:pPr algn="r">
              <a:lnSpc>
                <a:spcPct val="150000"/>
              </a:lnSpc>
            </a:pPr>
            <a:r>
              <a:rPr lang="en-US" altLang="ja-JP" sz="2800" dirty="0">
                <a:solidFill>
                  <a:srgbClr val="0000FF"/>
                </a:solidFill>
              </a:rPr>
              <a:t>http://www.city.suzuka.mie.jp/kyoiku/</a:t>
            </a:r>
          </a:p>
        </p:txBody>
      </p:sp>
    </p:spTree>
    <p:extLst>
      <p:ext uri="{BB962C8B-B14F-4D97-AF65-F5344CB8AC3E}">
        <p14:creationId xmlns:p14="http://schemas.microsoft.com/office/powerpoint/2010/main" val="229086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The case of </a:t>
            </a:r>
            <a:r>
              <a:rPr lang="en-US" altLang="ja-JP" sz="4000" dirty="0" err="1"/>
              <a:t>Suzuka</a:t>
            </a:r>
            <a:r>
              <a:rPr lang="en-US" altLang="ja-JP" sz="4000" dirty="0"/>
              <a:t> city’s education committee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175" y="1240299"/>
            <a:ext cx="8714506" cy="6329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rgbClr val="0000FF"/>
                </a:solidFill>
              </a:rPr>
              <a:t>From 2014 </a:t>
            </a:r>
            <a:r>
              <a:rPr lang="en-US" altLang="ja-JP" sz="3200" dirty="0" smtClean="0">
                <a:solidFill>
                  <a:srgbClr val="0000FF"/>
                </a:solidFill>
              </a:rPr>
              <a:t>they will introduce an new ICT environment</a:t>
            </a:r>
            <a:r>
              <a:rPr lang="ja-JP" altLang="en-US" sz="3200" dirty="0" smtClean="0">
                <a:solidFill>
                  <a:srgbClr val="0000FF"/>
                </a:solidFill>
              </a:rPr>
              <a:t>（</a:t>
            </a:r>
            <a:r>
              <a:rPr lang="en-US" altLang="ja-JP" sz="3200" dirty="0" smtClean="0">
                <a:solidFill>
                  <a:srgbClr val="0000FF"/>
                </a:solidFill>
              </a:rPr>
              <a:t>City plan</a:t>
            </a:r>
            <a:r>
              <a:rPr lang="ja-JP" altLang="en-US" sz="3200" dirty="0" smtClean="0">
                <a:solidFill>
                  <a:srgbClr val="0000FF"/>
                </a:solidFill>
              </a:rPr>
              <a:t>）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Make all schools </a:t>
            </a:r>
            <a:r>
              <a:rPr lang="en-US" altLang="ja-JP" sz="2400" dirty="0" err="1" smtClean="0"/>
              <a:t>wi-fi</a:t>
            </a:r>
            <a:r>
              <a:rPr lang="en-US" altLang="ja-JP" sz="2400" dirty="0" smtClean="0"/>
              <a:t> capable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ja-JP" altLang="en-US" sz="2400" dirty="0" smtClean="0"/>
              <a:t>（</a:t>
            </a:r>
            <a:r>
              <a:rPr lang="en-US" altLang="ja-JP" sz="2400" dirty="0" smtClean="0"/>
              <a:t>To reduce redundant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construction </a:t>
            </a:r>
            <a:r>
              <a:rPr lang="en-US" altLang="ja-JP" sz="2400" dirty="0" smtClean="0"/>
              <a:t>MAC addresses will be assigned</a:t>
            </a:r>
            <a:r>
              <a:rPr lang="ja-JP" altLang="en-US" sz="2400" dirty="0" smtClean="0"/>
              <a:t>）</a:t>
            </a:r>
            <a:endParaRPr lang="en-US" altLang="ja-JP" sz="24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Interest is increasing in use of Digital blackboards and texts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ja-JP" altLang="en-US" sz="2400" dirty="0" smtClean="0"/>
              <a:t>　　　　</a:t>
            </a:r>
            <a:r>
              <a:rPr lang="en-US" altLang="ja-JP" sz="2400" dirty="0" smtClean="0"/>
              <a:t>Moodle’s features have been explained to elementary schools</a:t>
            </a:r>
            <a:endParaRPr lang="en-US" altLang="ja-JP" sz="2400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400" dirty="0" smtClean="0"/>
              <a:t>Not only interest from elementary and secondary schools</a:t>
            </a:r>
            <a:r>
              <a:rPr lang="ja-JP" altLang="en-US" sz="2400" dirty="0" smtClean="0"/>
              <a:t>，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r>
              <a:rPr lang="en-US" altLang="ja-JP" sz="3200" dirty="0" smtClean="0">
                <a:solidFill>
                  <a:srgbClr val="0000FF"/>
                </a:solidFill>
              </a:rPr>
              <a:t>also strong interest from the </a:t>
            </a:r>
            <a:r>
              <a:rPr lang="en-US" altLang="ja-JP" sz="3200" dirty="0">
                <a:solidFill>
                  <a:srgbClr val="0000FF"/>
                </a:solidFill>
              </a:rPr>
              <a:t>c</a:t>
            </a:r>
            <a:r>
              <a:rPr lang="en-US" altLang="ja-JP" sz="3200" dirty="0" smtClean="0">
                <a:solidFill>
                  <a:srgbClr val="0000FF"/>
                </a:solidFill>
              </a:rPr>
              <a:t>ity </a:t>
            </a:r>
            <a:r>
              <a:rPr lang="en-US" altLang="ja-JP" sz="3200" dirty="0">
                <a:solidFill>
                  <a:srgbClr val="0000FF"/>
                </a:solidFill>
              </a:rPr>
              <a:t>e</a:t>
            </a:r>
            <a:r>
              <a:rPr lang="en-US" altLang="ja-JP" sz="3200" dirty="0" smtClean="0">
                <a:solidFill>
                  <a:srgbClr val="0000FF"/>
                </a:solidFill>
              </a:rPr>
              <a:t>ducation research center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92725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1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23122" r="2195" b="36376"/>
          <a:stretch/>
        </p:blipFill>
        <p:spPr bwMode="auto">
          <a:xfrm>
            <a:off x="755576" y="3861048"/>
            <a:ext cx="7781925" cy="288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The case of </a:t>
            </a:r>
            <a:r>
              <a:rPr lang="en-US" altLang="ja-JP" sz="4000" dirty="0" err="1" smtClean="0"/>
              <a:t>Suzuka</a:t>
            </a:r>
            <a:r>
              <a:rPr lang="en-US" altLang="ja-JP" sz="4000" dirty="0" smtClean="0"/>
              <a:t> </a:t>
            </a:r>
            <a:r>
              <a:rPr lang="en-US" altLang="ja-JP" sz="4000" dirty="0"/>
              <a:t>city’s education committee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764704"/>
            <a:ext cx="871450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200" dirty="0" smtClean="0">
                <a:solidFill>
                  <a:srgbClr val="0000FF"/>
                </a:solidFill>
              </a:rPr>
              <a:t>City </a:t>
            </a:r>
            <a:r>
              <a:rPr lang="en-US" altLang="ja-JP" sz="3200" dirty="0">
                <a:solidFill>
                  <a:srgbClr val="0000FF"/>
                </a:solidFill>
              </a:rPr>
              <a:t>education research center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r>
              <a:rPr lang="en-US" altLang="ja-JP" sz="2000" dirty="0" smtClean="0"/>
              <a:t>From </a:t>
            </a:r>
            <a:r>
              <a:rPr lang="en-US" altLang="ja-JP" sz="2000" dirty="0" err="1" smtClean="0"/>
              <a:t>Suzuka</a:t>
            </a:r>
            <a:r>
              <a:rPr lang="en-US" altLang="ja-JP" sz="2000" dirty="0" smtClean="0"/>
              <a:t> city education research center’s founding regulations:</a:t>
            </a:r>
            <a:endParaRPr lang="ja-JP" altLang="en-US" sz="2000" dirty="0"/>
          </a:p>
          <a:p>
            <a:r>
              <a:rPr lang="ja-JP" altLang="en-US" sz="2000" dirty="0" smtClean="0"/>
              <a:t>（</a:t>
            </a:r>
            <a:r>
              <a:rPr lang="en-US" altLang="ja-JP" sz="2000" dirty="0" smtClean="0"/>
              <a:t>Founding</a:t>
            </a:r>
            <a:r>
              <a:rPr lang="ja-JP" altLang="en-US" sz="2000" dirty="0" smtClean="0"/>
              <a:t>）</a:t>
            </a:r>
            <a:endParaRPr lang="ja-JP" altLang="en-US" sz="2000" dirty="0"/>
          </a:p>
          <a:p>
            <a:r>
              <a:rPr lang="en-US" altLang="ja-JP" sz="2000" b="1" dirty="0" smtClean="0"/>
              <a:t>Article 1</a:t>
            </a:r>
            <a:r>
              <a:rPr lang="ja-JP" altLang="en-US" sz="2000" dirty="0"/>
              <a:t>　</a:t>
            </a:r>
            <a:r>
              <a:rPr lang="en-US" altLang="ja-JP" sz="2000" dirty="0" smtClean="0"/>
              <a:t>T</a:t>
            </a:r>
            <a:r>
              <a:rPr lang="en-US" altLang="ja-JP" sz="2000" dirty="0" smtClean="0"/>
              <a:t>he </a:t>
            </a:r>
            <a:r>
              <a:rPr lang="en-US" altLang="ja-JP" sz="2000" dirty="0"/>
              <a:t>city education research </a:t>
            </a:r>
            <a:r>
              <a:rPr lang="en-US" altLang="ja-JP" sz="2000" dirty="0" smtClean="0"/>
              <a:t>center is founded to </a:t>
            </a:r>
            <a:r>
              <a:rPr lang="en-US" altLang="ja-JP" sz="2000" dirty="0" smtClean="0"/>
              <a:t>promote education in the city</a:t>
            </a:r>
            <a:r>
              <a:rPr lang="ja-JP" altLang="en-US" sz="2000" dirty="0" smtClean="0"/>
              <a:t>，</a:t>
            </a:r>
            <a:r>
              <a:rPr lang="en-US" altLang="ja-JP" sz="2000" dirty="0" smtClean="0"/>
              <a:t>with regional education administrative organization and management occurring under article 30 of the law (clause 162 of the 1956 law</a:t>
            </a:r>
            <a:r>
              <a:rPr lang="en-US" altLang="ja-JP" sz="2000" dirty="0" smtClean="0"/>
              <a:t>).</a:t>
            </a:r>
            <a:endParaRPr lang="ja-JP" altLang="en-US" sz="2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19872" y="3861048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srgbClr val="0000FF"/>
                </a:solidFill>
              </a:rPr>
              <a:t>http://www.edu.city.suzuka.mie.jp/kenkyuu/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3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The case of </a:t>
            </a:r>
            <a:r>
              <a:rPr lang="en-US" altLang="ja-JP" sz="4000" dirty="0" err="1"/>
              <a:t>Suzuka</a:t>
            </a:r>
            <a:r>
              <a:rPr lang="en-US" altLang="ja-JP" sz="4000" dirty="0"/>
              <a:t> city’s education committee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764704"/>
            <a:ext cx="8714506" cy="339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/>
              <a:t>The research center has numerous articles on education research.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As they aren’t digital, to access them you have to physically go there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rgbClr val="0000FF"/>
                </a:solidFill>
              </a:rPr>
              <a:t>（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What do they want from 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Moodle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？</a:t>
            </a:r>
            <a:r>
              <a:rPr lang="ja-JP" altLang="en-US" sz="2400" b="1" dirty="0" smtClean="0">
                <a:solidFill>
                  <a:srgbClr val="0000FF"/>
                </a:solidFill>
              </a:rPr>
              <a:t>）</a:t>
            </a:r>
            <a:endParaRPr lang="en-US" altLang="ja-JP" sz="2400" b="1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New teachers and veteran teachers</a:t>
            </a:r>
            <a:endParaRPr lang="en-US" altLang="ja-JP" sz="2000" dirty="0" smtClean="0"/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/>
              <a:t>Same content teachers from different areas</a:t>
            </a:r>
            <a:endParaRPr lang="en-US" altLang="ja-JP" sz="2000" dirty="0" smtClean="0"/>
          </a:p>
          <a:p>
            <a:pPr>
              <a:lnSpc>
                <a:spcPct val="150000"/>
              </a:lnSpc>
            </a:pPr>
            <a:r>
              <a:rPr lang="en-US" altLang="ja-JP" sz="2000" dirty="0" smtClean="0"/>
              <a:t>As a conduit for communication between teachers</a:t>
            </a:r>
            <a:r>
              <a:rPr lang="ja-JP" altLang="en-US" sz="2000" dirty="0" smtClean="0"/>
              <a:t>．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4147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9208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</a:rPr>
              <a:t>People, if they want to be, can be over connected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504" y="1196752"/>
          <a:ext cx="6705600" cy="552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8" name="Image" r:id="rId3" imgW="12241270" imgH="10082540" progId="PhotoshopElements.Image.8">
                  <p:embed/>
                </p:oleObj>
              </mc:Choice>
              <mc:Fallback>
                <p:oleObj name="Image" r:id="rId3" imgW="12241270" imgH="10082540" progId="PhotoshopElements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96752"/>
                        <a:ext cx="6705600" cy="552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514600" y="1905000"/>
          <a:ext cx="5257800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9" name="Image" r:id="rId5" imgW="11542857" imgH="10653968" progId="PhotoshopElements.Image.8">
                  <p:embed/>
                </p:oleObj>
              </mc:Choice>
              <mc:Fallback>
                <p:oleObj name="Image" r:id="rId5" imgW="11542857" imgH="10653968" progId="PhotoshopElements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905000"/>
                        <a:ext cx="5257800" cy="48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0" y="1268760"/>
          <a:ext cx="4278312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0" name="Image" r:id="rId7" imgW="11822222" imgH="13688889" progId="PhotoshopElements.Image.8">
                  <p:embed/>
                </p:oleObj>
              </mc:Choice>
              <mc:Fallback>
                <p:oleObj name="Image" r:id="rId7" imgW="11822222" imgH="13688889" progId="PhotoshopElements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760"/>
                        <a:ext cx="4278312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978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3219" name="Picture 83" descr="全国高専リン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61" y="2083907"/>
            <a:ext cx="3596314" cy="42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84076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Via networks schools are linked</a:t>
            </a:r>
            <a:endParaRPr kumimoji="1" lang="ja-JP" altLang="en-US" sz="4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764704"/>
            <a:ext cx="8714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/>
              <a:t>Via the Moodle </a:t>
            </a:r>
            <a:r>
              <a:rPr lang="en-US" altLang="ja-JP" sz="2400" dirty="0" smtClean="0"/>
              <a:t>Network, Community </a:t>
            </a:r>
            <a:r>
              <a:rPr lang="en-US" altLang="ja-JP" sz="2400" dirty="0" smtClean="0"/>
              <a:t>Hub</a:t>
            </a:r>
            <a:endParaRPr lang="en-US" altLang="ja-JP" sz="2400" dirty="0" smtClean="0"/>
          </a:p>
          <a:p>
            <a:pPr>
              <a:lnSpc>
                <a:spcPct val="150000"/>
              </a:lnSpc>
            </a:pPr>
            <a:r>
              <a:rPr lang="en-US" altLang="ja-JP" sz="2400" dirty="0" smtClean="0"/>
              <a:t>Global linking of people and resources</a:t>
            </a:r>
            <a:endParaRPr lang="en-US" altLang="ja-JP" sz="2400" dirty="0" smtClean="0"/>
          </a:p>
        </p:txBody>
      </p:sp>
      <p:pic>
        <p:nvPicPr>
          <p:cNvPr id="4" name="Picture 47" descr="j03436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066898"/>
            <a:ext cx="1512168" cy="1180716"/>
          </a:xfrm>
          <a:prstGeom prst="rect">
            <a:avLst/>
          </a:prstGeom>
          <a:noFill/>
        </p:spPr>
      </p:pic>
      <p:sp>
        <p:nvSpPr>
          <p:cNvPr id="603190" name="正方形/長方形 603189"/>
          <p:cNvSpPr/>
          <p:nvPr/>
        </p:nvSpPr>
        <p:spPr>
          <a:xfrm>
            <a:off x="155575" y="6381328"/>
            <a:ext cx="76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http://www.kosen-k.go.jp/all_kosen_linkmap.html</a:t>
            </a:r>
            <a:endParaRPr lang="ja-JP" altLang="en-US" dirty="0"/>
          </a:p>
        </p:txBody>
      </p:sp>
      <p:sp>
        <p:nvSpPr>
          <p:cNvPr id="603191" name="テキスト ボックス 603190"/>
          <p:cNvSpPr txBox="1"/>
          <p:nvPr/>
        </p:nvSpPr>
        <p:spPr>
          <a:xfrm>
            <a:off x="6110623" y="620688"/>
            <a:ext cx="29185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/>
              <a:t>Suzuka</a:t>
            </a:r>
            <a:r>
              <a:rPr lang="en-US" altLang="ja-JP" sz="2000" dirty="0"/>
              <a:t> National </a:t>
            </a:r>
            <a:endParaRPr lang="en-US" altLang="ja-JP" sz="2000" dirty="0" smtClean="0"/>
          </a:p>
          <a:p>
            <a:pPr algn="ctr"/>
            <a:r>
              <a:rPr lang="en-US" altLang="ja-JP" sz="2000" dirty="0" smtClean="0"/>
              <a:t>College </a:t>
            </a:r>
            <a:r>
              <a:rPr lang="en-US" altLang="ja-JP" sz="2000" dirty="0"/>
              <a:t>of Technology</a:t>
            </a:r>
            <a:endParaRPr kumimoji="1" lang="en-US" altLang="ja-JP" sz="2000" dirty="0" smtClean="0">
              <a:solidFill>
                <a:srgbClr val="0000FF"/>
              </a:solidFill>
            </a:endParaRPr>
          </a:p>
          <a:p>
            <a:pPr algn="r"/>
            <a:r>
              <a:rPr lang="en-US" altLang="ja-JP" sz="2000" dirty="0" smtClean="0"/>
              <a:t>5 year courses </a:t>
            </a:r>
          </a:p>
          <a:p>
            <a:pPr algn="r"/>
            <a:r>
              <a:rPr lang="en-US" altLang="ja-JP" sz="2000" dirty="0" smtClean="0"/>
              <a:t>In 5 departments</a:t>
            </a:r>
            <a:endParaRPr lang="en-US" altLang="ja-JP" sz="2000" dirty="0"/>
          </a:p>
          <a:p>
            <a:pPr algn="r"/>
            <a:r>
              <a:rPr kumimoji="1" lang="en-US" altLang="ja-JP" sz="2000" dirty="0" smtClean="0"/>
              <a:t>Total1,082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students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smtClean="0"/>
              <a:t>Double major second year</a:t>
            </a:r>
            <a:endParaRPr lang="en-US" altLang="ja-JP" sz="2000" dirty="0"/>
          </a:p>
          <a:p>
            <a:pPr algn="r"/>
            <a:r>
              <a:rPr kumimoji="1" lang="en-US" altLang="ja-JP" sz="2000" dirty="0" smtClean="0"/>
              <a:t>65 </a:t>
            </a:r>
            <a:r>
              <a:rPr lang="en-US" altLang="ja-JP" sz="2000" dirty="0" smtClean="0"/>
              <a:t>students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smtClean="0"/>
              <a:t>Total </a:t>
            </a:r>
            <a:r>
              <a:rPr lang="en-US" altLang="ja-JP" sz="2000" dirty="0" smtClean="0">
                <a:solidFill>
                  <a:srgbClr val="FF3300"/>
                </a:solidFill>
              </a:rPr>
              <a:t>1,147</a:t>
            </a:r>
            <a:r>
              <a:rPr lang="en-US" altLang="ja-JP" sz="2000" dirty="0">
                <a:solidFill>
                  <a:srgbClr val="FF3300"/>
                </a:solidFill>
              </a:rPr>
              <a:t> </a:t>
            </a:r>
            <a:r>
              <a:rPr lang="en-US" altLang="ja-JP" sz="2000" dirty="0" smtClean="0">
                <a:solidFill>
                  <a:srgbClr val="FF3300"/>
                </a:solidFill>
              </a:rPr>
              <a:t>students</a:t>
            </a:r>
            <a:endParaRPr kumimoji="1" lang="ja-JP" altLang="en-US" sz="2000" dirty="0">
              <a:solidFill>
                <a:srgbClr val="FF3300"/>
              </a:solidFill>
            </a:endParaRPr>
          </a:p>
        </p:txBody>
      </p:sp>
      <p:sp>
        <p:nvSpPr>
          <p:cNvPr id="603192" name="テキスト ボックス 603191"/>
          <p:cNvSpPr txBox="1"/>
          <p:nvPr/>
        </p:nvSpPr>
        <p:spPr>
          <a:xfrm>
            <a:off x="4139952" y="1988840"/>
            <a:ext cx="22058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 smtClean="0">
                <a:solidFill>
                  <a:srgbClr val="0000FF"/>
                </a:solidFill>
              </a:rPr>
              <a:t>51 colleges of</a:t>
            </a:r>
          </a:p>
          <a:p>
            <a:pPr algn="ctr"/>
            <a:r>
              <a:rPr lang="en-US" altLang="ja-JP" sz="2000" dirty="0" smtClean="0">
                <a:solidFill>
                  <a:srgbClr val="0000FF"/>
                </a:solidFill>
              </a:rPr>
              <a:t>technology</a:t>
            </a:r>
            <a:endParaRPr kumimoji="1" lang="en-US" altLang="ja-JP" sz="2000" dirty="0" smtClean="0">
              <a:solidFill>
                <a:srgbClr val="0000FF"/>
              </a:solidFill>
            </a:endParaRPr>
          </a:p>
          <a:p>
            <a:pPr algn="r"/>
            <a:r>
              <a:rPr lang="en-US" altLang="ja-JP" sz="2000" dirty="0" smtClean="0"/>
              <a:t>242 departments</a:t>
            </a:r>
          </a:p>
          <a:p>
            <a:pPr algn="r"/>
            <a:r>
              <a:rPr lang="en-US" altLang="ja-JP" sz="2000" dirty="0" smtClean="0"/>
              <a:t>5 year course</a:t>
            </a:r>
            <a:endParaRPr lang="en-US" altLang="ja-JP" sz="2000" dirty="0" smtClean="0"/>
          </a:p>
          <a:p>
            <a:pPr algn="r"/>
            <a:r>
              <a:rPr kumimoji="1" lang="en-US" altLang="ja-JP" sz="2000" dirty="0" smtClean="0"/>
              <a:t>50,162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students</a:t>
            </a:r>
            <a:endParaRPr kumimoji="1" lang="en-US" altLang="ja-JP" sz="2000" dirty="0" smtClean="0"/>
          </a:p>
          <a:p>
            <a:pPr algn="r"/>
            <a:r>
              <a:rPr lang="en-US" altLang="ja-JP" sz="2000" dirty="0" smtClean="0"/>
              <a:t>Including all majors</a:t>
            </a:r>
            <a:endParaRPr lang="en-US" altLang="ja-JP" sz="2000" dirty="0" smtClean="0"/>
          </a:p>
          <a:p>
            <a:pPr algn="r"/>
            <a:r>
              <a:rPr lang="en-US" altLang="ja-JP" sz="2000" dirty="0" smtClean="0"/>
              <a:t>Total of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53,525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algn="r"/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H22</a:t>
            </a:r>
            <a:r>
              <a:rPr kumimoji="1" lang="ja-JP" altLang="en-US" sz="2000" dirty="0" smtClean="0"/>
              <a:t>年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月）</a:t>
            </a:r>
            <a:endParaRPr kumimoji="1" lang="ja-JP" altLang="en-US" sz="2000" dirty="0"/>
          </a:p>
        </p:txBody>
      </p:sp>
      <p:sp>
        <p:nvSpPr>
          <p:cNvPr id="603193" name="テキスト ボックス 603192"/>
          <p:cNvSpPr txBox="1"/>
          <p:nvPr/>
        </p:nvSpPr>
        <p:spPr>
          <a:xfrm>
            <a:off x="6479704" y="4941168"/>
            <a:ext cx="266429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dirty="0" err="1" smtClean="0">
                <a:solidFill>
                  <a:srgbClr val="0000FF"/>
                </a:solidFill>
              </a:rPr>
              <a:t>Waseda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Univ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pPr algn="r"/>
            <a:r>
              <a:rPr kumimoji="1" lang="en-US" altLang="ja-JP" sz="2400" dirty="0" smtClean="0"/>
              <a:t>Undergraduate student body</a:t>
            </a:r>
            <a:endParaRPr kumimoji="1" lang="en-US" altLang="ja-JP" sz="2400" dirty="0" smtClean="0"/>
          </a:p>
          <a:p>
            <a:pPr algn="r"/>
            <a:r>
              <a:rPr lang="en-US" altLang="ja-JP" sz="2400" dirty="0" smtClean="0"/>
              <a:t>Total of </a:t>
            </a:r>
            <a:r>
              <a:rPr lang="en-US" altLang="ja-JP" sz="2400" dirty="0" smtClean="0">
                <a:solidFill>
                  <a:srgbClr val="FF0000"/>
                </a:solidFill>
              </a:rPr>
              <a:t>44,893</a:t>
            </a: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students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75856" y="4437112"/>
            <a:ext cx="3429056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Each of the schools is relatively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small </a:t>
            </a:r>
            <a:r>
              <a:rPr lang="en-US" altLang="ja-JP" dirty="0"/>
              <a:t>but when you </a:t>
            </a:r>
            <a:r>
              <a:rPr lang="en-US" altLang="ja-JP" dirty="0" smtClean="0"/>
              <a:t>put them</a:t>
            </a:r>
          </a:p>
          <a:p>
            <a:pPr>
              <a:lnSpc>
                <a:spcPct val="120000"/>
              </a:lnSpc>
            </a:pPr>
            <a:r>
              <a:rPr lang="en-US" altLang="ja-JP" dirty="0"/>
              <a:t>t</a:t>
            </a:r>
            <a:r>
              <a:rPr lang="en-US" altLang="ja-JP" dirty="0" smtClean="0"/>
              <a:t>ogether and </a:t>
            </a:r>
            <a:r>
              <a:rPr lang="en-US" altLang="ja-JP" dirty="0"/>
              <a:t>think of </a:t>
            </a:r>
            <a:r>
              <a:rPr lang="en-US" altLang="ja-JP" dirty="0" smtClean="0"/>
              <a:t>them as one</a:t>
            </a:r>
            <a:endParaRPr lang="en-US" altLang="ja-JP" dirty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the possibilities increase and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it becomes a powerful entity</a:t>
            </a:r>
            <a:endParaRPr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3048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92899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 smtClean="0"/>
              <a:t>Use by the self employed</a:t>
            </a:r>
            <a:br>
              <a:rPr lang="en-US" altLang="ja-JP" sz="4000" dirty="0" smtClean="0"/>
            </a:br>
            <a:r>
              <a:rPr lang="ja-JP" altLang="en-US" sz="4000" dirty="0" smtClean="0"/>
              <a:t>（</a:t>
            </a:r>
            <a:r>
              <a:rPr lang="en-US" altLang="ja-JP" sz="4000" dirty="0" smtClean="0"/>
              <a:t>particularly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smaller stores</a:t>
            </a:r>
            <a:r>
              <a:rPr lang="ja-JP" altLang="en-US" sz="4000" dirty="0" smtClean="0"/>
              <a:t>）</a:t>
            </a:r>
            <a:endParaRPr kumimoji="1" lang="ja-JP" altLang="en-US" sz="4000" dirty="0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17705" r="2740" b="7891"/>
          <a:stretch/>
        </p:blipFill>
        <p:spPr bwMode="auto">
          <a:xfrm>
            <a:off x="395536" y="1027713"/>
            <a:ext cx="8392574" cy="522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5564154" y="6259542"/>
            <a:ext cx="3224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/>
              <a:t>http://dwt.sakura.ne.jp/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22048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64535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</a:rPr>
              <a:t>Mie University’s Prof. Okumura Introduced</a:t>
            </a:r>
          </a:p>
          <a:p>
            <a:r>
              <a:rPr lang="en-US" altLang="ja-JP" sz="2800" dirty="0" smtClean="0">
                <a:solidFill>
                  <a:srgbClr val="0000FF"/>
                </a:solidFill>
              </a:rPr>
              <a:t>Moodle to my school in Feb 2007</a:t>
            </a:r>
            <a:r>
              <a:rPr lang="ja-JP" altLang="en-US" sz="2800" dirty="0" smtClean="0"/>
              <a:t>．</a:t>
            </a:r>
            <a:endParaRPr lang="ja-JP" altLang="en-US" sz="2800" dirty="0"/>
          </a:p>
        </p:txBody>
      </p:sp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339725" y="1752600"/>
            <a:ext cx="658415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At the time I was looking for some good </a:t>
            </a:r>
          </a:p>
          <a:p>
            <a:r>
              <a:rPr lang="en-US" altLang="ja-JP" sz="2800" dirty="0">
                <a:solidFill>
                  <a:srgbClr val="FF0000"/>
                </a:solidFill>
              </a:rPr>
              <a:t>g</a:t>
            </a:r>
            <a:r>
              <a:rPr lang="en-US" altLang="ja-JP" sz="2800" dirty="0" smtClean="0">
                <a:solidFill>
                  <a:srgbClr val="FF0000"/>
                </a:solidFill>
              </a:rPr>
              <a:t>roupware</a:t>
            </a:r>
            <a:r>
              <a:rPr lang="en-US" altLang="ja-JP" sz="2800" dirty="0" smtClean="0"/>
              <a:t> to use – I went back to my office</a:t>
            </a:r>
          </a:p>
          <a:p>
            <a:r>
              <a:rPr lang="en-US" altLang="ja-JP" sz="2800" dirty="0" smtClean="0"/>
              <a:t>and installed it. Everything worked well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1905000" y="3810000"/>
            <a:ext cx="6339045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b="1" dirty="0" smtClean="0"/>
              <a:t>The spare </a:t>
            </a:r>
            <a:r>
              <a:rPr lang="ja-JP" altLang="en-US" sz="2800" b="1" dirty="0" smtClean="0"/>
              <a:t>ＰＣ</a:t>
            </a:r>
            <a:r>
              <a:rPr lang="en-US" altLang="ja-JP" sz="2800" b="1" dirty="0" smtClean="0"/>
              <a:t> I used</a:t>
            </a:r>
            <a:endParaRPr lang="ja-JP" altLang="en-US" sz="2800" b="1" dirty="0"/>
          </a:p>
          <a:p>
            <a:r>
              <a:rPr lang="ja-JP" altLang="en-US" sz="2800" dirty="0"/>
              <a:t>（</a:t>
            </a:r>
            <a:r>
              <a:rPr lang="en-US" altLang="ja-JP" sz="2800" dirty="0"/>
              <a:t>Compaq </a:t>
            </a:r>
            <a:r>
              <a:rPr lang="en-US" altLang="ja-JP" sz="2800" dirty="0" err="1"/>
              <a:t>DeskProEN</a:t>
            </a:r>
            <a:r>
              <a:rPr lang="en-US" altLang="ja-JP" sz="2800" dirty="0"/>
              <a:t>, PentiumⅢ866MHz, </a:t>
            </a:r>
          </a:p>
          <a:p>
            <a:r>
              <a:rPr lang="ja-JP" altLang="en-US" sz="2800" dirty="0"/>
              <a:t>　</a:t>
            </a:r>
            <a:r>
              <a:rPr lang="en-US" altLang="ja-JP" sz="2800" dirty="0"/>
              <a:t>30GB HDD, 386MB RAM, Windows2000)</a:t>
            </a:r>
          </a:p>
          <a:p>
            <a:endParaRPr lang="en-US" altLang="ja-JP" sz="2800" dirty="0"/>
          </a:p>
          <a:p>
            <a:r>
              <a:rPr lang="en-US" altLang="ja-JP" sz="2800" dirty="0" smtClean="0"/>
              <a:t>Very slow, but it did the job</a:t>
            </a:r>
            <a:endParaRPr lang="en-US" altLang="ja-JP" sz="2800" dirty="0"/>
          </a:p>
        </p:txBody>
      </p:sp>
      <p:pic>
        <p:nvPicPr>
          <p:cNvPr id="83973" name="Picture 5" descr="LaT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8538" y="1447800"/>
            <a:ext cx="158908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614" name="Picture 6" descr="nigao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733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/>
      <p:bldP spid="3246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7992888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Use by the self employed</a:t>
            </a:r>
            <a:br>
              <a:rPr lang="en-US" altLang="ja-JP" sz="4000" dirty="0"/>
            </a:br>
            <a:r>
              <a:rPr lang="ja-JP" altLang="en-US" sz="4000" dirty="0"/>
              <a:t>（</a:t>
            </a:r>
            <a:r>
              <a:rPr lang="en-US" altLang="ja-JP" sz="4000" dirty="0"/>
              <a:t>particularly smaller stores</a:t>
            </a:r>
            <a:r>
              <a:rPr lang="ja-JP" altLang="en-US" sz="4000" dirty="0"/>
              <a:t>）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908720"/>
            <a:ext cx="7272808" cy="244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ja-JP" sz="2400" dirty="0" smtClean="0"/>
              <a:t>Presented at Moodle </a:t>
            </a:r>
            <a:r>
              <a:rPr kumimoji="1" lang="en-US" altLang="ja-JP" sz="2400" dirty="0" smtClean="0"/>
              <a:t>Moot Japan 2012 in </a:t>
            </a:r>
            <a:r>
              <a:rPr lang="en-US" altLang="ja-JP" sz="2400" dirty="0" smtClean="0"/>
              <a:t>Mie</a:t>
            </a:r>
            <a:endParaRPr lang="en-US" altLang="ja-JP" sz="2400" dirty="0" smtClean="0"/>
          </a:p>
          <a:p>
            <a:pPr algn="ctr">
              <a:lnSpc>
                <a:spcPct val="120000"/>
              </a:lnSpc>
            </a:pPr>
            <a:r>
              <a:rPr kumimoji="1" lang="ja-JP" altLang="en-US" sz="3200" dirty="0" smtClean="0"/>
              <a:t>「</a:t>
            </a:r>
            <a:r>
              <a:rPr kumimoji="1" lang="en-US" altLang="ja-JP" sz="3200" dirty="0" smtClean="0"/>
              <a:t>Use of Moodle </a:t>
            </a:r>
            <a:r>
              <a:rPr lang="en-US" altLang="ja-JP" sz="3200" dirty="0" smtClean="0"/>
              <a:t>by a photographer store</a:t>
            </a:r>
            <a:r>
              <a:rPr kumimoji="1" lang="ja-JP" altLang="en-US" sz="3200" dirty="0" smtClean="0"/>
              <a:t>」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algn="ctr">
              <a:lnSpc>
                <a:spcPct val="120000"/>
              </a:lnSpc>
            </a:pPr>
            <a:r>
              <a:rPr kumimoji="1" lang="en-US" altLang="ja-JP" sz="2400" dirty="0" err="1" smtClean="0"/>
              <a:t>Takeshiba</a:t>
            </a:r>
            <a:r>
              <a:rPr kumimoji="1" lang="ja-JP" altLang="en-US" sz="2400" dirty="0" smtClean="0"/>
              <a:t>，</a:t>
            </a:r>
            <a:r>
              <a:rPr kumimoji="1" lang="en-US" altLang="ja-JP" sz="2400" dirty="0" err="1" smtClean="0"/>
              <a:t>Takeshiba</a:t>
            </a:r>
            <a:endParaRPr kumimoji="1" lang="en-US" altLang="ja-JP" sz="2400" dirty="0" smtClean="0"/>
          </a:p>
          <a:p>
            <a:pPr algn="ctr">
              <a:lnSpc>
                <a:spcPct val="120000"/>
              </a:lnSpc>
            </a:pPr>
            <a:r>
              <a:rPr lang="en-US" altLang="ja-JP" sz="2400" dirty="0"/>
              <a:t>http://moodlejapan.org</a:t>
            </a:r>
            <a:r>
              <a:rPr lang="en-US" altLang="ja-JP" sz="2400" dirty="0" smtClean="0"/>
              <a:t>/</a:t>
            </a:r>
          </a:p>
          <a:p>
            <a:pPr algn="ctr">
              <a:lnSpc>
                <a:spcPct val="120000"/>
              </a:lnSpc>
            </a:pPr>
            <a:r>
              <a:rPr lang="en-US" altLang="ja-JP" sz="2400" dirty="0" smtClean="0"/>
              <a:t>home/mod/forum/</a:t>
            </a:r>
            <a:r>
              <a:rPr lang="en-US" altLang="ja-JP" sz="2400" dirty="0" err="1" smtClean="0"/>
              <a:t>discuss.php?d</a:t>
            </a:r>
            <a:r>
              <a:rPr lang="en-US" altLang="ja-JP" sz="2400" dirty="0" smtClean="0"/>
              <a:t>=361</a:t>
            </a:r>
            <a:endParaRPr kumimoji="1" lang="ja-JP" altLang="en-US" sz="2400" dirty="0"/>
          </a:p>
        </p:txBody>
      </p:sp>
      <p:pic>
        <p:nvPicPr>
          <p:cNvPr id="606210" name="Picture 2" descr="U:\shirai\Dropbox\仕事\プレゼンテーション\Moodle関係\Moodle Moot Japan\MoodleMootJapan2013inTokyo\Presentation\_MG_89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09128"/>
            <a:ext cx="3057723" cy="20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12" name="Picture 4" descr="sh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83579"/>
            <a:ext cx="3175620" cy="20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214" name="Picture 6" descr="U:\shirai\Dropbox\仕事\プレゼンテーション\Moodle関係\Moodle Moot Japan\MoodleMootJapan2013inTokyo\Presentation\_MG_8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7" y="4483579"/>
            <a:ext cx="1548221" cy="20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67544" y="364502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Use of Moodle to exhibit photos for photo orders</a:t>
            </a:r>
            <a:endParaRPr kumimoji="1" lang="ja-JP" alt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0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85698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Use by the self employed</a:t>
            </a:r>
            <a:br>
              <a:rPr lang="en-US" altLang="ja-JP" sz="4000" dirty="0"/>
            </a:br>
            <a:r>
              <a:rPr lang="ja-JP" altLang="en-US" sz="4000" dirty="0"/>
              <a:t>（</a:t>
            </a:r>
            <a:r>
              <a:rPr lang="en-US" altLang="ja-JP" sz="4000" dirty="0"/>
              <a:t>particularly smaller stores</a:t>
            </a:r>
            <a:r>
              <a:rPr lang="ja-JP" altLang="en-US" sz="4000" dirty="0"/>
              <a:t>）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908720"/>
            <a:ext cx="8676456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Used</a:t>
            </a:r>
            <a:r>
              <a:rPr kumimoji="1" lang="ja-JP" altLang="en-US" sz="2400" dirty="0" smtClean="0"/>
              <a:t>：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May </a:t>
            </a:r>
            <a:r>
              <a:rPr kumimoji="1" lang="ja-JP" altLang="en-US" sz="2400" dirty="0" smtClean="0"/>
              <a:t>２０１１～</a:t>
            </a:r>
            <a:r>
              <a:rPr kumimoji="1" lang="en-US" altLang="ja-JP" sz="2400" dirty="0" smtClean="0"/>
              <a:t> Oct </a:t>
            </a:r>
            <a:r>
              <a:rPr kumimoji="1" lang="ja-JP" altLang="en-US" sz="2400" dirty="0" smtClean="0"/>
              <a:t>２０１２</a:t>
            </a:r>
            <a:endParaRPr kumimoji="1" lang="en-US" altLang="ja-JP" sz="2400" dirty="0" smtClean="0"/>
          </a:p>
          <a:p>
            <a:pPr>
              <a:lnSpc>
                <a:spcPct val="120000"/>
              </a:lnSpc>
            </a:pPr>
            <a:r>
              <a:rPr kumimoji="1" lang="en-US" altLang="ja-JP" sz="2400" dirty="0" smtClean="0"/>
              <a:t>Users</a:t>
            </a:r>
            <a:r>
              <a:rPr kumimoji="1" lang="ja-JP" altLang="en-US" sz="2400" dirty="0" smtClean="0"/>
              <a:t>：</a:t>
            </a:r>
            <a:r>
              <a:rPr kumimoji="1" lang="ja-JP" altLang="en-US" sz="2400" dirty="0" smtClean="0"/>
              <a:t>　</a:t>
            </a:r>
            <a:r>
              <a:rPr lang="en-US" altLang="ja-JP" sz="2400" dirty="0" smtClean="0"/>
              <a:t>About </a:t>
            </a:r>
            <a:r>
              <a:rPr kumimoji="1" lang="ja-JP" altLang="en-US" sz="2400" dirty="0" smtClean="0"/>
              <a:t>２０</a:t>
            </a:r>
            <a:r>
              <a:rPr kumimoji="1" lang="en-US" altLang="ja-JP" sz="2400" dirty="0" smtClean="0"/>
              <a:t>.    </a:t>
            </a:r>
            <a:r>
              <a:rPr kumimoji="1" lang="ja-JP" altLang="en-US" sz="2400" dirty="0" smtClean="0"/>
              <a:t>２，３</a:t>
            </a:r>
            <a:r>
              <a:rPr kumimoji="1" lang="en-US" altLang="ja-JP" sz="2400" dirty="0" smtClean="0"/>
              <a:t>users per month</a:t>
            </a:r>
            <a:r>
              <a:rPr kumimoji="1" lang="ja-JP" altLang="en-US" sz="2400" dirty="0" smtClean="0"/>
              <a:t>（６０</a:t>
            </a:r>
            <a:r>
              <a:rPr kumimoji="1" lang="en-US" altLang="ja-JP" sz="2400" dirty="0" smtClean="0"/>
              <a:t> year old people and older using it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</p:txBody>
      </p:sp>
      <p:pic>
        <p:nvPicPr>
          <p:cNvPr id="9" name="Picture 6" descr="U:\shirai\Dropbox\仕事\プレゼンテーション\Moodle関係\Moodle Moot Japan\MoodleMootJapan2013inTokyo\Presentation\_MG_8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46621"/>
            <a:ext cx="1252555" cy="166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7236" name="Picture 4" descr="U:\shirai\My Documents\Temporary Internet Files\Temporary Internet Files\Content.IE5\DBD0T8T1\MC9003834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46621"/>
            <a:ext cx="1412811" cy="201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H="1">
            <a:off x="2267744" y="2574274"/>
            <a:ext cx="35283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7237" name="Picture 5" descr="U:\shirai\My Documents\Temporary Internet Files\Temporary Internet Files\Content.IE5\FCG31ZHL\MP9002629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88" y="1988840"/>
            <a:ext cx="868304" cy="12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線矢印コネクタ 14"/>
          <p:cNvCxnSpPr/>
          <p:nvPr/>
        </p:nvCxnSpPr>
        <p:spPr>
          <a:xfrm flipH="1">
            <a:off x="2420144" y="3870418"/>
            <a:ext cx="3528392" cy="0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 descr="U:\shirai\My Documents\Temporary Internet Files\Temporary Internet Files\Content.IE5\FCG31ZHL\MP90026295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788" y="3434000"/>
            <a:ext cx="868304" cy="12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043608" y="486916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en-US" altLang="ja-JP" sz="2800" dirty="0" smtClean="0"/>
              <a:t>Photo data is posted to forums</a:t>
            </a:r>
            <a:endParaRPr lang="en-US" altLang="ja-JP" sz="2800" dirty="0" smtClean="0"/>
          </a:p>
          <a:p>
            <a:pPr marL="342900" indent="-342900">
              <a:buAutoNum type="arabicParenR"/>
            </a:pPr>
            <a:r>
              <a:rPr kumimoji="1" lang="en-US" altLang="ja-JP" sz="2800" dirty="0" smtClean="0"/>
              <a:t>Processed data is sent by reply</a:t>
            </a:r>
            <a:endParaRPr kumimoji="1" lang="en-US" altLang="ja-JP" sz="2800" dirty="0" smtClean="0"/>
          </a:p>
          <a:p>
            <a:pPr marL="342900" indent="-342900">
              <a:buAutoNum type="arabicParenR"/>
            </a:pPr>
            <a:r>
              <a:rPr lang="en-US" altLang="ja-JP" sz="2800" dirty="0" smtClean="0"/>
              <a:t>Edits are requested via reply</a:t>
            </a:r>
            <a:endParaRPr lang="en-US" altLang="ja-JP" sz="2800" dirty="0" smtClean="0"/>
          </a:p>
          <a:p>
            <a:pPr marL="342900" indent="-342900">
              <a:buAutoNum type="arabicParenR"/>
            </a:pPr>
            <a:r>
              <a:rPr kumimoji="1" lang="en-US" altLang="ja-JP" sz="2800" dirty="0" smtClean="0"/>
              <a:t>Final product sent by reply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70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8568952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Use by the self employed</a:t>
            </a:r>
            <a:br>
              <a:rPr lang="en-US" altLang="ja-JP" sz="4000" dirty="0"/>
            </a:br>
            <a:r>
              <a:rPr lang="ja-JP" altLang="en-US" sz="4000" dirty="0"/>
              <a:t>（</a:t>
            </a:r>
            <a:r>
              <a:rPr lang="en-US" altLang="ja-JP" sz="4000" dirty="0"/>
              <a:t>particularly smaller stores</a:t>
            </a:r>
            <a:r>
              <a:rPr lang="ja-JP" altLang="en-US" sz="4000" dirty="0"/>
              <a:t>）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36712"/>
            <a:ext cx="8496944" cy="5913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3200" dirty="0" smtClean="0">
                <a:solidFill>
                  <a:srgbClr val="0000FF"/>
                </a:solidFill>
              </a:rPr>
              <a:t>（</a:t>
            </a:r>
            <a:r>
              <a:rPr kumimoji="1" lang="en-US" altLang="ja-JP" sz="3200" dirty="0" smtClean="0">
                <a:solidFill>
                  <a:srgbClr val="0000FF"/>
                </a:solidFill>
              </a:rPr>
              <a:t>Positive points</a:t>
            </a:r>
            <a:r>
              <a:rPr lang="ja-JP" altLang="en-US" sz="3200" dirty="0" smtClean="0">
                <a:solidFill>
                  <a:srgbClr val="0000FF"/>
                </a:solidFill>
              </a:rPr>
              <a:t>）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You don’t have to go to the store</a:t>
            </a:r>
            <a:endParaRPr lang="en-US" altLang="ja-JP" sz="28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2800" dirty="0" smtClean="0"/>
              <a:t>Reduction in print numbers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Photo choice</a:t>
            </a:r>
            <a:r>
              <a:rPr kumimoji="1" lang="ja-JP" altLang="en-US" sz="2800" dirty="0" smtClean="0"/>
              <a:t>，</a:t>
            </a:r>
            <a:r>
              <a:rPr kumimoji="1" lang="en-US" altLang="ja-JP" sz="2800" dirty="0" smtClean="0"/>
              <a:t>editing</a:t>
            </a:r>
            <a:r>
              <a:rPr kumimoji="1" lang="ja-JP" altLang="en-US" sz="2800" dirty="0" smtClean="0"/>
              <a:t>，</a:t>
            </a:r>
            <a:r>
              <a:rPr kumimoji="1" lang="en-US" altLang="ja-JP" sz="2800" dirty="0" smtClean="0"/>
              <a:t>printing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Reduction in physical time with the customer</a:t>
            </a:r>
            <a:endParaRPr lang="en-US" altLang="ja-JP" sz="2800" dirty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Can choose the photos at your leisure at home</a:t>
            </a:r>
            <a:endParaRPr kumimoji="1" lang="en-US" altLang="ja-JP" sz="2800" dirty="0"/>
          </a:p>
          <a:p>
            <a:pPr>
              <a:lnSpc>
                <a:spcPct val="120000"/>
              </a:lnSpc>
            </a:pPr>
            <a:r>
              <a:rPr lang="ja-JP" altLang="en-US" sz="3200" dirty="0" smtClean="0">
                <a:solidFill>
                  <a:srgbClr val="0000FF"/>
                </a:solidFill>
              </a:rPr>
              <a:t>（</a:t>
            </a:r>
            <a:r>
              <a:rPr lang="en-US" altLang="ja-JP" sz="3200" dirty="0" smtClean="0">
                <a:solidFill>
                  <a:srgbClr val="0000FF"/>
                </a:solidFill>
              </a:rPr>
              <a:t>Negative points</a:t>
            </a:r>
            <a:r>
              <a:rPr lang="ja-JP" altLang="en-US" sz="3200" dirty="0" smtClean="0">
                <a:solidFill>
                  <a:srgbClr val="0000FF"/>
                </a:solidFill>
              </a:rPr>
              <a:t>）</a:t>
            </a:r>
            <a:endParaRPr lang="en-US" altLang="ja-JP" sz="3200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2800" dirty="0" smtClean="0"/>
              <a:t>Difficult to put in text the nuances required</a:t>
            </a:r>
            <a:endParaRPr kumimoji="1" lang="en-US" altLang="ja-JP" sz="28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Colors are different between the screen and print</a:t>
            </a:r>
            <a:endParaRPr lang="en-US" altLang="ja-JP" sz="28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2800" dirty="0" smtClean="0"/>
              <a:t>Difficult to send usernames &amp; passwords</a:t>
            </a:r>
            <a:endParaRPr kumimoji="1" lang="en-US" altLang="ja-JP" sz="2800" dirty="0" smtClean="0"/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Difficult to get customers / heads to take up Moodle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248696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840760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Use by the self employed</a:t>
            </a:r>
            <a:br>
              <a:rPr lang="en-US" altLang="ja-JP" sz="4000" dirty="0"/>
            </a:br>
            <a:r>
              <a:rPr lang="ja-JP" altLang="en-US" sz="4000" dirty="0"/>
              <a:t>（</a:t>
            </a:r>
            <a:r>
              <a:rPr lang="en-US" altLang="ja-JP" sz="4000" dirty="0"/>
              <a:t>particularly smaller stores</a:t>
            </a:r>
            <a:r>
              <a:rPr lang="ja-JP" altLang="en-US" sz="4000" dirty="0"/>
              <a:t>）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5536" y="836712"/>
            <a:ext cx="849694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 smtClean="0"/>
              <a:t>Shop keeper</a:t>
            </a:r>
            <a:r>
              <a:rPr kumimoji="1" lang="ja-JP" altLang="en-US" sz="2800" dirty="0" smtClean="0"/>
              <a:t>　　＝　</a:t>
            </a:r>
            <a:r>
              <a:rPr kumimoji="1" lang="en-US" altLang="ja-JP" sz="2800" dirty="0" smtClean="0"/>
              <a:t>teacher</a:t>
            </a:r>
            <a:endParaRPr kumimoji="1" lang="en-US" altLang="ja-JP" sz="2800" dirty="0" smtClean="0"/>
          </a:p>
          <a:p>
            <a:pPr>
              <a:lnSpc>
                <a:spcPct val="120000"/>
              </a:lnSpc>
            </a:pPr>
            <a:r>
              <a:rPr lang="en-US" altLang="ja-JP" sz="2800" dirty="0" smtClean="0"/>
              <a:t>Customer</a:t>
            </a:r>
            <a:r>
              <a:rPr lang="ja-JP" altLang="en-US" sz="2800" dirty="0" smtClean="0"/>
              <a:t>　　　　＝　</a:t>
            </a:r>
            <a:r>
              <a:rPr lang="en-US" altLang="ja-JP" sz="2800" dirty="0" smtClean="0"/>
              <a:t>student</a:t>
            </a:r>
            <a:endParaRPr lang="en-US" altLang="ja-JP" sz="2800" dirty="0" smtClean="0"/>
          </a:p>
          <a:p>
            <a:pPr>
              <a:lnSpc>
                <a:spcPct val="120000"/>
              </a:lnSpc>
            </a:pPr>
            <a:r>
              <a:rPr kumimoji="1" lang="en-US" altLang="ja-JP" sz="2800" dirty="0" smtClean="0"/>
              <a:t>Member registration</a:t>
            </a:r>
            <a:r>
              <a:rPr kumimoji="1" lang="ja-JP" altLang="en-US" sz="2800" dirty="0" smtClean="0"/>
              <a:t>＝</a:t>
            </a:r>
            <a:r>
              <a:rPr kumimoji="1" lang="en-US" altLang="ja-JP" sz="2800" dirty="0" smtClean="0"/>
              <a:t>User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registration</a:t>
            </a:r>
            <a:endParaRPr kumimoji="1" lang="en-US" altLang="ja-JP" sz="2800" dirty="0" smtClean="0"/>
          </a:p>
        </p:txBody>
      </p:sp>
      <p:pic>
        <p:nvPicPr>
          <p:cNvPr id="608258" name="Picture 2" descr="U:\shirai\My Documents\Temporary Internet Files\Temporary Internet Files\Content.IE5\DBD0T8T1\MC9000892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1577400" cy="150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59" name="Picture 3" descr="U:\shirai\My Documents\Temporary Internet Files\Temporary Internet Files\Content.IE5\FCG31ZHL\MC9000791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38" y="265734"/>
            <a:ext cx="1674266" cy="141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0" name="Picture 4" descr="U:\shirai\My Documents\Temporary Internet Files\Temporary Internet Files\Content.IE5\V7QXMFZO\MC90023311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49" y="2710083"/>
            <a:ext cx="1711121" cy="17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8261" name="Picture 5" descr="U:\shirai\My Documents\Temporary Internet Files\Temporary Internet Files\Content.IE5\NJCZXZSZ\MC90039811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64" y="1882897"/>
            <a:ext cx="1422135" cy="154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79512" y="2710083"/>
            <a:ext cx="8496944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2800" dirty="0" smtClean="0"/>
              <a:t>Mass sending of information to</a:t>
            </a:r>
          </a:p>
          <a:p>
            <a:pPr>
              <a:lnSpc>
                <a:spcPct val="120000"/>
              </a:lnSpc>
            </a:pPr>
            <a:r>
              <a:rPr lang="en-US" altLang="ja-JP" sz="2800" dirty="0"/>
              <a:t>c</a:t>
            </a:r>
            <a:r>
              <a:rPr lang="en-US" altLang="ja-JP" sz="2800" dirty="0" smtClean="0"/>
              <a:t>ustomers.</a:t>
            </a:r>
            <a:endParaRPr kumimoji="1" lang="en-US" altLang="ja-JP" sz="28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Specials for members</a:t>
            </a:r>
            <a:r>
              <a:rPr lang="ja-JP" altLang="en-US" sz="2800" dirty="0" smtClean="0"/>
              <a:t>，</a:t>
            </a:r>
            <a:r>
              <a:rPr lang="en-US" altLang="ja-JP" sz="2800" dirty="0" smtClean="0"/>
              <a:t>coupons</a:t>
            </a:r>
            <a:endParaRPr lang="en-US" altLang="ja-JP" sz="28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800" dirty="0" smtClean="0"/>
              <a:t>Interaction between the shop keeper and customers</a:t>
            </a:r>
            <a:r>
              <a:rPr lang="ja-JP" altLang="en-US" sz="2800" dirty="0" smtClean="0"/>
              <a:t>　　→　</a:t>
            </a:r>
            <a:r>
              <a:rPr lang="en-US" altLang="ja-JP" sz="2800" dirty="0" smtClean="0"/>
              <a:t>interaction between customers</a:t>
            </a:r>
            <a:endParaRPr lang="en-US" altLang="ja-JP" sz="2800" dirty="0" smtClean="0"/>
          </a:p>
          <a:p>
            <a:pPr marL="457200" indent="-457200">
              <a:lnSpc>
                <a:spcPct val="120000"/>
              </a:lnSpc>
              <a:buFont typeface="Arial" pitchFamily="34" charset="0"/>
              <a:buChar char="•"/>
            </a:pPr>
            <a:endParaRPr kumimoji="1" lang="en-US" altLang="ja-JP" sz="2800" dirty="0"/>
          </a:p>
          <a:p>
            <a:pPr>
              <a:lnSpc>
                <a:spcPct val="120000"/>
              </a:lnSpc>
            </a:pPr>
            <a:r>
              <a:rPr lang="en-US" altLang="ja-JP" sz="3600" dirty="0" smtClean="0">
                <a:solidFill>
                  <a:srgbClr val="0000FF"/>
                </a:solidFill>
              </a:rPr>
              <a:t>One solution for regional revitalization</a:t>
            </a:r>
            <a:endParaRPr kumimoji="1" lang="en-US" altLang="ja-JP" sz="3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7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吹き出し 10"/>
          <p:cNvSpPr/>
          <p:nvPr/>
        </p:nvSpPr>
        <p:spPr>
          <a:xfrm>
            <a:off x="5868144" y="5157192"/>
            <a:ext cx="3168352" cy="1584176"/>
          </a:xfrm>
          <a:prstGeom prst="wedgeRoundRectCallout">
            <a:avLst>
              <a:gd name="adj1" fmla="val -67906"/>
              <a:gd name="adj2" fmla="val -413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685800" y="1752600"/>
            <a:ext cx="659327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Where to find information about </a:t>
            </a:r>
            <a:r>
              <a:rPr lang="en-US" altLang="ja-JP" sz="2800" dirty="0" err="1" smtClean="0">
                <a:solidFill>
                  <a:schemeClr val="bg1"/>
                </a:solidFill>
              </a:rPr>
              <a:t>fs_moodle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685800" y="457200"/>
            <a:ext cx="6184581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Where to find information </a:t>
            </a:r>
            <a:r>
              <a:rPr lang="en-US" altLang="ja-JP" sz="2800" dirty="0" smtClean="0">
                <a:solidFill>
                  <a:schemeClr val="bg1"/>
                </a:solidFill>
              </a:rPr>
              <a:t>about </a:t>
            </a:r>
            <a:r>
              <a:rPr lang="en-US" altLang="ja-JP" sz="2800" dirty="0" smtClean="0">
                <a:solidFill>
                  <a:schemeClr val="bg1"/>
                </a:solidFill>
              </a:rPr>
              <a:t>Moodle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685800" y="3367088"/>
            <a:ext cx="5595828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chemeClr val="bg1"/>
                </a:solidFill>
              </a:rPr>
              <a:t>Where to find information </a:t>
            </a:r>
            <a:r>
              <a:rPr lang="en-US" altLang="ja-JP" sz="2800" dirty="0" smtClean="0">
                <a:solidFill>
                  <a:schemeClr val="bg1"/>
                </a:solidFill>
              </a:rPr>
              <a:t>about me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685800" y="4653136"/>
            <a:ext cx="2967304" cy="5232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chemeClr val="bg1"/>
                </a:solidFill>
              </a:rPr>
              <a:t>How to contact me</a:t>
            </a:r>
            <a:endParaRPr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971600" y="1004888"/>
            <a:ext cx="2955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/>
              <a:t>http://moodle.org/</a:t>
            </a: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971600" y="2286000"/>
            <a:ext cx="665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2800" dirty="0"/>
              <a:t>http://www.suzuka-ct.ac.jp/mech/moodle/</a:t>
            </a:r>
            <a:r>
              <a:rPr lang="en-US" altLang="ja-JP" sz="2800" dirty="0"/>
              <a:t/>
            </a:r>
            <a:br>
              <a:rPr lang="en-US" altLang="ja-JP" sz="2800" dirty="0"/>
            </a:br>
            <a:r>
              <a:rPr lang="en-US" altLang="en-US" sz="2800" dirty="0"/>
              <a:t>course/</a:t>
            </a:r>
            <a:r>
              <a:rPr lang="en-US" altLang="en-US" sz="2800" dirty="0" err="1"/>
              <a:t>view.php?id</a:t>
            </a:r>
            <a:r>
              <a:rPr lang="en-US" altLang="en-US" sz="2800" dirty="0"/>
              <a:t>=30</a:t>
            </a:r>
            <a:endParaRPr lang="en-US" altLang="ja-JP" sz="2800" dirty="0"/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971600" y="3886200"/>
            <a:ext cx="784887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800" dirty="0"/>
              <a:t>http://www.suzuka-ct.ac.jp/mech/ai_mech</a:t>
            </a:r>
            <a:r>
              <a:rPr lang="en-US" altLang="en-US" sz="2800" dirty="0" smtClean="0"/>
              <a:t>/~shirai </a:t>
            </a:r>
          </a:p>
          <a:p>
            <a:pPr algn="r"/>
            <a:r>
              <a:rPr lang="en-US" altLang="en-US" sz="2800" dirty="0" smtClean="0"/>
              <a:t> </a:t>
            </a:r>
            <a:r>
              <a:rPr lang="ja-JP" altLang="en-US" sz="2800" dirty="0" smtClean="0"/>
              <a:t>（</a:t>
            </a:r>
            <a:r>
              <a:rPr lang="en-US" altLang="ja-JP" sz="2800" dirty="0" smtClean="0"/>
              <a:t>blocked…</a:t>
            </a:r>
            <a:r>
              <a:rPr lang="ja-JP" altLang="en-US" sz="2800" dirty="0" smtClean="0"/>
              <a:t>）</a:t>
            </a:r>
            <a:endParaRPr lang="en-US" altLang="ja-JP" sz="2800" dirty="0"/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971600" y="5301208"/>
            <a:ext cx="448193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shirai@mech.suzuka-ct.ac.jp</a:t>
            </a:r>
          </a:p>
          <a:p>
            <a:r>
              <a:rPr lang="en-US" altLang="ja-JP" sz="2800" dirty="0" smtClean="0"/>
              <a:t>tatsuva@gmail.com</a:t>
            </a:r>
            <a:endParaRPr lang="en-US" altLang="ja-JP" sz="2800" dirty="0"/>
          </a:p>
          <a:p>
            <a:r>
              <a:rPr lang="en-US" altLang="ja-JP" sz="2800" dirty="0"/>
              <a:t>Twitter : </a:t>
            </a:r>
            <a:r>
              <a:rPr lang="en-US" altLang="ja-JP" sz="2800" dirty="0" err="1"/>
              <a:t>tatsu</a:t>
            </a:r>
            <a:r>
              <a:rPr lang="en-US" altLang="ja-JP" sz="2800" dirty="0" err="1">
                <a:solidFill>
                  <a:srgbClr val="FF0000"/>
                </a:solidFill>
              </a:rPr>
              <a:t>v</a:t>
            </a:r>
            <a:r>
              <a:rPr lang="en-US" altLang="ja-JP" sz="2800" dirty="0" err="1"/>
              <a:t>a</a:t>
            </a:r>
            <a:r>
              <a:rPr lang="en-US" altLang="ja-JP" sz="2800" dirty="0"/>
              <a:t> (not </a:t>
            </a:r>
            <a:r>
              <a:rPr lang="en-US" altLang="ja-JP" sz="2800" dirty="0" err="1"/>
              <a:t>tatsu</a:t>
            </a:r>
            <a:r>
              <a:rPr lang="en-US" altLang="ja-JP" sz="2800" dirty="0" err="1">
                <a:solidFill>
                  <a:srgbClr val="FF0000"/>
                </a:solidFill>
              </a:rPr>
              <a:t>y</a:t>
            </a:r>
            <a:r>
              <a:rPr lang="en-US" altLang="ja-JP" sz="2800" dirty="0" err="1"/>
              <a:t>a</a:t>
            </a:r>
            <a:r>
              <a:rPr lang="en-US" altLang="ja-JP" sz="2800" dirty="0"/>
              <a:t>)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56176" y="5070679"/>
            <a:ext cx="291610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00FF"/>
                </a:solidFill>
              </a:rPr>
              <a:t>You can see me on</a:t>
            </a:r>
          </a:p>
          <a:p>
            <a:r>
              <a:rPr kumimoji="1" lang="en-US" altLang="ja-JP" sz="2800" dirty="0" err="1" smtClean="0">
                <a:solidFill>
                  <a:srgbClr val="0000FF"/>
                </a:solidFill>
              </a:rPr>
              <a:t>SourceForge.JP</a:t>
            </a:r>
            <a:r>
              <a:rPr kumimoji="1" lang="en-US" altLang="ja-JP" sz="2800" dirty="0" smtClean="0"/>
              <a:t>,</a:t>
            </a:r>
          </a:p>
          <a:p>
            <a:r>
              <a:rPr lang="en-US" altLang="ja-JP" sz="2800" dirty="0" err="1" smtClean="0">
                <a:solidFill>
                  <a:srgbClr val="0000FF"/>
                </a:solidFill>
              </a:rPr>
              <a:t>SlideShare</a:t>
            </a:r>
            <a:r>
              <a:rPr lang="en-US" altLang="ja-JP" sz="2800" smtClean="0"/>
              <a:t> </a:t>
            </a:r>
            <a:r>
              <a:rPr lang="en-US" altLang="ja-JP" sz="2800" smtClean="0"/>
              <a:t>too</a:t>
            </a:r>
            <a:endParaRPr lang="en-US" altLang="ja-JP" sz="2800" dirty="0" smtClean="0"/>
          </a:p>
          <a:p>
            <a:r>
              <a:rPr kumimoji="1" lang="en-US" altLang="ja-JP" sz="2800" dirty="0" err="1" smtClean="0">
                <a:solidFill>
                  <a:srgbClr val="FF0000"/>
                </a:solidFill>
              </a:rPr>
              <a:t>Tatsuva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2800" dirty="0" smtClean="0"/>
              <a:t>！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66700" y="1190625"/>
          <a:ext cx="20955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178" name="Drawing" r:id="rId4" imgW="2320200" imgH="4165920" progId="Canvas.Drawing.8">
                  <p:embed/>
                </p:oleObj>
              </mc:Choice>
              <mc:Fallback>
                <p:oleObj name="Drawing" r:id="rId4" imgW="2320200" imgH="4165920" progId="Canvas.Drawing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90625"/>
                        <a:ext cx="2095500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00287" y="1114425"/>
            <a:ext cx="6727832" cy="3352800"/>
            <a:chOff x="1449" y="480"/>
            <a:chExt cx="4238" cy="2112"/>
          </a:xfrm>
        </p:grpSpPr>
        <p:sp>
          <p:nvSpPr>
            <p:cNvPr id="10248" name="Rectangle 5"/>
            <p:cNvSpPr>
              <a:spLocks noChangeArrowheads="1"/>
            </p:cNvSpPr>
            <p:nvPr/>
          </p:nvSpPr>
          <p:spPr bwMode="auto">
            <a:xfrm>
              <a:off x="1584" y="480"/>
              <a:ext cx="3984" cy="2112"/>
            </a:xfrm>
            <a:prstGeom prst="rect">
              <a:avLst/>
            </a:prstGeom>
            <a:solidFill>
              <a:srgbClr val="339966"/>
            </a:solidFill>
            <a:ln w="57150">
              <a:solidFill>
                <a:srgbClr val="99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49" name="Text Box 6"/>
            <p:cNvSpPr txBox="1">
              <a:spLocks noChangeArrowheads="1"/>
            </p:cNvSpPr>
            <p:nvPr/>
          </p:nvSpPr>
          <p:spPr bwMode="auto">
            <a:xfrm>
              <a:off x="1449" y="605"/>
              <a:ext cx="4238" cy="1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sz="3200" dirty="0" smtClean="0">
                  <a:solidFill>
                    <a:srgbClr val="FFFF00"/>
                  </a:solidFill>
                </a:rPr>
                <a:t>The </a:t>
              </a:r>
              <a:r>
                <a:rPr lang="en-US" altLang="ja-JP" sz="3200" b="1" dirty="0" smtClean="0">
                  <a:solidFill>
                    <a:srgbClr val="FF66FF"/>
                  </a:solidFill>
                </a:rPr>
                <a:t>File </a:t>
              </a:r>
              <a:r>
                <a:rPr lang="en-US" altLang="ja-JP" sz="3200" b="1" dirty="0">
                  <a:solidFill>
                    <a:srgbClr val="FF66FF"/>
                  </a:solidFill>
                </a:rPr>
                <a:t>System</a:t>
              </a:r>
              <a:r>
                <a:rPr lang="en-US" altLang="ja-JP" sz="3200" dirty="0">
                  <a:solidFill>
                    <a:schemeClr val="bg1"/>
                  </a:solidFill>
                </a:rPr>
                <a:t> </a:t>
              </a:r>
              <a:r>
                <a:rPr lang="en-US" altLang="ja-JP" sz="3200" dirty="0" smtClean="0">
                  <a:solidFill>
                    <a:schemeClr val="bg1"/>
                  </a:solidFill>
                </a:rPr>
                <a:t>problem that Japanese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ja-JP" sz="3200" dirty="0" smtClean="0">
                  <a:solidFill>
                    <a:schemeClr val="bg1"/>
                  </a:solidFill>
                </a:rPr>
                <a:t>Windows has can be solved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ja-JP" sz="3200" dirty="0">
                  <a:solidFill>
                    <a:schemeClr val="bg1"/>
                  </a:solidFill>
                </a:rPr>
                <a:t>w</a:t>
              </a:r>
              <a:r>
                <a:rPr lang="en-US" altLang="ja-JP" sz="3200" dirty="0" smtClean="0">
                  <a:solidFill>
                    <a:schemeClr val="bg1"/>
                  </a:solidFill>
                </a:rPr>
                <a:t>ith this when you 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ja-JP" sz="3200" dirty="0" smtClean="0">
                  <a:solidFill>
                    <a:schemeClr val="bg1"/>
                  </a:solidFill>
                </a:rPr>
                <a:t>start from the </a:t>
              </a:r>
              <a:r>
                <a:rPr lang="en-US" altLang="ja-JP" sz="3200" dirty="0" err="1" smtClean="0">
                  <a:solidFill>
                    <a:schemeClr val="bg1"/>
                  </a:solidFill>
                </a:rPr>
                <a:t>fsconverter.php</a:t>
              </a:r>
              <a:endParaRPr lang="ja-JP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3279775" y="6172200"/>
            <a:ext cx="533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2007</a:t>
            </a:r>
            <a:r>
              <a:rPr lang="ja-JP" altLang="en-US" sz="2400"/>
              <a:t>年</a:t>
            </a:r>
            <a:r>
              <a:rPr lang="en-US" altLang="ja-JP" sz="2400"/>
              <a:t>2</a:t>
            </a:r>
            <a:r>
              <a:rPr lang="ja-JP" altLang="en-US" sz="2400"/>
              <a:t>月から開発開始，６月に初公開</a:t>
            </a:r>
          </a:p>
        </p:txBody>
      </p:sp>
      <p:sp>
        <p:nvSpPr>
          <p:cNvPr id="10245" name="Rectangle 8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solidFill>
                  <a:srgbClr val="0000FF"/>
                </a:solidFill>
              </a:rPr>
              <a:t>What is </a:t>
            </a:r>
            <a:r>
              <a:rPr lang="en-US" altLang="ja-JP" sz="4000" dirty="0" err="1" smtClean="0">
                <a:solidFill>
                  <a:srgbClr val="0000FF"/>
                </a:solidFill>
              </a:rPr>
              <a:t>fs_moodle</a:t>
            </a:r>
            <a:r>
              <a:rPr lang="en-US" altLang="ja-JP" sz="4000" dirty="0" smtClean="0">
                <a:solidFill>
                  <a:srgbClr val="0000FF"/>
                </a:solidFill>
              </a:rPr>
              <a:t>?</a:t>
            </a:r>
            <a:endParaRPr lang="ja-JP" alt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2439988" y="4668838"/>
            <a:ext cx="68368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Unique function extension</a:t>
            </a:r>
            <a:r>
              <a:rPr lang="ja-JP" altLang="en-US" sz="2400" dirty="0" smtClean="0"/>
              <a:t>＋</a:t>
            </a:r>
            <a:r>
              <a:rPr lang="en-US" altLang="ja-JP" sz="2400" dirty="0" smtClean="0"/>
              <a:t>Better Japanese support</a:t>
            </a:r>
          </a:p>
          <a:p>
            <a:r>
              <a:rPr lang="ja-JP" altLang="en-US" sz="2400" dirty="0" smtClean="0"/>
              <a:t>＋</a:t>
            </a:r>
            <a:r>
              <a:rPr lang="en-US" altLang="ja-JP" sz="2400" dirty="0" smtClean="0"/>
              <a:t>debugging</a:t>
            </a:r>
            <a:r>
              <a:rPr lang="ja-JP" altLang="en-US" sz="2400" dirty="0"/>
              <a:t>　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Better compatibility</a:t>
            </a:r>
            <a:r>
              <a:rPr lang="ja-JP" altLang="en-US" sz="2400" dirty="0" smtClean="0"/>
              <a:t>）</a:t>
            </a:r>
            <a:endParaRPr lang="ja-JP" altLang="en-US" sz="2400" dirty="0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1403648" y="5445224"/>
            <a:ext cx="62496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ea typeface="ＭＳ ゴシック" pitchFamily="49" charset="-128"/>
              </a:rPr>
              <a:t>Japanese</a:t>
            </a:r>
            <a:r>
              <a:rPr lang="ja-JP" altLang="en-US" sz="2000" dirty="0" smtClean="0">
                <a:ea typeface="ＭＳ ゴシック" pitchFamily="49" charset="-128"/>
              </a:rPr>
              <a:t>ＩＥ</a:t>
            </a:r>
            <a:r>
              <a:rPr lang="en-US" altLang="ja-JP" sz="2000" dirty="0" smtClean="0">
                <a:ea typeface="ＭＳ ゴシック" pitchFamily="49" charset="-128"/>
              </a:rPr>
              <a:t>setup problems</a:t>
            </a:r>
            <a:r>
              <a:rPr lang="ja-JP" altLang="en-US" sz="2000" dirty="0" smtClean="0">
                <a:ea typeface="ＭＳ ゴシック" pitchFamily="49" charset="-128"/>
              </a:rPr>
              <a:t>：</a:t>
            </a:r>
            <a:r>
              <a:rPr lang="ja-JP" altLang="en-US" sz="2000" dirty="0">
                <a:ea typeface="ＭＳ ゴシック" pitchFamily="49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ea typeface="ＭＳ ゴシック" pitchFamily="49" charset="-128"/>
              </a:rPr>
              <a:t>２８</a:t>
            </a:r>
            <a:endParaRPr lang="ja-JP" altLang="en-US" sz="2000" dirty="0">
              <a:solidFill>
                <a:srgbClr val="FF0000"/>
              </a:solidFill>
              <a:ea typeface="ＭＳ ゴシック" pitchFamily="49" charset="-128"/>
            </a:endParaRPr>
          </a:p>
          <a:p>
            <a:r>
              <a:rPr lang="en-US" altLang="ja-JP" sz="2000" dirty="0"/>
              <a:t>function </a:t>
            </a:r>
            <a:r>
              <a:rPr lang="en-US" altLang="ja-JP" sz="2000" dirty="0" smtClean="0"/>
              <a:t>extension improvements and debugs</a:t>
            </a:r>
            <a:r>
              <a:rPr lang="ja-JP" altLang="en-US" sz="2000" dirty="0" smtClean="0">
                <a:ea typeface="ＭＳ ゴシック" pitchFamily="49" charset="-128"/>
              </a:rPr>
              <a:t>：</a:t>
            </a:r>
            <a:r>
              <a:rPr lang="ja-JP" altLang="en-US" sz="2000" dirty="0">
                <a:ea typeface="ＭＳ ゴシック" pitchFamily="49" charset="-128"/>
              </a:rPr>
              <a:t>　</a:t>
            </a:r>
            <a:r>
              <a:rPr lang="ja-JP" altLang="en-US" sz="2000" dirty="0" smtClean="0">
                <a:solidFill>
                  <a:srgbClr val="FF0000"/>
                </a:solidFill>
                <a:ea typeface="ＭＳ ゴシック" pitchFamily="49" charset="-128"/>
              </a:rPr>
              <a:t>２３７</a:t>
            </a:r>
            <a:endParaRPr lang="ja-JP" altLang="en-US" sz="2000" dirty="0">
              <a:solidFill>
                <a:srgbClr val="FF0000"/>
              </a:solidFill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7723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コネクタ 10"/>
          <p:cNvCxnSpPr/>
          <p:nvPr/>
        </p:nvCxnSpPr>
        <p:spPr>
          <a:xfrm>
            <a:off x="107504" y="836712"/>
            <a:ext cx="6408712" cy="0"/>
          </a:xfrm>
          <a:prstGeom prst="line">
            <a:avLst/>
          </a:prstGeom>
          <a:ln w="152400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ja-JP" sz="6000" dirty="0" smtClean="0"/>
              <a:t>Outline of Today’s</a:t>
            </a:r>
            <a:br>
              <a:rPr lang="en-US" altLang="ja-JP" sz="6000" dirty="0" smtClean="0"/>
            </a:br>
            <a:r>
              <a:rPr lang="en-US" altLang="ja-JP" sz="6000" dirty="0" smtClean="0"/>
              <a:t>Presentation</a:t>
            </a:r>
            <a:endParaRPr lang="ja-JP" altLang="en-US" sz="6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5536" y="1556792"/>
            <a:ext cx="8045792" cy="47602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3600" b="1" dirty="0" smtClean="0">
                <a:solidFill>
                  <a:srgbClr val="0000FF"/>
                </a:solidFill>
              </a:rPr>
              <a:t>Looking back at the last 5 or so years</a:t>
            </a:r>
            <a:r>
              <a:rPr lang="en-US" altLang="ja-JP" sz="3600" b="1" dirty="0" smtClean="0"/>
              <a:t/>
            </a:r>
            <a:br>
              <a:rPr lang="en-US" altLang="ja-JP" sz="3600" b="1" dirty="0" smtClean="0"/>
            </a:br>
            <a:r>
              <a:rPr lang="en-US" altLang="ja-JP" sz="3200" dirty="0" smtClean="0"/>
              <a:t>Moodle’s history</a:t>
            </a:r>
            <a:br>
              <a:rPr lang="en-US" altLang="ja-JP" sz="3200" dirty="0" smtClean="0"/>
            </a:br>
            <a:r>
              <a:rPr lang="en-US" altLang="ja-JP" sz="3200" dirty="0" smtClean="0"/>
              <a:t>Moodle’s spread in Japan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3600" b="1" dirty="0" smtClean="0">
                <a:solidFill>
                  <a:srgbClr val="0000FF"/>
                </a:solidFill>
              </a:rPr>
              <a:t>What we can expect in the next 5 years</a:t>
            </a:r>
          </a:p>
          <a:p>
            <a:pPr>
              <a:lnSpc>
                <a:spcPct val="150000"/>
              </a:lnSpc>
            </a:pPr>
            <a:r>
              <a:rPr lang="en-US" altLang="ja-JP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 smtClean="0">
                <a:solidFill>
                  <a:srgbClr val="0000FF"/>
                </a:solidFill>
              </a:rPr>
              <a:t>  </a:t>
            </a:r>
            <a:r>
              <a:rPr lang="en-US" altLang="ja-JP" sz="3200" dirty="0" smtClean="0"/>
              <a:t>The spread to primary and secondary schools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 smtClean="0"/>
              <a:t>    Use in non-school fields</a:t>
            </a:r>
          </a:p>
        </p:txBody>
      </p:sp>
      <p:pic>
        <p:nvPicPr>
          <p:cNvPr id="584706" name="Picture 2" descr="U:\shirai\Dropbox\仕事\Moodle\日本ムードル協会\Twitter\冬しろむ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"/>
            <a:ext cx="2051720" cy="20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426506" y="2420888"/>
            <a:ext cx="17540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400" dirty="0" smtClean="0">
                <a:latin typeface="Times New Roman" pitchFamily="18" charset="0"/>
                <a:cs typeface="Times New Roman" pitchFamily="18" charset="0"/>
              </a:rPr>
              <a:t>Illustrated </a:t>
            </a:r>
            <a:r>
              <a:rPr lang="en-US" altLang="ja-JP" sz="1400" dirty="0">
                <a:latin typeface="Times New Roman" pitchFamily="18" charset="0"/>
                <a:cs typeface="Times New Roman" pitchFamily="18" charset="0"/>
              </a:rPr>
              <a:t>by </a:t>
            </a:r>
            <a:endParaRPr lang="en-US" altLang="ja-JP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altLang="ja-JP" sz="16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altLang="ja-JP" sz="1600" b="1" dirty="0" err="1" smtClean="0">
                <a:latin typeface="Times New Roman" pitchFamily="18" charset="0"/>
                <a:cs typeface="Times New Roman" pitchFamily="18" charset="0"/>
              </a:rPr>
              <a:t>Nano_monanga</a:t>
            </a:r>
            <a:endParaRPr lang="ja-JP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19664" r="2835" b="3493"/>
          <a:stretch/>
        </p:blipFill>
        <p:spPr bwMode="auto">
          <a:xfrm>
            <a:off x="395536" y="908720"/>
            <a:ext cx="7992888" cy="486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69674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Looking back at the past 5 years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11760" y="5818038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Presently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2013.2.28</a:t>
            </a:r>
            <a:r>
              <a:rPr lang="ja-JP" altLang="en-US" sz="2000" dirty="0" smtClean="0"/>
              <a:t>）</a:t>
            </a:r>
            <a:r>
              <a:rPr lang="en-US" altLang="ja-JP" sz="2000" dirty="0" smtClean="0"/>
              <a:t>used in 227 countries and states</a:t>
            </a:r>
            <a:r>
              <a:rPr lang="ja-JP" altLang="en-US" sz="2000" dirty="0" smtClean="0"/>
              <a:t>，</a:t>
            </a:r>
            <a:r>
              <a:rPr lang="ja-JP" altLang="en-US" sz="2000" dirty="0" smtClean="0">
                <a:solidFill>
                  <a:srgbClr val="FF0000"/>
                </a:solidFill>
              </a:rPr>
              <a:t>７４，９６６</a:t>
            </a:r>
            <a:r>
              <a:rPr lang="en-US" altLang="ja-JP" sz="2000" dirty="0" smtClean="0"/>
              <a:t> registered sites</a:t>
            </a:r>
          </a:p>
          <a:p>
            <a:pPr algn="ctr"/>
            <a:r>
              <a:rPr lang="ja-JP" altLang="en-US" sz="2000" dirty="0"/>
              <a:t>（</a:t>
            </a:r>
            <a:r>
              <a:rPr lang="en-US" altLang="ja-JP" sz="2000" dirty="0"/>
              <a:t>https://moodle.org/sites/</a:t>
            </a:r>
            <a:r>
              <a:rPr lang="ja-JP" altLang="en-US" sz="2000" dirty="0" smtClean="0"/>
              <a:t>）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4832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912768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pic>
        <p:nvPicPr>
          <p:cNvPr id="593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" t="21483" r="2552" b="4181"/>
          <a:stretch/>
        </p:blipFill>
        <p:spPr bwMode="auto">
          <a:xfrm>
            <a:off x="35496" y="1015702"/>
            <a:ext cx="88582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99992" y="5196007"/>
            <a:ext cx="46440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Presently</a:t>
            </a:r>
            <a:r>
              <a:rPr kumimoji="1" lang="ja-JP" altLang="en-US" sz="2800" dirty="0" smtClean="0"/>
              <a:t>（</a:t>
            </a:r>
            <a:r>
              <a:rPr kumimoji="1" lang="en-US" altLang="ja-JP" sz="2800" dirty="0" smtClean="0"/>
              <a:t>2013.2.28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algn="ctr"/>
            <a:r>
              <a:rPr lang="ja-JP" altLang="en-US" sz="2800" dirty="0" smtClean="0"/>
              <a:t>８３１</a:t>
            </a:r>
            <a:r>
              <a:rPr lang="en-US" altLang="ja-JP" sz="2800" dirty="0" smtClean="0"/>
              <a:t> registered sites in Japan</a:t>
            </a:r>
          </a:p>
          <a:p>
            <a:pPr algn="ctr"/>
            <a:r>
              <a:rPr lang="ja-JP" altLang="en-US" dirty="0" smtClean="0"/>
              <a:t>（</a:t>
            </a:r>
            <a:r>
              <a:rPr lang="en-US" altLang="ja-JP" dirty="0"/>
              <a:t>https://</a:t>
            </a:r>
            <a:r>
              <a:rPr lang="en-US" altLang="ja-JP" dirty="0" smtClean="0"/>
              <a:t>moodle.org/sites/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2440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t="20738" r="24567" b="25246"/>
          <a:stretch/>
        </p:blipFill>
        <p:spPr bwMode="auto">
          <a:xfrm>
            <a:off x="467544" y="764704"/>
            <a:ext cx="6049207" cy="460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6264696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ja-JP" sz="4000" dirty="0"/>
              <a:t>Looking back at the past 5 years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27984" y="5222230"/>
            <a:ext cx="4536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Presently</a:t>
            </a:r>
            <a:r>
              <a:rPr lang="ja-JP" altLang="en-US" sz="2800" dirty="0"/>
              <a:t>（</a:t>
            </a:r>
            <a:r>
              <a:rPr lang="en-US" altLang="ja-JP" sz="2800" dirty="0"/>
              <a:t>2013.2.28</a:t>
            </a:r>
            <a:r>
              <a:rPr lang="ja-JP" altLang="en-US" sz="2800" dirty="0"/>
              <a:t>）</a:t>
            </a:r>
            <a:endParaRPr lang="en-US" altLang="ja-JP" sz="2800" dirty="0"/>
          </a:p>
          <a:p>
            <a:pPr algn="ctr"/>
            <a:r>
              <a:rPr lang="ja-JP" altLang="en-US" sz="2800" dirty="0"/>
              <a:t>８３１</a:t>
            </a:r>
            <a:r>
              <a:rPr lang="en-US" altLang="ja-JP" sz="2800" dirty="0"/>
              <a:t> registered sites in Japan</a:t>
            </a:r>
          </a:p>
          <a:p>
            <a:pPr algn="ctr"/>
            <a:r>
              <a:rPr lang="ja-JP" altLang="en-US" sz="2800" dirty="0"/>
              <a:t>（</a:t>
            </a:r>
            <a:r>
              <a:rPr lang="en-US" altLang="ja-JP" sz="2800" dirty="0"/>
              <a:t>https://</a:t>
            </a:r>
            <a:r>
              <a:rPr lang="en-US" altLang="ja-JP" sz="2800" dirty="0" err="1"/>
              <a:t>moodle.org</a:t>
            </a:r>
            <a:r>
              <a:rPr lang="en-US" altLang="ja-JP" sz="2800" dirty="0"/>
              <a:t>/sites/</a:t>
            </a:r>
            <a:r>
              <a:rPr lang="ja-JP" altLang="en-US" sz="2800" dirty="0"/>
              <a:t>）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6136" y="1281448"/>
            <a:ext cx="1656184" cy="3659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ja-JP" dirty="0" smtClean="0"/>
              <a:t>15.3 </a:t>
            </a:r>
            <a:r>
              <a:rPr lang="ja-JP" altLang="en-US" dirty="0" smtClean="0"/>
              <a:t>分の１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7.8 </a:t>
            </a:r>
            <a:r>
              <a:rPr lang="ja-JP" altLang="en-US" dirty="0" smtClean="0"/>
              <a:t>分</a:t>
            </a:r>
            <a:r>
              <a:rPr lang="ja-JP" altLang="en-US" dirty="0"/>
              <a:t>の</a:t>
            </a:r>
            <a:r>
              <a:rPr lang="ja-JP" altLang="en-US" dirty="0" smtClean="0"/>
              <a:t>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6.5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4.9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3.8 </a:t>
            </a:r>
            <a:r>
              <a:rPr lang="ja-JP" altLang="en-US" dirty="0" smtClean="0"/>
              <a:t>分の１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3.7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2.7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2.5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2.2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  <a:p>
            <a:pPr algn="r">
              <a:lnSpc>
                <a:spcPct val="130000"/>
              </a:lnSpc>
            </a:pPr>
            <a:r>
              <a:rPr lang="en-US" altLang="ja-JP" dirty="0" smtClean="0"/>
              <a:t> 2.1 </a:t>
            </a:r>
            <a:r>
              <a:rPr lang="ja-JP" altLang="en-US" dirty="0" smtClean="0"/>
              <a:t>分</a:t>
            </a:r>
            <a:r>
              <a:rPr lang="ja-JP" altLang="en-US" dirty="0"/>
              <a:t>の１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54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8363&quot;&gt;&lt;property id=&quot;20148&quot; value=&quot;5&quot;/&gt;&lt;property id=&quot;20300&quot; value=&quot;スライド 1 - &amp;quot;Moodle ±５年&amp;#x0D;&amp;#x0A;高等教育機関向け学習支援環境から&amp;#x0D;&amp;#x0A;次のステップを考えてみよう&amp;quot;&quot;/&gt;&lt;property id=&quot;20307&quot; value=&quot;293&quot;/&gt;&lt;/object&gt;&lt;object type=&quot;3&quot; unique_id=&quot;18366&quot;&gt;&lt;property id=&quot;20148&quot; value=&quot;5&quot;/&gt;&lt;property id=&quot;20300&quot; value=&quot;スライド 2&quot;/&gt;&lt;property id=&quot;20307&quot; value=&quot;297&quot;/&gt;&lt;/object&gt;&lt;object type=&quot;3&quot; unique_id=&quot;18378&quot;&gt;&lt;property id=&quot;20148&quot; value=&quot;5&quot;/&gt;&lt;property id=&quot;20300&quot; value=&quot;スライド 6 - &amp;quot;本日の話の流れは&amp;quot;&quot;/&gt;&lt;property id=&quot;20307&quot; value=&quot;469&quot;/&gt;&lt;/object&gt;&lt;object type=&quot;3&quot; unique_id=&quot;18387&quot;&gt;&lt;property id=&quot;20148&quot; value=&quot;5&quot;/&gt;&lt;property id=&quot;20300&quot; value=&quot;スライド 44&quot;/&gt;&lt;property id=&quot;20307&quot; value=&quot;446&quot;/&gt;&lt;/object&gt;&lt;object type=&quot;3&quot; unique_id=&quot;41790&quot;&gt;&lt;property id=&quot;20148&quot; value=&quot;5&quot;/&gt;&lt;property id=&quot;20300&quot; value=&quot;スライド 3 - &amp;quot;日本語Windows上でMoodleを&amp;#x0D;&amp;#x0A;動作させる際に生じる仕様上の問題&amp;quot;&quot;/&gt;&lt;property id=&quot;20307&quot; value=&quot;542&quot;/&gt;&lt;/object&gt;&lt;object type=&quot;3&quot; unique_id=&quot;55581&quot;&gt;&lt;property id=&quot;20148&quot; value=&quot;5&quot;/&gt;&lt;property id=&quot;20300&quot; value=&quot;スライド 4&quot;/&gt;&lt;property id=&quot;20307&quot; value=&quot;648&quot;/&gt;&lt;/object&gt;&lt;object type=&quot;3&quot; unique_id=&quot;58240&quot;&gt;&lt;property id=&quot;20148&quot; value=&quot;5&quot;/&gt;&lt;property id=&quot;20300&quot; value=&quot;スライド 7 - &amp;quot;過去5年間を振り返る&amp;quot;&quot;/&gt;&lt;property id=&quot;20307&quot; value=&quot;667&quot;/&gt;&lt;/object&gt;&lt;object type=&quot;3&quot; unique_id=&quot;58241&quot;&gt;&lt;property id=&quot;20148&quot; value=&quot;5&quot;/&gt;&lt;property id=&quot;20300&quot; value=&quot;スライド 8 - &amp;quot;過去5年間を振り返る&amp;quot;&quot;/&gt;&lt;property id=&quot;20307&quot; value=&quot;666&quot;/&gt;&lt;/object&gt;&lt;object type=&quot;3&quot; unique_id=&quot;58242&quot;&gt;&lt;property id=&quot;20148&quot; value=&quot;5&quot;/&gt;&lt;property id=&quot;20300&quot; value=&quot;スライド 11 - &amp;quot;過去5年間を振り返る&amp;quot;&quot;/&gt;&lt;property id=&quot;20307&quot; value=&quot;668&quot;/&gt;&lt;/object&gt;&lt;object type=&quot;3&quot; unique_id=&quot;58243&quot;&gt;&lt;property id=&quot;20148&quot; value=&quot;5&quot;/&gt;&lt;property id=&quot;20300&quot; value=&quot;スライド 12 - &amp;quot;過去5年間を振り返る&amp;quot;&quot;/&gt;&lt;property id=&quot;20307&quot; value=&quot;670&quot;/&gt;&lt;/object&gt;&lt;object type=&quot;3&quot; unique_id=&quot;58244&quot;&gt;&lt;property id=&quot;20148&quot; value=&quot;5&quot;/&gt;&lt;property id=&quot;20300&quot; value=&quot;スライド 22 - &amp;quot;Moodleの歴史と現状&amp;quot;&quot;/&gt;&lt;property id=&quot;20307&quot; value=&quot;669&quot;/&gt;&lt;/object&gt;&lt;object type=&quot;3&quot; unique_id=&quot;58810&quot;&gt;&lt;property id=&quot;20148&quot; value=&quot;5&quot;/&gt;&lt;property id=&quot;20300&quot; value=&quot;スライド 9 - &amp;quot;過去5年間を振り返る&amp;quot;&quot;/&gt;&lt;property id=&quot;20307&quot; value=&quot;671&quot;/&gt;&lt;/object&gt;&lt;object type=&quot;3&quot; unique_id=&quot;58811&quot;&gt;&lt;property id=&quot;20148&quot; value=&quot;5&quot;/&gt;&lt;property id=&quot;20300&quot; value=&quot;スライド 10 - &amp;quot;過去5年間を振り返る&amp;quot;&quot;/&gt;&lt;property id=&quot;20307&quot; value=&quot;672&quot;/&gt;&lt;/object&gt;&lt;object type=&quot;3&quot; unique_id=&quot;60205&quot;&gt;&lt;property id=&quot;20148&quot; value=&quot;5&quot;/&gt;&lt;property id=&quot;20300&quot; value=&quot;スライド 5 - &amp;quot;fs_moodle（エフエスムードル）とは？&amp;quot;&quot;/&gt;&lt;property id=&quot;20307&quot; value=&quot;674&quot;/&gt;&lt;/object&gt;&lt;object type=&quot;3&quot; unique_id=&quot;60207&quot;&gt;&lt;property id=&quot;20148&quot; value=&quot;5&quot;/&gt;&lt;property id=&quot;20300&quot; value=&quot;スライド 13 - &amp;quot;過去5年間を振り返る&amp;quot;&quot;/&gt;&lt;property id=&quot;20307&quot; value=&quot;676&quot;/&gt;&lt;/object&gt;&lt;object type=&quot;3&quot; unique_id=&quot;60208&quot;&gt;&lt;property id=&quot;20148&quot; value=&quot;5&quot;/&gt;&lt;property id=&quot;20300&quot; value=&quot;スライド 14 - &amp;quot;過去5年間を振り返る&amp;quot;&quot;/&gt;&lt;property id=&quot;20307&quot; value=&quot;678&quot;/&gt;&lt;/object&gt;&lt;object type=&quot;3&quot; unique_id=&quot;60209&quot;&gt;&lt;property id=&quot;20148&quot; value=&quot;5&quot;/&gt;&lt;property id=&quot;20300&quot; value=&quot;スライド 15 - &amp;quot;過去5年間を振り返る&amp;quot;&quot;/&gt;&lt;property id=&quot;20307&quot; value=&quot;679&quot;/&gt;&lt;/object&gt;&lt;object type=&quot;3&quot; unique_id=&quot;60210&quot;&gt;&lt;property id=&quot;20148&quot; value=&quot;5&quot;/&gt;&lt;property id=&quot;20300&quot; value=&quot;スライド 16 - &amp;quot;救世主(Hiroyuki H氏) 現れる&amp;quot;&quot;/&gt;&lt;property id=&quot;20307&quot; value=&quot;680&quot;/&gt;&lt;/object&gt;&lt;object type=&quot;3&quot; unique_id=&quot;60211&quot;&gt;&lt;property id=&quot;20148&quot; value=&quot;5&quot;/&gt;&lt;property id=&quot;20300&quot; value=&quot;スライド 17 - &amp;quot;国立大学の全リスト完成&amp;quot;&quot;/&gt;&lt;property id=&quot;20307&quot; value=&quot;677&quot;/&gt;&lt;/object&gt;&lt;object type=&quot;3&quot; unique_id=&quot;60577&quot;&gt;&lt;property id=&quot;20148&quot; value=&quot;5&quot;/&gt;&lt;property id=&quot;20300&quot; value=&quot;スライド 18 - &amp;quot;引き続き調査拡大・更新&amp;quot;&quot;/&gt;&lt;property id=&quot;20307&quot; value=&quot;681&quot;/&gt;&lt;/object&gt;&lt;object type=&quot;3&quot; unique_id=&quot;61066&quot;&gt;&lt;property id=&quot;20148&quot; value=&quot;5&quot;/&gt;&lt;property id=&quot;20300&quot; value=&quot;スライド 19 - &amp;quot;Moodleの歴史と現状&amp;quot;&quot;/&gt;&lt;property id=&quot;20307&quot; value=&quot;682&quot;/&gt;&lt;/object&gt;&lt;object type=&quot;3&quot; unique_id=&quot;61067&quot;&gt;&lt;property id=&quot;20148&quot; value=&quot;5&quot;/&gt;&lt;property id=&quot;20300&quot; value=&quot;スライド 20 - &amp;quot;Moodleの歴史と現状&amp;quot;&quot;/&gt;&lt;property id=&quot;20307&quot; value=&quot;683&quot;/&gt;&lt;/object&gt;&lt;object type=&quot;3&quot; unique_id=&quot;61941&quot;&gt;&lt;property id=&quot;20148&quot; value=&quot;5&quot;/&gt;&lt;property id=&quot;20300&quot; value=&quot;スライド 21 - &amp;quot;Moodleの歴史と現状&amp;quot;&quot;/&gt;&lt;property id=&quot;20307&quot; value=&quot;685&quot;/&gt;&lt;/object&gt;&lt;object type=&quot;3&quot; unique_id=&quot;63202&quot;&gt;&lt;property id=&quot;20148&quot; value=&quot;5&quot;/&gt;&lt;property id=&quot;20300&quot; value=&quot;スライド 23 - &amp;quot;Headline features&amp;quot;&quot;/&gt;&lt;property id=&quot;20307&quot; value=&quot;686&quot;/&gt;&lt;/object&gt;&lt;object type=&quot;3&quot; unique_id=&quot;63203&quot;&gt;&lt;property id=&quot;20148&quot; value=&quot;5&quot;/&gt;&lt;property id=&quot;20300&quot; value=&quot;スライド 24 - &amp;quot;Headline features&amp;quot;&quot;/&gt;&lt;property id=&quot;20307&quot; value=&quot;687&quot;/&gt;&lt;/object&gt;&lt;object type=&quot;3&quot; unique_id=&quot;63204&quot;&gt;&lt;property id=&quot;20148&quot; value=&quot;5&quot;/&gt;&lt;property id=&quot;20300&quot; value=&quot;スライド 25 - &amp;quot;Headline features&amp;quot;&quot;/&gt;&lt;property id=&quot;20307&quot; value=&quot;688&quot;/&gt;&lt;/object&gt;&lt;object type=&quot;3&quot; unique_id=&quot;63205&quot;&gt;&lt;property id=&quot;20148&quot; value=&quot;5&quot;/&gt;&lt;property id=&quot;20300&quot; value=&quot;スライド 26 - &amp;quot;Headline features&amp;quot;&quot;/&gt;&lt;property id=&quot;20307&quot; value=&quot;689&quot;/&gt;&lt;/object&gt;&lt;object type=&quot;3&quot; unique_id=&quot;63856&quot;&gt;&lt;property id=&quot;20148&quot; value=&quot;5&quot;/&gt;&lt;property id=&quot;20300&quot; value=&quot;スライド 27 - &amp;quot;Headline features&amp;quot;&quot;/&gt;&lt;property id=&quot;20307&quot; value=&quot;691&quot;/&gt;&lt;/object&gt;&lt;object type=&quot;3&quot; unique_id=&quot;63857&quot;&gt;&lt;property id=&quot;20148&quot; value=&quot;5&quot;/&gt;&lt;property id=&quot;20300&quot; value=&quot;スライド 28 - &amp;quot;Headline features&amp;quot;&quot;/&gt;&lt;property id=&quot;20307&quot; value=&quot;692&quot;/&gt;&lt;/object&gt;&lt;object type=&quot;3&quot; unique_id=&quot;63858&quot;&gt;&lt;property id=&quot;20148&quot; value=&quot;5&quot;/&gt;&lt;property id=&quot;20300&quot; value=&quot;スライド 29&quot;/&gt;&lt;property id=&quot;20307&quot; value=&quot;690&quot;/&gt;&lt;/object&gt;&lt;object type=&quot;3&quot; unique_id=&quot;63994&quot;&gt;&lt;property id=&quot;20148&quot; value=&quot;5&quot;/&gt;&lt;property id=&quot;20300&quot; value=&quot;スライド 30&quot;/&gt;&lt;property id=&quot;20307&quot; value=&quot;693&quot;/&gt;&lt;/object&gt;&lt;object type=&quot;3&quot; unique_id=&quot;65471&quot;&gt;&lt;property id=&quot;20148&quot; value=&quot;5&quot;/&gt;&lt;property id=&quot;20300&quot; value=&quot;スライド 31 - &amp;quot;Moodleの今後の活躍&amp;quot;&quot;/&gt;&lt;property id=&quot;20307&quot; value=&quot;695&quot;/&gt;&lt;/object&gt;&lt;object type=&quot;3&quot; unique_id=&quot;65472&quot;&gt;&lt;property id=&quot;20148&quot; value=&quot;5&quot;/&gt;&lt;property id=&quot;20300&quot; value=&quot;スライド 32 - &amp;quot;小中学校／高校での活用&amp;quot;&quot;/&gt;&lt;property id=&quot;20307&quot; value=&quot;699&quot;/&gt;&lt;/object&gt;&lt;object type=&quot;3&quot; unique_id=&quot;65473&quot;&gt;&lt;property id=&quot;20148&quot; value=&quot;5&quot;/&gt;&lt;property id=&quot;20300&quot; value=&quot;スライド 33 - &amp;quot;鈴鹿市教育委員会に伺った&amp;quot;&quot;/&gt;&lt;property id=&quot;20307&quot; value=&quot;700&quot;/&gt;&lt;/object&gt;&lt;object type=&quot;3&quot; unique_id=&quot;65474&quot;&gt;&lt;property id=&quot;20148&quot; value=&quot;5&quot;/&gt;&lt;property id=&quot;20300&quot; value=&quot;スライド 34 - &amp;quot;鈴鹿市教育委員会に伺った&amp;quot;&quot;/&gt;&lt;property id=&quot;20307&quot; value=&quot;701&quot;/&gt;&lt;/object&gt;&lt;object type=&quot;3&quot; unique_id=&quot;65475&quot;&gt;&lt;property id=&quot;20148&quot; value=&quot;5&quot;/&gt;&lt;property id=&quot;20300&quot; value=&quot;スライド 35 - &amp;quot;鈴鹿市教育委員会に伺った&amp;quot;&quot;/&gt;&lt;property id=&quot;20307&quot; value=&quot;702&quot;/&gt;&lt;/object&gt;&lt;object type=&quot;3&quot; unique_id=&quot;65476&quot;&gt;&lt;property id=&quot;20148&quot; value=&quot;5&quot;/&gt;&lt;property id=&quot;20300&quot; value=&quot;スライド 36 - &amp;quot;鈴鹿市教育委員会に伺った&amp;quot;&quot;/&gt;&lt;property id=&quot;20307&quot; value=&quot;703&quot;/&gt;&lt;/object&gt;&lt;object type=&quot;3&quot; unique_id=&quot;65902&quot;&gt;&lt;property id=&quot;20148&quot; value=&quot;5&quot;/&gt;&lt;property id=&quot;20300&quot; value=&quot;スライド 37 - &amp;quot;人々は広く繋がり過ぎている&amp;quot;&quot;/&gt;&lt;property id=&quot;20307&quot; value=&quot;705&quot;/&gt;&lt;/object&gt;&lt;object type=&quot;3&quot; unique_id=&quot;65903&quot;&gt;&lt;property id=&quot;20148&quot; value=&quot;5&quot;/&gt;&lt;property id=&quot;20300&quot; value=&quot;スライド 38 - &amp;quot;ネットワークで学校間が繋がる&amp;quot;&quot;/&gt;&lt;property id=&quot;20307&quot; value=&quot;704&quot;/&gt;&lt;/object&gt;&lt;object type=&quot;3&quot; unique_id=&quot;65904&quot;&gt;&lt;property id=&quot;20148&quot; value=&quot;5&quot;/&gt;&lt;property id=&quot;20300&quot; value=&quot;スライド 39 - &amp;quot;自営業（特に小売店）での活用&amp;quot;&quot;/&gt;&lt;property id=&quot;20307&quot; value=&quot;706&quot;/&gt;&lt;/object&gt;&lt;object type=&quot;3&quot; unique_id=&quot;65905&quot;&gt;&lt;property id=&quot;20148&quot; value=&quot;5&quot;/&gt;&lt;property id=&quot;20300&quot; value=&quot;スライド 40 - &amp;quot;自営業（特に小売店）での活用&amp;quot;&quot;/&gt;&lt;property id=&quot;20307&quot; value=&quot;707&quot;/&gt;&lt;/object&gt;&lt;object type=&quot;3&quot; unique_id=&quot;65906&quot;&gt;&lt;property id=&quot;20148&quot; value=&quot;5&quot;/&gt;&lt;property id=&quot;20300&quot; value=&quot;スライド 41 - &amp;quot;自営業（特に小売店）での活用&amp;quot;&quot;/&gt;&lt;property id=&quot;20307&quot; value=&quot;708&quot;/&gt;&lt;/object&gt;&lt;object type=&quot;3&quot; unique_id=&quot;65907&quot;&gt;&lt;property id=&quot;20148&quot; value=&quot;5&quot;/&gt;&lt;property id=&quot;20300&quot; value=&quot;スライド 42 - &amp;quot;自営業（特に小売店）での活用&amp;quot;&quot;/&gt;&lt;property id=&quot;20307&quot; value=&quot;709&quot;/&gt;&lt;/object&gt;&lt;object type=&quot;3&quot; unique_id=&quot;65908&quot;&gt;&lt;property id=&quot;20148&quot; value=&quot;5&quot;/&gt;&lt;property id=&quot;20300&quot; value=&quot;スライド 43 - &amp;quot;自営業（特に小売店）での活用&amp;quot;&quot;/&gt;&lt;property id=&quot;20307&quot; value=&quot;710&quot;/&gt;&lt;/object&gt;&lt;/object&gt;&lt;object type=&quot;10&quot; unique_id=&quot;10138&quot;&gt;&lt;object type=&quot;11&quot; unique_id=&quot;10139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1537</Words>
  <Application>Microsoft Macintosh PowerPoint</Application>
  <PresentationFormat>画面に合わせる (4:3)</PresentationFormat>
  <Paragraphs>369</Paragraphs>
  <Slides>44</Slides>
  <Notes>4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44</vt:i4>
      </vt:variant>
    </vt:vector>
  </HeadingPairs>
  <TitlesOfParts>
    <vt:vector size="47" baseType="lpstr">
      <vt:lpstr>Office テーマ</vt:lpstr>
      <vt:lpstr>Drawing</vt:lpstr>
      <vt:lpstr>Image</vt:lpstr>
      <vt:lpstr>Moodle ±５年 The Next Step from Learning Support Systems for Higher Education Institutions</vt:lpstr>
      <vt:lpstr>PowerPoint プレゼンテーション</vt:lpstr>
      <vt:lpstr>日本語Windows上でMoodleを Problems with starting up Moodle operations on Windows in Japan</vt:lpstr>
      <vt:lpstr>PowerPoint プレゼンテーション</vt:lpstr>
      <vt:lpstr>What is fs_moodle?</vt:lpstr>
      <vt:lpstr>Outline of Today’s Presentation</vt:lpstr>
      <vt:lpstr>Looking back at the past 5 years</vt:lpstr>
      <vt:lpstr>Looking back at the past 5 years</vt:lpstr>
      <vt:lpstr>Looking back at the past 5 years</vt:lpstr>
      <vt:lpstr>Looking back at the past 5 years</vt:lpstr>
      <vt:lpstr>Looking back at the past 5 years</vt:lpstr>
      <vt:lpstr>Looking back at the past 5 years</vt:lpstr>
      <vt:lpstr>Looking back at the past 5 years</vt:lpstr>
      <vt:lpstr>Looking back at the past 5 years</vt:lpstr>
      <vt:lpstr>Looking back at the past 5 years</vt:lpstr>
      <vt:lpstr>Our Saviour (Hiroyuki H) appears!</vt:lpstr>
      <vt:lpstr>List of National Univ’s using Moodle</vt:lpstr>
      <vt:lpstr>Looking more broadly</vt:lpstr>
      <vt:lpstr>Moodleの歴史と現状</vt:lpstr>
      <vt:lpstr>Moodle’s history and present state</vt:lpstr>
      <vt:lpstr>Moodleの歴史と現状</vt:lpstr>
      <vt:lpstr>Moodle’s history and present state</vt:lpstr>
      <vt:lpstr>Headline features</vt:lpstr>
      <vt:lpstr>Headline features</vt:lpstr>
      <vt:lpstr>Headline features</vt:lpstr>
      <vt:lpstr>Headline features</vt:lpstr>
      <vt:lpstr>Headline features</vt:lpstr>
      <vt:lpstr>Headline features</vt:lpstr>
      <vt:lpstr>PowerPoint プレゼンテーション</vt:lpstr>
      <vt:lpstr>PowerPoint プレゼンテーション</vt:lpstr>
      <vt:lpstr>Moodle in the future</vt:lpstr>
      <vt:lpstr>Use in elementary and secondary schools</vt:lpstr>
      <vt:lpstr>The case of Suzuka city’s education committee</vt:lpstr>
      <vt:lpstr>The case of Suzuka city’s education committee</vt:lpstr>
      <vt:lpstr>The case of Suzuka city’s education committee</vt:lpstr>
      <vt:lpstr>The case of Suzuka city’s education committee</vt:lpstr>
      <vt:lpstr>People, if they want to be, can be over connected</vt:lpstr>
      <vt:lpstr>Via networks schools are linked</vt:lpstr>
      <vt:lpstr>Use by the self employed （particularly smaller stores）</vt:lpstr>
      <vt:lpstr>Use by the self employed （particularly smaller stores）</vt:lpstr>
      <vt:lpstr>Use by the self employed （particularly smaller stores）</vt:lpstr>
      <vt:lpstr>Use by the self employed （particularly smaller stores）</vt:lpstr>
      <vt:lpstr>Use by the self employed （particularly smaller stores）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デジタルネイティブ世代の能力を開花させる Moodleを利用した 学校ポータルサイト構築の提案と事例紹介</dc:title>
  <dc:creator>白井 達也</dc:creator>
  <cp:lastModifiedBy>Hagley Eric</cp:lastModifiedBy>
  <cp:revision>236</cp:revision>
  <dcterms:modified xsi:type="dcterms:W3CDTF">2013-03-02T08:43:06Z</dcterms:modified>
</cp:coreProperties>
</file>