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33FF"/>
    <a:srgbClr val="FFE0B3"/>
    <a:srgbClr val="FFE593"/>
    <a:srgbClr val="CCFFFF"/>
    <a:srgbClr val="B7D4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4" autoAdjust="0"/>
    <p:restoredTop sz="84830" autoAdjust="0"/>
  </p:normalViewPr>
  <p:slideViewPr>
    <p:cSldViewPr showGuides="1">
      <p:cViewPr>
        <p:scale>
          <a:sx n="110" d="100"/>
          <a:sy n="110" d="100"/>
        </p:scale>
        <p:origin x="-1908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E91-B4CE-48DA-99B8-5DB39ABC198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894-E9CE-478C-8452-2FB637EF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0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E91-B4CE-48DA-99B8-5DB39ABC198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894-E9CE-478C-8452-2FB637EF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6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E91-B4CE-48DA-99B8-5DB39ABC198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894-E9CE-478C-8452-2FB637EF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3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E91-B4CE-48DA-99B8-5DB39ABC198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894-E9CE-478C-8452-2FB637EF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4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E91-B4CE-48DA-99B8-5DB39ABC198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894-E9CE-478C-8452-2FB637EF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E91-B4CE-48DA-99B8-5DB39ABC198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894-E9CE-478C-8452-2FB637EF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3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E91-B4CE-48DA-99B8-5DB39ABC198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894-E9CE-478C-8452-2FB637EF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5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E91-B4CE-48DA-99B8-5DB39ABC198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894-E9CE-478C-8452-2FB637EF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E91-B4CE-48DA-99B8-5DB39ABC198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894-E9CE-478C-8452-2FB637EF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1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E91-B4CE-48DA-99B8-5DB39ABC198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894-E9CE-478C-8452-2FB637EF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6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3E91-B4CE-48DA-99B8-5DB39ABC198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894-E9CE-478C-8452-2FB637EF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3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3E91-B4CE-48DA-99B8-5DB39ABC198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E4894-E9CE-478C-8452-2FB637EF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jp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jpg"/><Relationship Id="rId4" Type="http://schemas.openxmlformats.org/officeDocument/2006/relationships/image" Target="../media/image3.gif"/><Relationship Id="rId9" Type="http://schemas.openxmlformats.org/officeDocument/2006/relationships/image" Target="../media/image15.jpg"/><Relationship Id="rId1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52"/>
            <a:ext cx="9144000" cy="6462517"/>
          </a:xfrm>
          <a:prstGeom prst="rect">
            <a:avLst/>
          </a:prstGeom>
          <a:ln w="0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238536" y="5969479"/>
            <a:ext cx="1087157" cy="348813"/>
          </a:xfrm>
          <a:prstGeom prst="rect">
            <a:avLst/>
          </a:prstGeom>
          <a:solidFill>
            <a:srgbClr val="FFE0B3"/>
          </a:solidFill>
          <a:ln w="31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sz="800" b="1" dirty="0" smtClean="0">
                <a:latin typeface="MS UI Gothic" pitchFamily="50" charset="-128"/>
                <a:ea typeface="MS UI Gothic" pitchFamily="50" charset="-128"/>
              </a:rPr>
              <a:t>タクシー使用の方は</a:t>
            </a:r>
            <a:r>
              <a:rPr lang="en-US" altLang="ja-JP" sz="800" b="1" dirty="0" smtClean="0">
                <a:latin typeface="MS UI Gothic" pitchFamily="50" charset="-128"/>
                <a:ea typeface="MS UI Gothic" pitchFamily="50" charset="-128"/>
              </a:rPr>
              <a:t/>
            </a:r>
            <a:br>
              <a:rPr lang="en-US" altLang="ja-JP" sz="800" b="1" dirty="0" smtClean="0">
                <a:latin typeface="MS UI Gothic" pitchFamily="50" charset="-128"/>
                <a:ea typeface="MS UI Gothic" pitchFamily="50" charset="-128"/>
              </a:rPr>
            </a:br>
            <a:r>
              <a:rPr lang="ja-JP" altLang="en-US" sz="800" b="1" dirty="0" smtClean="0">
                <a:latin typeface="MS UI Gothic" pitchFamily="50" charset="-128"/>
                <a:ea typeface="MS UI Gothic" pitchFamily="50" charset="-128"/>
              </a:rPr>
              <a:t>正門前で降りて下さい</a:t>
            </a:r>
            <a:endParaRPr lang="en-US" sz="800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1264920" y="5056720"/>
            <a:ext cx="182880" cy="182880"/>
          </a:xfrm>
          <a:prstGeom prst="noSmoking">
            <a:avLst/>
          </a:prstGeom>
          <a:solidFill>
            <a:srgbClr val="FF0000">
              <a:alpha val="75000"/>
            </a:srgbClr>
          </a:solidFill>
          <a:ln w="254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807720" y="5608320"/>
            <a:ext cx="182880" cy="182880"/>
          </a:xfrm>
          <a:prstGeom prst="noSmoking">
            <a:avLst/>
          </a:prstGeom>
          <a:solidFill>
            <a:srgbClr val="FF0000">
              <a:alpha val="75000"/>
            </a:srgbClr>
          </a:solidFill>
          <a:ln w="254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1447800" y="3886200"/>
            <a:ext cx="182880" cy="182880"/>
          </a:xfrm>
          <a:prstGeom prst="noSmoking">
            <a:avLst/>
          </a:prstGeom>
          <a:solidFill>
            <a:srgbClr val="FF0000">
              <a:alpha val="75000"/>
            </a:srgbClr>
          </a:solidFill>
          <a:ln w="254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585133" y="2873930"/>
            <a:ext cx="137160" cy="137160"/>
          </a:xfrm>
          <a:prstGeom prst="noSmoking">
            <a:avLst/>
          </a:prstGeom>
          <a:solidFill>
            <a:srgbClr val="FF0000">
              <a:alpha val="75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293" y="2819400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50" charset="-128"/>
                <a:ea typeface="MS UI Gothic" pitchFamily="50" charset="-128"/>
              </a:rPr>
              <a:t>駐車禁止区域</a:t>
            </a:r>
            <a:endParaRPr lang="en-US" sz="1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50" charset="-128"/>
              <a:ea typeface="MS UI Gothic" pitchFamily="50" charset="-128"/>
            </a:endParaRPr>
          </a:p>
        </p:txBody>
      </p:sp>
      <p:pic>
        <p:nvPicPr>
          <p:cNvPr id="1026" name="Picture 2" descr="https://encrypted-tbn2.gstatic.com/images?q=tbn:ANd9GcT7zw8UWO1kMgpbB5dmh3ByCEunyNxdjpTOhOEEx7HTWYIZn2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82" y="5683604"/>
            <a:ext cx="668339" cy="28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2281713" y="2819400"/>
            <a:ext cx="1143000" cy="261610"/>
          </a:xfrm>
          <a:prstGeom prst="rect">
            <a:avLst/>
          </a:prstGeom>
          <a:noFill/>
          <a:effectLst>
            <a:outerShdw blurRad="50800" dist="25400" dir="18900000" algn="b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MS UI Gothic" pitchFamily="50" charset="-128"/>
                <a:ea typeface="MS UI Gothic" pitchFamily="50" charset="-128"/>
              </a:rPr>
              <a:t>お薦め駐車場</a:t>
            </a:r>
            <a:endParaRPr kumimoji="1" lang="ja-JP" altLang="en-US" sz="1100" b="1" dirty="0">
              <a:solidFill>
                <a:srgbClr val="FF0000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MS UI Gothic" pitchFamily="50" charset="-128"/>
              <a:ea typeface="MS UI Gothic" pitchFamily="50" charset="-128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3200399" y="4525176"/>
            <a:ext cx="605295" cy="96122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 flipV="1">
            <a:off x="2853213" y="3962400"/>
            <a:ext cx="270987" cy="4572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3424713" y="5486400"/>
            <a:ext cx="372469" cy="28956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3810000" y="5486400"/>
            <a:ext cx="407754" cy="28956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0"/>
          <p:cNvSpPr txBox="1"/>
          <p:nvPr/>
        </p:nvSpPr>
        <p:spPr>
          <a:xfrm>
            <a:off x="2162992" y="5970035"/>
            <a:ext cx="1494608" cy="348813"/>
          </a:xfrm>
          <a:prstGeom prst="rect">
            <a:avLst/>
          </a:prstGeom>
          <a:solidFill>
            <a:srgbClr val="FFE0B3"/>
          </a:solidFill>
          <a:ln w="31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ja-JP" sz="800" b="1" dirty="0" smtClean="0">
                <a:latin typeface="MS UI Gothic" pitchFamily="50" charset="-128"/>
                <a:ea typeface="MS UI Gothic" pitchFamily="50" charset="-128"/>
              </a:rPr>
              <a:t>98</a:t>
            </a:r>
            <a:r>
              <a:rPr lang="ja-JP" altLang="en-US" sz="800" b="1" dirty="0" smtClean="0">
                <a:latin typeface="MS UI Gothic" pitchFamily="50" charset="-128"/>
                <a:ea typeface="MS UI Gothic" pitchFamily="50" charset="-128"/>
              </a:rPr>
              <a:t>番、</a:t>
            </a:r>
            <a:r>
              <a:rPr lang="en-US" altLang="ja-JP" sz="800" b="1" dirty="0" smtClean="0">
                <a:latin typeface="MS UI Gothic" pitchFamily="50" charset="-128"/>
                <a:ea typeface="MS UI Gothic" pitchFamily="50" charset="-128"/>
              </a:rPr>
              <a:t>110</a:t>
            </a:r>
            <a:r>
              <a:rPr lang="ja-JP" altLang="en-US" sz="800" b="1" dirty="0" smtClean="0">
                <a:latin typeface="MS UI Gothic" pitchFamily="50" charset="-128"/>
                <a:ea typeface="MS UI Gothic" pitchFamily="50" charset="-128"/>
              </a:rPr>
              <a:t>番バスを「沖縄国際大前」で降りて下さい</a:t>
            </a:r>
            <a:endParaRPr lang="en-US" sz="800" b="1" dirty="0">
              <a:latin typeface="MS UI Gothic" pitchFamily="50" charset="-128"/>
              <a:ea typeface="MS UI Gothic" pitchFamily="50" charset="-128"/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0471" y="384149"/>
            <a:ext cx="1447800" cy="99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カギ線コネクタ 37"/>
          <p:cNvCxnSpPr/>
          <p:nvPr/>
        </p:nvCxnSpPr>
        <p:spPr>
          <a:xfrm rot="16200000" flipH="1">
            <a:off x="800102" y="2247897"/>
            <a:ext cx="2362201" cy="457203"/>
          </a:xfrm>
          <a:prstGeom prst="bentConnector3">
            <a:avLst>
              <a:gd name="adj1" fmla="val -30"/>
            </a:avLst>
          </a:prstGeom>
          <a:ln w="38100">
            <a:solidFill>
              <a:srgbClr val="FF0000"/>
            </a:solidFill>
            <a:headEnd type="oval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カギ線コネクタ 40"/>
          <p:cNvCxnSpPr/>
          <p:nvPr/>
        </p:nvCxnSpPr>
        <p:spPr>
          <a:xfrm rot="5400000">
            <a:off x="642059" y="3200400"/>
            <a:ext cx="1828800" cy="6096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oval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976" y="5562600"/>
            <a:ext cx="702630" cy="421578"/>
          </a:xfrm>
          <a:prstGeom prst="rect">
            <a:avLst/>
          </a:prstGeom>
        </p:spPr>
      </p:pic>
      <p:sp>
        <p:nvSpPr>
          <p:cNvPr id="36" name="テキスト ボックス 23"/>
          <p:cNvSpPr txBox="1"/>
          <p:nvPr/>
        </p:nvSpPr>
        <p:spPr>
          <a:xfrm>
            <a:off x="5181600" y="5042760"/>
            <a:ext cx="1143000" cy="261610"/>
          </a:xfrm>
          <a:prstGeom prst="rect">
            <a:avLst/>
          </a:prstGeom>
          <a:noFill/>
          <a:effectLst>
            <a:outerShdw blurRad="50800" dist="25400" dir="18900000" algn="b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MS UI Gothic" pitchFamily="50" charset="-128"/>
                <a:ea typeface="MS UI Gothic" pitchFamily="50" charset="-128"/>
              </a:rPr>
              <a:t>お薦め駐車場</a:t>
            </a:r>
            <a:endParaRPr kumimoji="1" lang="ja-JP" altLang="en-US" sz="1100" b="1" dirty="0">
              <a:solidFill>
                <a:srgbClr val="FF0000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40" name="TextBox 10"/>
          <p:cNvSpPr txBox="1"/>
          <p:nvPr/>
        </p:nvSpPr>
        <p:spPr>
          <a:xfrm>
            <a:off x="7573192" y="5631180"/>
            <a:ext cx="1494608" cy="348813"/>
          </a:xfrm>
          <a:prstGeom prst="rect">
            <a:avLst/>
          </a:prstGeom>
          <a:solidFill>
            <a:srgbClr val="FFE0B3"/>
          </a:solidFill>
          <a:ln w="31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ja-JP" sz="800" b="1" dirty="0" smtClean="0">
                <a:latin typeface="MS UI Gothic" pitchFamily="50" charset="-128"/>
                <a:ea typeface="MS UI Gothic" pitchFamily="50" charset="-128"/>
              </a:rPr>
              <a:t>27</a:t>
            </a:r>
            <a:r>
              <a:rPr lang="ja-JP" altLang="en-US" sz="800" b="1" dirty="0" smtClean="0">
                <a:latin typeface="MS UI Gothic" pitchFamily="50" charset="-128"/>
                <a:ea typeface="MS UI Gothic" pitchFamily="50" charset="-128"/>
              </a:rPr>
              <a:t>番、</a:t>
            </a:r>
            <a:r>
              <a:rPr lang="en-US" altLang="ja-JP" sz="800" b="1" dirty="0" smtClean="0">
                <a:latin typeface="MS UI Gothic" pitchFamily="50" charset="-128"/>
                <a:ea typeface="MS UI Gothic" pitchFamily="50" charset="-128"/>
              </a:rPr>
              <a:t>90</a:t>
            </a:r>
            <a:r>
              <a:rPr lang="ja-JP" altLang="en-US" sz="800" b="1" dirty="0" smtClean="0">
                <a:latin typeface="MS UI Gothic" pitchFamily="50" charset="-128"/>
                <a:ea typeface="MS UI Gothic" pitchFamily="50" charset="-128"/>
              </a:rPr>
              <a:t>番バスを「長田」で降りて、徒歩約　</a:t>
            </a:r>
            <a:r>
              <a:rPr lang="en-US" altLang="ja-JP" sz="800" b="1" dirty="0" smtClean="0">
                <a:latin typeface="MS UI Gothic" pitchFamily="50" charset="-128"/>
                <a:ea typeface="MS UI Gothic" pitchFamily="50" charset="-128"/>
              </a:rPr>
              <a:t>7</a:t>
            </a:r>
            <a:r>
              <a:rPr lang="ja-JP" altLang="en-US" sz="800" b="1" dirty="0" smtClean="0">
                <a:latin typeface="MS UI Gothic" pitchFamily="50" charset="-128"/>
                <a:ea typeface="MS UI Gothic" pitchFamily="50" charset="-128"/>
              </a:rPr>
              <a:t>分</a:t>
            </a:r>
            <a:endParaRPr lang="en-US" sz="800" b="1" dirty="0">
              <a:latin typeface="MS UI Gothic" pitchFamily="50" charset="-128"/>
              <a:ea typeface="MS UI Gothic" pitchFamily="50" charset="-128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529104" y="5486400"/>
            <a:ext cx="852896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3" y="5056720"/>
            <a:ext cx="182880" cy="20673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0772">
            <a:off x="4104502" y="1005112"/>
            <a:ext cx="1015218" cy="89745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76645"/>
            <a:ext cx="182880" cy="2057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46" y="5601841"/>
            <a:ext cx="182880" cy="1666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5083">
            <a:off x="2762461" y="4166550"/>
            <a:ext cx="243353" cy="19468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17" y="4525176"/>
            <a:ext cx="850366" cy="85036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027170"/>
            <a:ext cx="182880" cy="2067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52" y="4636010"/>
            <a:ext cx="180648" cy="164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16" y="4457590"/>
            <a:ext cx="182880" cy="1784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0" y="5056720"/>
            <a:ext cx="246697" cy="462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119296">
            <a:off x="2473008" y="3534717"/>
            <a:ext cx="522900" cy="25391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  <a:effectLst>
                  <a:outerShdw blurRad="50800" dist="38100" sx="110000" sy="110000" algn="l" rotWithShape="0">
                    <a:schemeClr val="bg1">
                      <a:alpha val="40000"/>
                    </a:schemeClr>
                  </a:outerShdw>
                </a:effectLst>
              </a:rPr>
              <a:t>5</a:t>
            </a:r>
            <a:r>
              <a:rPr lang="ja-JP" altLang="en-US" sz="1050" b="1" dirty="0" smtClean="0">
                <a:solidFill>
                  <a:srgbClr val="FF0000"/>
                </a:solidFill>
                <a:effectLst>
                  <a:outerShdw blurRad="50800" dist="38100" sx="110000" sy="110000" algn="l" rotWithShape="0">
                    <a:schemeClr val="bg1">
                      <a:alpha val="40000"/>
                    </a:schemeClr>
                  </a:outerShdw>
                </a:effectLst>
              </a:rPr>
              <a:t>号館</a:t>
            </a:r>
            <a:endParaRPr lang="en-US" sz="1050" b="1" dirty="0">
              <a:solidFill>
                <a:srgbClr val="FF0000"/>
              </a:solidFill>
              <a:effectLst>
                <a:outerShdw blurRad="50800" dist="38100" sx="110000" sy="110000" algn="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210" y="4070812"/>
            <a:ext cx="519694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800" b="1" dirty="0">
                <a:effectLst>
                  <a:outerShdw blurRad="50800" dist="38100" dir="18900000" algn="bl" rotWithShape="0">
                    <a:schemeClr val="accent3">
                      <a:lumMod val="50000"/>
                      <a:alpha val="40000"/>
                    </a:schemeClr>
                  </a:outerShdw>
                </a:effectLst>
                <a:latin typeface="MS UI Gothic" panose="020B0600070205080204" pitchFamily="50" charset="-128"/>
                <a:ea typeface="MS UI Gothic" panose="020B0600070205080204" pitchFamily="50" charset="-128"/>
              </a:rPr>
              <a:t>金</a:t>
            </a:r>
            <a:r>
              <a:rPr lang="ja-JP" altLang="en-US" sz="800" b="1" dirty="0" smtClean="0">
                <a:effectLst>
                  <a:outerShdw blurRad="50800" dist="38100" dir="18900000" algn="bl" rotWithShape="0">
                    <a:schemeClr val="accent3">
                      <a:lumMod val="50000"/>
                      <a:alpha val="40000"/>
                    </a:schemeClr>
                  </a:outerShdw>
                </a:effectLst>
                <a:latin typeface="MS UI Gothic" panose="020B0600070205080204" pitchFamily="50" charset="-128"/>
                <a:ea typeface="MS UI Gothic" panose="020B0600070205080204" pitchFamily="50" charset="-128"/>
              </a:rPr>
              <a:t>秀</a:t>
            </a:r>
            <a:r>
              <a:rPr lang="en-US" altLang="ja-JP" sz="800" b="1" dirty="0" smtClean="0">
                <a:effectLst>
                  <a:outerShdw blurRad="50800" dist="38100" dir="18900000" algn="bl" rotWithShape="0">
                    <a:schemeClr val="accent3">
                      <a:lumMod val="50000"/>
                      <a:alpha val="40000"/>
                    </a:schemeClr>
                  </a:outerShdw>
                </a:effectLst>
                <a:latin typeface="MS UI Gothic" panose="020B0600070205080204" pitchFamily="50" charset="-128"/>
                <a:ea typeface="MS UI Gothic" panose="020B0600070205080204" pitchFamily="50" charset="-128"/>
              </a:rPr>
              <a:t/>
            </a:r>
            <a:br>
              <a:rPr lang="en-US" altLang="ja-JP" sz="800" b="1" dirty="0" smtClean="0">
                <a:effectLst>
                  <a:outerShdw blurRad="50800" dist="38100" dir="18900000" algn="bl" rotWithShape="0">
                    <a:schemeClr val="accent3">
                      <a:lumMod val="50000"/>
                      <a:alpha val="40000"/>
                    </a:schemeClr>
                  </a:outerShdw>
                </a:effectLst>
                <a:latin typeface="MS UI Gothic" panose="020B0600070205080204" pitchFamily="50" charset="-128"/>
                <a:ea typeface="MS UI Gothic" panose="020B0600070205080204" pitchFamily="50" charset="-128"/>
              </a:rPr>
            </a:br>
            <a:r>
              <a:rPr lang="ja-JP" altLang="en-US" sz="800" b="1" dirty="0" smtClean="0">
                <a:effectLst>
                  <a:outerShdw blurRad="50800" dist="38100" dir="18900000" algn="bl" rotWithShape="0">
                    <a:schemeClr val="accent3">
                      <a:lumMod val="50000"/>
                      <a:alpha val="40000"/>
                    </a:schemeClr>
                  </a:outerShdw>
                </a:effectLst>
                <a:latin typeface="MS UI Gothic" panose="020B0600070205080204" pitchFamily="50" charset="-128"/>
                <a:ea typeface="MS UI Gothic" panose="020B0600070205080204" pitchFamily="50" charset="-128"/>
              </a:rPr>
              <a:t>スーパー</a:t>
            </a:r>
            <a:endParaRPr lang="en-US" sz="800" b="1" dirty="0">
              <a:effectLst>
                <a:outerShdw blurRad="50800" dist="38100" dir="18900000" algn="bl" rotWithShape="0">
                  <a:schemeClr val="accent3">
                    <a:lumMod val="50000"/>
                    <a:alpha val="40000"/>
                  </a:schemeClr>
                </a:outerShdw>
              </a:effectLst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rot="20207709">
            <a:off x="3370298" y="4371642"/>
            <a:ext cx="522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>
                <a:solidFill>
                  <a:srgbClr val="C00000"/>
                </a:solidFill>
              </a:rPr>
              <a:t>7</a:t>
            </a:r>
            <a:r>
              <a:rPr lang="ja-JP" altLang="en-US" sz="1050" b="1" dirty="0" smtClean="0">
                <a:solidFill>
                  <a:srgbClr val="C00000"/>
                </a:solidFill>
              </a:rPr>
              <a:t>号館</a:t>
            </a:r>
            <a:endParaRPr lang="en-US" sz="1050" b="1" dirty="0">
              <a:solidFill>
                <a:srgbClr val="C00000"/>
              </a:solidFill>
            </a:endParaRPr>
          </a:p>
        </p:txBody>
      </p:sp>
      <p:cxnSp>
        <p:nvCxnSpPr>
          <p:cNvPr id="52" name="カギ線コネクタ 37"/>
          <p:cNvCxnSpPr/>
          <p:nvPr/>
        </p:nvCxnSpPr>
        <p:spPr>
          <a:xfrm>
            <a:off x="1251661" y="1964007"/>
            <a:ext cx="2380086" cy="2362203"/>
          </a:xfrm>
          <a:prstGeom prst="bentConnector3">
            <a:avLst>
              <a:gd name="adj1" fmla="val 100379"/>
            </a:avLst>
          </a:prstGeom>
          <a:ln w="38100">
            <a:solidFill>
              <a:srgbClr val="FF0000"/>
            </a:solidFill>
            <a:headEnd type="oval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7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3" y="336775"/>
            <a:ext cx="8761868" cy="6184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8442" y="5926002"/>
            <a:ext cx="1680358" cy="297517"/>
          </a:xfrm>
          <a:prstGeom prst="rect">
            <a:avLst/>
          </a:prstGeom>
          <a:solidFill>
            <a:srgbClr val="FFE0B3"/>
          </a:solidFill>
          <a:ln w="31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altLang="ja-JP" sz="800" dirty="0" smtClean="0">
                <a:latin typeface="Arial" pitchFamily="34" charset="0"/>
                <a:ea typeface="MS UI Gothic" pitchFamily="50" charset="-128"/>
                <a:cs typeface="Arial" pitchFamily="34" charset="0"/>
              </a:rPr>
              <a:t>Taxi riders, get out at the OKIU main gate (</a:t>
            </a:r>
            <a:r>
              <a:rPr lang="en-US" altLang="ja-JP" sz="800" i="1" dirty="0" err="1" smtClean="0">
                <a:latin typeface="Arial" pitchFamily="34" charset="0"/>
                <a:ea typeface="MS UI Gothic" pitchFamily="50" charset="-128"/>
                <a:cs typeface="Arial" pitchFamily="34" charset="0"/>
              </a:rPr>
              <a:t>seimon</a:t>
            </a:r>
            <a:r>
              <a:rPr lang="en-US" altLang="ja-JP" sz="800" dirty="0" smtClean="0">
                <a:latin typeface="Arial" pitchFamily="34" charset="0"/>
                <a:ea typeface="MS UI Gothic" pitchFamily="50" charset="-128"/>
                <a:cs typeface="Arial" pitchFamily="34" charset="0"/>
              </a:rPr>
              <a:t>).</a:t>
            </a:r>
            <a:endParaRPr lang="en-US" sz="800" dirty="0">
              <a:latin typeface="Arial" pitchFamily="34" charset="0"/>
              <a:ea typeface="MS UI Gothic" pitchFamily="50" charset="-128"/>
              <a:cs typeface="Arial" pitchFamily="34" charset="0"/>
            </a:endParaRPr>
          </a:p>
        </p:txBody>
      </p:sp>
      <p:pic>
        <p:nvPicPr>
          <p:cNvPr id="10" name="Picture 2" descr="https://encrypted-tbn2.gstatic.com/images?q=tbn:ANd9GcT7zw8UWO1kMgpbB5dmh3ByCEunyNxdjpTOhOEEx7HTWYIZn2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24" y="5639571"/>
            <a:ext cx="668339" cy="28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0"/>
          <p:cNvSpPr txBox="1"/>
          <p:nvPr/>
        </p:nvSpPr>
        <p:spPr>
          <a:xfrm>
            <a:off x="2133600" y="5926002"/>
            <a:ext cx="1494608" cy="297517"/>
          </a:xfrm>
          <a:prstGeom prst="rect">
            <a:avLst/>
          </a:prstGeom>
          <a:solidFill>
            <a:srgbClr val="FFE0B3"/>
          </a:solidFill>
          <a:ln w="31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altLang="ja-JP" sz="800" dirty="0" smtClean="0">
                <a:latin typeface="Arial" pitchFamily="34" charset="0"/>
                <a:ea typeface="MS UI Gothic" pitchFamily="50" charset="-128"/>
                <a:cs typeface="Arial" pitchFamily="34" charset="0"/>
              </a:rPr>
              <a:t>Buses 98 and 110. Get off at the “</a:t>
            </a:r>
            <a:r>
              <a:rPr lang="en-US" altLang="ja-JP" sz="800" dirty="0" err="1" smtClean="0">
                <a:latin typeface="Arial" pitchFamily="34" charset="0"/>
                <a:ea typeface="MS UI Gothic" pitchFamily="50" charset="-128"/>
                <a:cs typeface="Arial" pitchFamily="34" charset="0"/>
              </a:rPr>
              <a:t>OkiKokuDai</a:t>
            </a:r>
            <a:r>
              <a:rPr lang="en-US" altLang="ja-JP" sz="800" dirty="0" smtClean="0">
                <a:latin typeface="Arial" pitchFamily="34" charset="0"/>
                <a:ea typeface="MS UI Gothic" pitchFamily="50" charset="-128"/>
                <a:cs typeface="Arial" pitchFamily="34" charset="0"/>
              </a:rPr>
              <a:t>-Mae” stop.</a:t>
            </a:r>
            <a:endParaRPr lang="en-US" sz="800" dirty="0">
              <a:latin typeface="Arial" pitchFamily="34" charset="0"/>
              <a:ea typeface="MS UI Gothic" pitchFamily="50" charset="-128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793480"/>
            <a:ext cx="1105829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カギ線コネクタ 37"/>
          <p:cNvCxnSpPr/>
          <p:nvPr/>
        </p:nvCxnSpPr>
        <p:spPr>
          <a:xfrm rot="16200000" flipH="1">
            <a:off x="1679407" y="2423012"/>
            <a:ext cx="2102119" cy="367054"/>
          </a:xfrm>
          <a:prstGeom prst="bentConnector3">
            <a:avLst>
              <a:gd name="adj1" fmla="val 1982"/>
            </a:avLst>
          </a:prstGeom>
          <a:ln w="38100">
            <a:solidFill>
              <a:srgbClr val="FF0000"/>
            </a:solidFill>
            <a:headEnd type="oval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89" y="5500257"/>
            <a:ext cx="702630" cy="421578"/>
          </a:xfrm>
          <a:prstGeom prst="rect">
            <a:avLst/>
          </a:prstGeom>
        </p:spPr>
      </p:pic>
      <p:sp>
        <p:nvSpPr>
          <p:cNvPr id="19" name="TextBox 10"/>
          <p:cNvSpPr txBox="1"/>
          <p:nvPr/>
        </p:nvSpPr>
        <p:spPr>
          <a:xfrm>
            <a:off x="7341707" y="5711046"/>
            <a:ext cx="1558428" cy="400110"/>
          </a:xfrm>
          <a:prstGeom prst="rect">
            <a:avLst/>
          </a:prstGeom>
          <a:solidFill>
            <a:srgbClr val="FFE0B3"/>
          </a:solidFill>
          <a:ln w="3175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altLang="ja-JP" sz="800" dirty="0" smtClean="0">
                <a:latin typeface="Arial" pitchFamily="34" charset="0"/>
                <a:ea typeface="MS UI Gothic" pitchFamily="50" charset="-128"/>
                <a:cs typeface="Arial" pitchFamily="34" charset="0"/>
              </a:rPr>
              <a:t>Buses 27 and 90. Get off at “Nagata.” About a 7 min. walk to the OKIU main gate. </a:t>
            </a:r>
            <a:endParaRPr lang="en-US" sz="800" dirty="0">
              <a:latin typeface="Arial" pitchFamily="34" charset="0"/>
              <a:ea typeface="MS UI Gothic" pitchFamily="50" charset="-128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858000" y="5516586"/>
            <a:ext cx="655617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22" y="5043797"/>
            <a:ext cx="161778" cy="1828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0772">
            <a:off x="3871880" y="1309724"/>
            <a:ext cx="1015218" cy="8974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39571"/>
            <a:ext cx="182880" cy="2057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619606"/>
            <a:ext cx="200720" cy="1828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5083">
            <a:off x="2810173" y="4232493"/>
            <a:ext cx="228600" cy="182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4223"/>
            <a:ext cx="850366" cy="850366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580208" y="2679074"/>
            <a:ext cx="604148" cy="1775750"/>
            <a:chOff x="1426176" y="2812873"/>
            <a:chExt cx="540381" cy="1698049"/>
          </a:xfrm>
        </p:grpSpPr>
        <p:cxnSp>
          <p:nvCxnSpPr>
            <p:cNvPr id="70" name="Elbow Connector 69"/>
            <p:cNvCxnSpPr/>
            <p:nvPr/>
          </p:nvCxnSpPr>
          <p:spPr>
            <a:xfrm rot="5400000">
              <a:off x="1132192" y="3106858"/>
              <a:ext cx="844725" cy="256756"/>
            </a:xfrm>
            <a:prstGeom prst="bentConnector3">
              <a:avLst>
                <a:gd name="adj1" fmla="val 93"/>
              </a:avLst>
            </a:prstGeom>
            <a:ln w="38100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1426176" y="3657599"/>
              <a:ext cx="540381" cy="8533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2913994" y="3997624"/>
            <a:ext cx="1465495" cy="1713422"/>
            <a:chOff x="3263762" y="3856824"/>
            <a:chExt cx="1465495" cy="1713422"/>
          </a:xfrm>
        </p:grpSpPr>
        <p:cxnSp>
          <p:nvCxnSpPr>
            <p:cNvPr id="11" name="直線コネクタ 24"/>
            <p:cNvCxnSpPr/>
            <p:nvPr/>
          </p:nvCxnSpPr>
          <p:spPr>
            <a:xfrm>
              <a:off x="3543850" y="4335916"/>
              <a:ext cx="764360" cy="102354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26"/>
            <p:cNvCxnSpPr/>
            <p:nvPr/>
          </p:nvCxnSpPr>
          <p:spPr>
            <a:xfrm flipH="1" flipV="1">
              <a:off x="3263762" y="3856824"/>
              <a:ext cx="270986" cy="45720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29"/>
            <p:cNvCxnSpPr/>
            <p:nvPr/>
          </p:nvCxnSpPr>
          <p:spPr>
            <a:xfrm flipV="1">
              <a:off x="3702568" y="5359457"/>
              <a:ext cx="605642" cy="167655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18" idx="1"/>
            </p:cNvCxnSpPr>
            <p:nvPr/>
          </p:nvCxnSpPr>
          <p:spPr>
            <a:xfrm>
              <a:off x="4308210" y="5359457"/>
              <a:ext cx="421047" cy="210789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78680"/>
            <a:ext cx="180648" cy="16459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70" y="2150189"/>
            <a:ext cx="161778" cy="182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7862" y="2999601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33FF"/>
                </a:solidFill>
                <a:latin typeface="AlphaShapes circles" pitchFamily="2" charset="0"/>
              </a:rPr>
              <a:t>p</a:t>
            </a:r>
            <a:endParaRPr lang="en-US" sz="1200" dirty="0">
              <a:solidFill>
                <a:srgbClr val="3333FF"/>
              </a:solidFill>
              <a:latin typeface="AlphaShapes circles" pitchFamily="2" charset="0"/>
            </a:endParaRPr>
          </a:p>
        </p:txBody>
      </p:sp>
      <p:sp>
        <p:nvSpPr>
          <p:cNvPr id="33" name="&quot;No&quot; Symbol 32"/>
          <p:cNvSpPr/>
          <p:nvPr/>
        </p:nvSpPr>
        <p:spPr>
          <a:xfrm>
            <a:off x="934803" y="3075801"/>
            <a:ext cx="182880" cy="182880"/>
          </a:xfrm>
          <a:prstGeom prst="noSmoking">
            <a:avLst/>
          </a:prstGeom>
          <a:solidFill>
            <a:srgbClr val="FF0000">
              <a:alpha val="75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20816" y="3915853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33FF"/>
                </a:solidFill>
                <a:latin typeface="AlphaShapes circles" pitchFamily="2" charset="0"/>
              </a:rPr>
              <a:t>p</a:t>
            </a:r>
            <a:endParaRPr lang="en-US" sz="1200" dirty="0">
              <a:solidFill>
                <a:srgbClr val="3333FF"/>
              </a:solidFill>
              <a:latin typeface="AlphaShapes circles" pitchFamily="2" charset="0"/>
            </a:endParaRPr>
          </a:p>
        </p:txBody>
      </p:sp>
      <p:sp>
        <p:nvSpPr>
          <p:cNvPr id="35" name="&quot;No&quot; Symbol 34"/>
          <p:cNvSpPr/>
          <p:nvPr/>
        </p:nvSpPr>
        <p:spPr>
          <a:xfrm>
            <a:off x="1477757" y="3992053"/>
            <a:ext cx="182880" cy="182880"/>
          </a:xfrm>
          <a:prstGeom prst="noSmoking">
            <a:avLst/>
          </a:prstGeom>
          <a:solidFill>
            <a:srgbClr val="FF0000">
              <a:alpha val="75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85219" y="4999982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33FF"/>
                </a:solidFill>
                <a:latin typeface="AlphaShapes circles" pitchFamily="2" charset="0"/>
              </a:rPr>
              <a:t>p</a:t>
            </a:r>
            <a:endParaRPr lang="en-US" sz="1200" dirty="0">
              <a:solidFill>
                <a:srgbClr val="3333FF"/>
              </a:solidFill>
              <a:latin typeface="AlphaShapes circles" pitchFamily="2" charset="0"/>
            </a:endParaRPr>
          </a:p>
        </p:txBody>
      </p:sp>
      <p:sp>
        <p:nvSpPr>
          <p:cNvPr id="37" name="&quot;No&quot; Symbol 36"/>
          <p:cNvSpPr/>
          <p:nvPr/>
        </p:nvSpPr>
        <p:spPr>
          <a:xfrm>
            <a:off x="2042160" y="5076182"/>
            <a:ext cx="182880" cy="182880"/>
          </a:xfrm>
          <a:prstGeom prst="noSmoking">
            <a:avLst/>
          </a:prstGeom>
          <a:solidFill>
            <a:srgbClr val="FF0000">
              <a:alpha val="75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3886" y="5529451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33FF"/>
                </a:solidFill>
                <a:latin typeface="AlphaShapes circles" pitchFamily="2" charset="0"/>
              </a:rPr>
              <a:t>p</a:t>
            </a:r>
            <a:endParaRPr lang="en-US" sz="1200" dirty="0">
              <a:solidFill>
                <a:srgbClr val="3333FF"/>
              </a:solidFill>
              <a:latin typeface="AlphaShapes circles" pitchFamily="2" charset="0"/>
            </a:endParaRPr>
          </a:p>
        </p:txBody>
      </p:sp>
      <p:sp>
        <p:nvSpPr>
          <p:cNvPr id="39" name="&quot;No&quot; Symbol 38"/>
          <p:cNvSpPr/>
          <p:nvPr/>
        </p:nvSpPr>
        <p:spPr>
          <a:xfrm>
            <a:off x="900827" y="5605651"/>
            <a:ext cx="182880" cy="182880"/>
          </a:xfrm>
          <a:prstGeom prst="noSmoking">
            <a:avLst/>
          </a:prstGeom>
          <a:solidFill>
            <a:srgbClr val="FF0000">
              <a:alpha val="75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8972" y="5057400"/>
            <a:ext cx="102143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 smtClean="0">
                <a:solidFill>
                  <a:srgbClr val="FF0000"/>
                </a:solidFill>
                <a:effectLst>
                  <a:glow rad="254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Recommended</a:t>
            </a:r>
            <a:br>
              <a:rPr lang="en-US" sz="800" dirty="0" smtClean="0">
                <a:solidFill>
                  <a:srgbClr val="FF0000"/>
                </a:solidFill>
                <a:effectLst>
                  <a:glow rad="254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800" dirty="0" smtClean="0">
                <a:solidFill>
                  <a:srgbClr val="FF0000"/>
                </a:solidFill>
                <a:effectLst>
                  <a:glow rad="254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Parking Area</a:t>
            </a:r>
            <a:endParaRPr lang="en-US" sz="800" dirty="0">
              <a:solidFill>
                <a:srgbClr val="FF0000"/>
              </a:solidFill>
              <a:effectLst>
                <a:glow rad="254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35332" y="3021568"/>
            <a:ext cx="102143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 smtClean="0">
                <a:solidFill>
                  <a:srgbClr val="FF0000"/>
                </a:solidFill>
                <a:effectLst>
                  <a:glow rad="254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Recommended</a:t>
            </a:r>
            <a:br>
              <a:rPr lang="en-US" sz="800" dirty="0" smtClean="0">
                <a:solidFill>
                  <a:srgbClr val="FF0000"/>
                </a:solidFill>
                <a:effectLst>
                  <a:glow rad="254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800" dirty="0" smtClean="0">
                <a:solidFill>
                  <a:srgbClr val="FF0000"/>
                </a:solidFill>
                <a:effectLst>
                  <a:glow rad="25400">
                    <a:schemeClr val="bg1">
                      <a:alpha val="40000"/>
                    </a:schemeClr>
                  </a:glow>
                </a:effectLst>
                <a:latin typeface="Arial Black" pitchFamily="34" charset="0"/>
              </a:rPr>
              <a:t>Parking Area</a:t>
            </a:r>
            <a:endParaRPr lang="en-US" sz="800" dirty="0">
              <a:solidFill>
                <a:srgbClr val="FF0000"/>
              </a:solidFill>
              <a:effectLst>
                <a:glow rad="25400">
                  <a:schemeClr val="bg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375" y="4267200"/>
            <a:ext cx="6848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Networking</a:t>
            </a:r>
            <a:endParaRPr lang="en-US" sz="800" b="1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80" y="4495800"/>
            <a:ext cx="182880" cy="178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703" y="5028000"/>
            <a:ext cx="246697" cy="462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000" y="5389626"/>
            <a:ext cx="533400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700" dirty="0" smtClean="0">
                <a:latin typeface="Arial" pitchFamily="34" charset="0"/>
                <a:cs typeface="Arial" pitchFamily="34" charset="0"/>
              </a:rPr>
              <a:t>To Nagata</a:t>
            </a:r>
            <a:endParaRPr lang="en-US" sz="7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463340" y="5507140"/>
            <a:ext cx="2996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319521">
            <a:off x="535148" y="5246817"/>
            <a:ext cx="6174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 smtClean="0">
                <a:latin typeface="Arial" pitchFamily="34" charset="0"/>
                <a:cs typeface="Arial" pitchFamily="34" charset="0"/>
              </a:rPr>
              <a:t>←</a:t>
            </a:r>
            <a:r>
              <a:rPr lang="en-US" sz="700" dirty="0" smtClean="0">
                <a:latin typeface="Arial" pitchFamily="34" charset="0"/>
                <a:cs typeface="Arial" pitchFamily="34" charset="0"/>
              </a:rPr>
              <a:t>To Naha</a:t>
            </a:r>
            <a:endParaRPr lang="en-US" sz="7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カギ線コネクタ 37"/>
          <p:cNvCxnSpPr/>
          <p:nvPr/>
        </p:nvCxnSpPr>
        <p:spPr>
          <a:xfrm rot="16200000" flipH="1">
            <a:off x="1627952" y="2322414"/>
            <a:ext cx="2176021" cy="1831569"/>
          </a:xfrm>
          <a:prstGeom prst="bentConnector3">
            <a:avLst>
              <a:gd name="adj1" fmla="val 2032"/>
            </a:avLst>
          </a:prstGeom>
          <a:ln w="38100">
            <a:solidFill>
              <a:srgbClr val="FF0000"/>
            </a:solidFill>
            <a:headEnd type="oval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76262" y="4226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7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347834" y="3534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5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60009" y="4070812"/>
            <a:ext cx="736099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8900000" algn="bl" rotWithShape="0">
                    <a:schemeClr val="accent3">
                      <a:lumMod val="50000"/>
                      <a:alpha val="40000"/>
                    </a:schemeClr>
                  </a:outerShdw>
                </a:effectLst>
                <a:latin typeface="MS UI Gothic" panose="020B0600070205080204" pitchFamily="50" charset="-128"/>
                <a:ea typeface="MS UI Gothic" panose="020B0600070205080204" pitchFamily="50" charset="-128"/>
              </a:rPr>
              <a:t>Kanehide</a:t>
            </a:r>
            <a:r>
              <a:rPr lang="en-US" altLang="ja-JP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8900000" algn="bl" rotWithShape="0">
                    <a:schemeClr val="accent3">
                      <a:lumMod val="50000"/>
                      <a:alpha val="40000"/>
                    </a:schemeClr>
                  </a:outerShdw>
                </a:effectLst>
                <a:latin typeface="MS UI Gothic" panose="020B0600070205080204" pitchFamily="50" charset="-128"/>
                <a:ea typeface="MS UI Gothic" panose="020B0600070205080204" pitchFamily="50" charset="-128"/>
              </a:rPr>
              <a:t/>
            </a:r>
            <a:br>
              <a:rPr lang="en-US" altLang="ja-JP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8900000" algn="bl" rotWithShape="0">
                    <a:schemeClr val="accent3">
                      <a:lumMod val="50000"/>
                      <a:alpha val="40000"/>
                    </a:schemeClr>
                  </a:outerShdw>
                </a:effectLst>
                <a:latin typeface="MS UI Gothic" panose="020B0600070205080204" pitchFamily="50" charset="-128"/>
                <a:ea typeface="MS UI Gothic" panose="020B0600070205080204" pitchFamily="50" charset="-128"/>
              </a:rPr>
            </a:br>
            <a:r>
              <a:rPr lang="en-US" altLang="ja-JP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8900000" algn="bl" rotWithShape="0">
                    <a:schemeClr val="accent3">
                      <a:lumMod val="50000"/>
                      <a:alpha val="40000"/>
                    </a:schemeClr>
                  </a:outerShdw>
                </a:effectLst>
                <a:latin typeface="MS UI Gothic" panose="020B0600070205080204" pitchFamily="50" charset="-128"/>
                <a:ea typeface="MS UI Gothic" panose="020B0600070205080204" pitchFamily="50" charset="-128"/>
              </a:rPr>
              <a:t>Supermarket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8900000" algn="bl" rotWithShape="0">
                  <a:schemeClr val="accent3">
                    <a:lumMod val="50000"/>
                    <a:alpha val="40000"/>
                  </a:schemeClr>
                </a:outerShdw>
              </a:effectLst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96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113</Words>
  <Application>Microsoft Office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ダクラスドライスタット</dc:creator>
  <cp:lastModifiedBy>Douglas Dreistadt</cp:lastModifiedBy>
  <cp:revision>56</cp:revision>
  <cp:lastPrinted>2013-09-06T14:50:33Z</cp:lastPrinted>
  <dcterms:created xsi:type="dcterms:W3CDTF">2013-09-04T15:33:14Z</dcterms:created>
  <dcterms:modified xsi:type="dcterms:W3CDTF">2014-01-20T05:57:22Z</dcterms:modified>
</cp:coreProperties>
</file>