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284" r:id="rId2"/>
    <p:sldId id="398" r:id="rId3"/>
    <p:sldId id="431" r:id="rId4"/>
    <p:sldId id="425" r:id="rId5"/>
    <p:sldId id="426" r:id="rId6"/>
    <p:sldId id="397" r:id="rId7"/>
    <p:sldId id="427" r:id="rId8"/>
    <p:sldId id="377" r:id="rId9"/>
    <p:sldId id="432" r:id="rId10"/>
    <p:sldId id="433" r:id="rId11"/>
    <p:sldId id="434" r:id="rId12"/>
    <p:sldId id="435" r:id="rId13"/>
    <p:sldId id="452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4" r:id="rId22"/>
    <p:sldId id="445" r:id="rId23"/>
    <p:sldId id="446" r:id="rId24"/>
    <p:sldId id="447" r:id="rId25"/>
    <p:sldId id="448" r:id="rId26"/>
    <p:sldId id="399" r:id="rId27"/>
    <p:sldId id="400" r:id="rId28"/>
    <p:sldId id="401" r:id="rId29"/>
    <p:sldId id="402" r:id="rId30"/>
    <p:sldId id="403" r:id="rId31"/>
    <p:sldId id="390" r:id="rId32"/>
    <p:sldId id="407" r:id="rId33"/>
    <p:sldId id="404" r:id="rId34"/>
    <p:sldId id="430" r:id="rId35"/>
    <p:sldId id="449" r:id="rId36"/>
    <p:sldId id="451" r:id="rId37"/>
    <p:sldId id="450" r:id="rId38"/>
    <p:sldId id="292" r:id="rId39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652" autoAdjust="0"/>
  </p:normalViewPr>
  <p:slideViewPr>
    <p:cSldViewPr>
      <p:cViewPr>
        <p:scale>
          <a:sx n="117" d="100"/>
          <a:sy n="117" d="100"/>
        </p:scale>
        <p:origin x="-74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okabe\My%20Documents\Downloads\H24-1&#24180;&#40802;&#21029;&#22312;&#23398;&#29366;&#27841;&#65288;1&#27507;&#21051;&#12415;&#65289;(1)&#65288;&#25126;&#30053;&#23460;&#27079;&#22378;&#12373;&#12435;&#25552;&#20379;&#65289;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5732958935966"/>
          <c:y val="0.0311128940835981"/>
          <c:w val="0.923293762619901"/>
          <c:h val="0.860548683034201"/>
        </c:manualLayout>
      </c:layout>
      <c:areaChart>
        <c:grouping val="standard"/>
        <c:varyColors val="0"/>
        <c:ser>
          <c:idx val="1"/>
          <c:order val="0"/>
          <c:tx>
            <c:strRef>
              <c:f>'在学者（年齢別）'!$B$3</c:f>
              <c:strCache>
                <c:ptCount val="1"/>
                <c:pt idx="0">
                  <c:v>在学生数</c:v>
                </c:pt>
              </c:strCache>
            </c:strRef>
          </c:tx>
          <c:cat>
            <c:numRef>
              <c:f>'在学者（年齢別）'!$A$4:$A$86</c:f>
              <c:numCache>
                <c:formatCode>@</c:formatCode>
                <c:ptCount val="83"/>
                <c:pt idx="0">
                  <c:v>15.0</c:v>
                </c:pt>
                <c:pt idx="1">
                  <c:v>16.0</c:v>
                </c:pt>
                <c:pt idx="2">
                  <c:v>17.0</c:v>
                </c:pt>
                <c:pt idx="3">
                  <c:v>18.0</c:v>
                </c:pt>
                <c:pt idx="4">
                  <c:v>19.0</c:v>
                </c:pt>
                <c:pt idx="5">
                  <c:v>20.0</c:v>
                </c:pt>
                <c:pt idx="6">
                  <c:v>21.0</c:v>
                </c:pt>
                <c:pt idx="7">
                  <c:v>22.0</c:v>
                </c:pt>
                <c:pt idx="8">
                  <c:v>23.0</c:v>
                </c:pt>
                <c:pt idx="9">
                  <c:v>24.0</c:v>
                </c:pt>
                <c:pt idx="10">
                  <c:v>25.0</c:v>
                </c:pt>
                <c:pt idx="11">
                  <c:v>26.0</c:v>
                </c:pt>
                <c:pt idx="12">
                  <c:v>27.0</c:v>
                </c:pt>
                <c:pt idx="13">
                  <c:v>28.0</c:v>
                </c:pt>
                <c:pt idx="14">
                  <c:v>29.0</c:v>
                </c:pt>
                <c:pt idx="15">
                  <c:v>30.0</c:v>
                </c:pt>
                <c:pt idx="16">
                  <c:v>31.0</c:v>
                </c:pt>
                <c:pt idx="17">
                  <c:v>32.0</c:v>
                </c:pt>
                <c:pt idx="18">
                  <c:v>33.0</c:v>
                </c:pt>
                <c:pt idx="19">
                  <c:v>34.0</c:v>
                </c:pt>
                <c:pt idx="20">
                  <c:v>35.0</c:v>
                </c:pt>
                <c:pt idx="21">
                  <c:v>36.0</c:v>
                </c:pt>
                <c:pt idx="22">
                  <c:v>37.0</c:v>
                </c:pt>
                <c:pt idx="23">
                  <c:v>38.0</c:v>
                </c:pt>
                <c:pt idx="24">
                  <c:v>39.0</c:v>
                </c:pt>
                <c:pt idx="25">
                  <c:v>40.0</c:v>
                </c:pt>
                <c:pt idx="26">
                  <c:v>41.0</c:v>
                </c:pt>
                <c:pt idx="27">
                  <c:v>42.0</c:v>
                </c:pt>
                <c:pt idx="28">
                  <c:v>43.0</c:v>
                </c:pt>
                <c:pt idx="29">
                  <c:v>44.0</c:v>
                </c:pt>
                <c:pt idx="30">
                  <c:v>45.0</c:v>
                </c:pt>
                <c:pt idx="31">
                  <c:v>46.0</c:v>
                </c:pt>
                <c:pt idx="32">
                  <c:v>47.0</c:v>
                </c:pt>
                <c:pt idx="33">
                  <c:v>48.0</c:v>
                </c:pt>
                <c:pt idx="34">
                  <c:v>49.0</c:v>
                </c:pt>
                <c:pt idx="35">
                  <c:v>50.0</c:v>
                </c:pt>
                <c:pt idx="36">
                  <c:v>51.0</c:v>
                </c:pt>
                <c:pt idx="37">
                  <c:v>52.0</c:v>
                </c:pt>
                <c:pt idx="38">
                  <c:v>53.0</c:v>
                </c:pt>
                <c:pt idx="39">
                  <c:v>54.0</c:v>
                </c:pt>
                <c:pt idx="40">
                  <c:v>55.0</c:v>
                </c:pt>
                <c:pt idx="41">
                  <c:v>56.0</c:v>
                </c:pt>
                <c:pt idx="42">
                  <c:v>57.0</c:v>
                </c:pt>
                <c:pt idx="43">
                  <c:v>58.0</c:v>
                </c:pt>
                <c:pt idx="44">
                  <c:v>59.0</c:v>
                </c:pt>
                <c:pt idx="45">
                  <c:v>60.0</c:v>
                </c:pt>
                <c:pt idx="46">
                  <c:v>61.0</c:v>
                </c:pt>
                <c:pt idx="47">
                  <c:v>62.0</c:v>
                </c:pt>
                <c:pt idx="48">
                  <c:v>63.0</c:v>
                </c:pt>
                <c:pt idx="49">
                  <c:v>64.0</c:v>
                </c:pt>
                <c:pt idx="50">
                  <c:v>65.0</c:v>
                </c:pt>
                <c:pt idx="51">
                  <c:v>66.0</c:v>
                </c:pt>
                <c:pt idx="52">
                  <c:v>67.0</c:v>
                </c:pt>
                <c:pt idx="53">
                  <c:v>68.0</c:v>
                </c:pt>
                <c:pt idx="54">
                  <c:v>69.0</c:v>
                </c:pt>
                <c:pt idx="55">
                  <c:v>70.0</c:v>
                </c:pt>
                <c:pt idx="56">
                  <c:v>71.0</c:v>
                </c:pt>
                <c:pt idx="57">
                  <c:v>72.0</c:v>
                </c:pt>
                <c:pt idx="58">
                  <c:v>73.0</c:v>
                </c:pt>
                <c:pt idx="59">
                  <c:v>74.0</c:v>
                </c:pt>
                <c:pt idx="60">
                  <c:v>75.0</c:v>
                </c:pt>
                <c:pt idx="61">
                  <c:v>76.0</c:v>
                </c:pt>
                <c:pt idx="62">
                  <c:v>77.0</c:v>
                </c:pt>
                <c:pt idx="63">
                  <c:v>78.0</c:v>
                </c:pt>
                <c:pt idx="64">
                  <c:v>79.0</c:v>
                </c:pt>
                <c:pt idx="65">
                  <c:v>80.0</c:v>
                </c:pt>
                <c:pt idx="66">
                  <c:v>81.0</c:v>
                </c:pt>
                <c:pt idx="67">
                  <c:v>82.0</c:v>
                </c:pt>
                <c:pt idx="68">
                  <c:v>83.0</c:v>
                </c:pt>
                <c:pt idx="69">
                  <c:v>84.0</c:v>
                </c:pt>
                <c:pt idx="70">
                  <c:v>85.0</c:v>
                </c:pt>
                <c:pt idx="71">
                  <c:v>86.0</c:v>
                </c:pt>
                <c:pt idx="72">
                  <c:v>87.0</c:v>
                </c:pt>
                <c:pt idx="73">
                  <c:v>88.0</c:v>
                </c:pt>
                <c:pt idx="74">
                  <c:v>89.0</c:v>
                </c:pt>
                <c:pt idx="75">
                  <c:v>90.0</c:v>
                </c:pt>
                <c:pt idx="76">
                  <c:v>91.0</c:v>
                </c:pt>
                <c:pt idx="77">
                  <c:v>92.0</c:v>
                </c:pt>
                <c:pt idx="78">
                  <c:v>93.0</c:v>
                </c:pt>
                <c:pt idx="79">
                  <c:v>94.0</c:v>
                </c:pt>
                <c:pt idx="80">
                  <c:v>95.0</c:v>
                </c:pt>
                <c:pt idx="81">
                  <c:v>97.0</c:v>
                </c:pt>
                <c:pt idx="82">
                  <c:v>105.0</c:v>
                </c:pt>
              </c:numCache>
            </c:numRef>
          </c:cat>
          <c:val>
            <c:numRef>
              <c:f>'在学者（年齢別）'!$B$4:$B$86</c:f>
              <c:numCache>
                <c:formatCode>#,##0_);[Red]\(#,##0\)</c:formatCode>
                <c:ptCount val="83"/>
                <c:pt idx="0">
                  <c:v>7.0</c:v>
                </c:pt>
                <c:pt idx="1">
                  <c:v>10.0</c:v>
                </c:pt>
                <c:pt idx="2">
                  <c:v>41.0</c:v>
                </c:pt>
                <c:pt idx="3">
                  <c:v>710.0</c:v>
                </c:pt>
                <c:pt idx="4">
                  <c:v>1121.0</c:v>
                </c:pt>
                <c:pt idx="5">
                  <c:v>1142.0</c:v>
                </c:pt>
                <c:pt idx="6">
                  <c:v>1249.0</c:v>
                </c:pt>
                <c:pt idx="7">
                  <c:v>936.0</c:v>
                </c:pt>
                <c:pt idx="8">
                  <c:v>894.0</c:v>
                </c:pt>
                <c:pt idx="9">
                  <c:v>912.0</c:v>
                </c:pt>
                <c:pt idx="10">
                  <c:v>1005.0</c:v>
                </c:pt>
                <c:pt idx="11">
                  <c:v>1027.0</c:v>
                </c:pt>
                <c:pt idx="12">
                  <c:v>1128.0</c:v>
                </c:pt>
                <c:pt idx="13">
                  <c:v>1211.0</c:v>
                </c:pt>
                <c:pt idx="14">
                  <c:v>1325.0</c:v>
                </c:pt>
                <c:pt idx="15">
                  <c:v>1352.0</c:v>
                </c:pt>
                <c:pt idx="16">
                  <c:v>1446.0</c:v>
                </c:pt>
                <c:pt idx="17">
                  <c:v>1549.0</c:v>
                </c:pt>
                <c:pt idx="18">
                  <c:v>1723.0</c:v>
                </c:pt>
                <c:pt idx="19">
                  <c:v>1836.0</c:v>
                </c:pt>
                <c:pt idx="20">
                  <c:v>2003.0</c:v>
                </c:pt>
                <c:pt idx="21">
                  <c:v>2084.0</c:v>
                </c:pt>
                <c:pt idx="22">
                  <c:v>2099.0</c:v>
                </c:pt>
                <c:pt idx="23">
                  <c:v>2165.0</c:v>
                </c:pt>
                <c:pt idx="24">
                  <c:v>2174.0</c:v>
                </c:pt>
                <c:pt idx="25">
                  <c:v>2218.0</c:v>
                </c:pt>
                <c:pt idx="26">
                  <c:v>2214.0</c:v>
                </c:pt>
                <c:pt idx="27">
                  <c:v>2138.0</c:v>
                </c:pt>
                <c:pt idx="28">
                  <c:v>2260.0</c:v>
                </c:pt>
                <c:pt idx="29">
                  <c:v>2224.0</c:v>
                </c:pt>
                <c:pt idx="30">
                  <c:v>1934.0</c:v>
                </c:pt>
                <c:pt idx="31">
                  <c:v>2044.0</c:v>
                </c:pt>
                <c:pt idx="32">
                  <c:v>2108.0</c:v>
                </c:pt>
                <c:pt idx="33">
                  <c:v>2070.0</c:v>
                </c:pt>
                <c:pt idx="34">
                  <c:v>1874.0</c:v>
                </c:pt>
                <c:pt idx="35">
                  <c:v>1778.0</c:v>
                </c:pt>
                <c:pt idx="36">
                  <c:v>1693.0</c:v>
                </c:pt>
                <c:pt idx="37">
                  <c:v>1697.0</c:v>
                </c:pt>
                <c:pt idx="38">
                  <c:v>1591.0</c:v>
                </c:pt>
                <c:pt idx="39">
                  <c:v>1433.0</c:v>
                </c:pt>
                <c:pt idx="40">
                  <c:v>1342.0</c:v>
                </c:pt>
                <c:pt idx="41">
                  <c:v>1313.0</c:v>
                </c:pt>
                <c:pt idx="42">
                  <c:v>1365.0</c:v>
                </c:pt>
                <c:pt idx="43">
                  <c:v>1284.0</c:v>
                </c:pt>
                <c:pt idx="44">
                  <c:v>1313.0</c:v>
                </c:pt>
                <c:pt idx="45">
                  <c:v>1504.0</c:v>
                </c:pt>
                <c:pt idx="46">
                  <c:v>1638.0</c:v>
                </c:pt>
                <c:pt idx="47">
                  <c:v>1738.0</c:v>
                </c:pt>
                <c:pt idx="48">
                  <c:v>1645.0</c:v>
                </c:pt>
                <c:pt idx="49">
                  <c:v>1604.0</c:v>
                </c:pt>
                <c:pt idx="50">
                  <c:v>1192.0</c:v>
                </c:pt>
                <c:pt idx="51">
                  <c:v>727.0</c:v>
                </c:pt>
                <c:pt idx="52">
                  <c:v>884.0</c:v>
                </c:pt>
                <c:pt idx="53">
                  <c:v>933.0</c:v>
                </c:pt>
                <c:pt idx="54">
                  <c:v>835.0</c:v>
                </c:pt>
                <c:pt idx="55">
                  <c:v>809.0</c:v>
                </c:pt>
                <c:pt idx="56">
                  <c:v>743.0</c:v>
                </c:pt>
                <c:pt idx="57">
                  <c:v>633.0</c:v>
                </c:pt>
                <c:pt idx="58">
                  <c:v>435.0</c:v>
                </c:pt>
                <c:pt idx="59">
                  <c:v>503.0</c:v>
                </c:pt>
                <c:pt idx="60">
                  <c:v>415.0</c:v>
                </c:pt>
                <c:pt idx="61">
                  <c:v>402.0</c:v>
                </c:pt>
                <c:pt idx="62">
                  <c:v>326.0</c:v>
                </c:pt>
                <c:pt idx="63">
                  <c:v>235.0</c:v>
                </c:pt>
                <c:pt idx="64">
                  <c:v>231.0</c:v>
                </c:pt>
                <c:pt idx="65">
                  <c:v>186.0</c:v>
                </c:pt>
                <c:pt idx="66">
                  <c:v>169.0</c:v>
                </c:pt>
                <c:pt idx="67">
                  <c:v>91.0</c:v>
                </c:pt>
                <c:pt idx="68">
                  <c:v>81.0</c:v>
                </c:pt>
                <c:pt idx="69">
                  <c:v>67.0</c:v>
                </c:pt>
                <c:pt idx="70">
                  <c:v>57.0</c:v>
                </c:pt>
                <c:pt idx="71">
                  <c:v>47.0</c:v>
                </c:pt>
                <c:pt idx="72">
                  <c:v>37.0</c:v>
                </c:pt>
                <c:pt idx="73">
                  <c:v>22.0</c:v>
                </c:pt>
                <c:pt idx="74">
                  <c:v>19.0</c:v>
                </c:pt>
                <c:pt idx="75">
                  <c:v>7.0</c:v>
                </c:pt>
                <c:pt idx="76">
                  <c:v>5.0</c:v>
                </c:pt>
                <c:pt idx="77">
                  <c:v>5.0</c:v>
                </c:pt>
                <c:pt idx="78">
                  <c:v>1.0</c:v>
                </c:pt>
                <c:pt idx="79">
                  <c:v>2.0</c:v>
                </c:pt>
                <c:pt idx="80">
                  <c:v>2.0</c:v>
                </c:pt>
                <c:pt idx="81">
                  <c:v>1.0</c:v>
                </c:pt>
                <c:pt idx="8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000968"/>
        <c:axId val="-2131997384"/>
      </c:areaChart>
      <c:catAx>
        <c:axId val="-2132000968"/>
        <c:scaling>
          <c:orientation val="minMax"/>
        </c:scaling>
        <c:delete val="0"/>
        <c:axPos val="b"/>
        <c:majorGridlines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-213199738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131997384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-21320009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514726758755"/>
          <c:y val="0.0595006491185159"/>
          <c:w val="0.630560184670839"/>
          <c:h val="0.6754529718339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Web提出数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2010I</c:v>
                </c:pt>
                <c:pt idx="1">
                  <c:v>2010II</c:v>
                </c:pt>
                <c:pt idx="2">
                  <c:v>2011I</c:v>
                </c:pt>
                <c:pt idx="3">
                  <c:v>2011II</c:v>
                </c:pt>
                <c:pt idx="4">
                  <c:v>2012I</c:v>
                </c:pt>
                <c:pt idx="5">
                  <c:v>2012II(推計）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102.0</c:v>
                </c:pt>
                <c:pt idx="1">
                  <c:v>1684.0</c:v>
                </c:pt>
                <c:pt idx="2">
                  <c:v>26229.0</c:v>
                </c:pt>
                <c:pt idx="3">
                  <c:v>35537.0</c:v>
                </c:pt>
                <c:pt idx="4">
                  <c:v>61444.0</c:v>
                </c:pt>
                <c:pt idx="5">
                  <c:v>130000.0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郵送提出数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2010I</c:v>
                </c:pt>
                <c:pt idx="1">
                  <c:v>2010II</c:v>
                </c:pt>
                <c:pt idx="2">
                  <c:v>2011I</c:v>
                </c:pt>
                <c:pt idx="3">
                  <c:v>2011II</c:v>
                </c:pt>
                <c:pt idx="4">
                  <c:v>2012I</c:v>
                </c:pt>
                <c:pt idx="5">
                  <c:v>2012II(推計）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834.0</c:v>
                </c:pt>
                <c:pt idx="1">
                  <c:v>50941.0</c:v>
                </c:pt>
                <c:pt idx="2">
                  <c:v>153422.0</c:v>
                </c:pt>
                <c:pt idx="3">
                  <c:v>146704.0</c:v>
                </c:pt>
                <c:pt idx="4">
                  <c:v>130568.0</c:v>
                </c:pt>
                <c:pt idx="5">
                  <c:v>65000.0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1821912"/>
        <c:axId val="-2131818904"/>
      </c:barChart>
      <c:catAx>
        <c:axId val="-2131821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-2131818904"/>
        <c:crosses val="autoZero"/>
        <c:auto val="1"/>
        <c:lblAlgn val="ctr"/>
        <c:lblOffset val="100"/>
        <c:noMultiLvlLbl val="0"/>
      </c:catAx>
      <c:valAx>
        <c:axId val="-2131818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-2131821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ラジオ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0.0</c:v>
                </c:pt>
                <c:pt idx="1">
                  <c:v>45.0</c:v>
                </c:pt>
                <c:pt idx="2">
                  <c:v>45.0</c:v>
                </c:pt>
                <c:pt idx="3">
                  <c:v>45.0</c:v>
                </c:pt>
                <c:pt idx="4">
                  <c:v>45.0</c:v>
                </c:pt>
                <c:pt idx="5">
                  <c:v>45.0</c:v>
                </c:pt>
                <c:pt idx="6">
                  <c:v>45.0</c:v>
                </c:pt>
                <c:pt idx="7">
                  <c:v>45.0</c:v>
                </c:pt>
                <c:pt idx="8">
                  <c:v>45.0</c:v>
                </c:pt>
                <c:pt idx="9">
                  <c:v>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テレビ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5.0</c:v>
                </c:pt>
                <c:pt idx="3">
                  <c:v>10.0</c:v>
                </c:pt>
                <c:pt idx="4">
                  <c:v>17.5</c:v>
                </c:pt>
                <c:pt idx="5">
                  <c:v>25.0</c:v>
                </c:pt>
                <c:pt idx="6">
                  <c:v>32.5</c:v>
                </c:pt>
                <c:pt idx="7">
                  <c:v>40.0</c:v>
                </c:pt>
                <c:pt idx="8">
                  <c:v>47.5</c:v>
                </c:pt>
                <c:pt idx="9">
                  <c:v>55.0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94874936"/>
        <c:axId val="-2094063640"/>
      </c:barChart>
      <c:catAx>
        <c:axId val="-209487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ja-JP"/>
          </a:p>
        </c:txPr>
        <c:crossAx val="-2094063640"/>
        <c:crosses val="autoZero"/>
        <c:auto val="1"/>
        <c:lblAlgn val="ctr"/>
        <c:lblOffset val="100"/>
        <c:noMultiLvlLbl val="0"/>
      </c:catAx>
      <c:valAx>
        <c:axId val="-2094063640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ja-JP"/>
          </a:p>
        </c:txPr>
        <c:crossAx val="-2094874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 baseline="0"/>
          </a:pPr>
          <a:endParaRPr lang="ja-JP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0.04145</cdr:x>
      <cdr:y>0.94192</cdr:y>
    </cdr:from>
    <cdr:to>
      <cdr:x>0.43252</cdr:x>
      <cdr:y>0.99819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71476" y="4943476"/>
          <a:ext cx="35052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0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113E845-5C85-4836-860D-A0EF03A9B654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F742BBE-0783-4327-A6DF-17316A63635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62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fld id="{4EF18463-8A78-484E-9E46-6F07450D2D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665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F91D5-63A2-4B96-B77D-557710F71433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5C6CD-75C1-42CC-A5C7-CB34510E55C9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34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786B6-91B4-45DC-9F5C-7AE3DCF0F0D5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65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2AEFA-0D0B-4284-8F9D-58949B96F74B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4F7CD-182A-441B-B890-E4A9C1B4049B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27622-DF4E-4C3D-99A0-939488FF961B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18463-8A78-484E-9E46-6F07450D2DD9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white">
            <a:xfrm>
              <a:off x="0" y="0"/>
              <a:ext cx="5760" cy="30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3024"/>
              <a:ext cx="5760" cy="1296"/>
              <a:chOff x="0" y="3024"/>
              <a:chExt cx="5760" cy="129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white">
              <a:xfrm>
                <a:off x="0" y="3024"/>
                <a:ext cx="5760" cy="33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white">
              <a:xfrm>
                <a:off x="0" y="3360"/>
                <a:ext cx="5760" cy="96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2928" y="3216"/>
                <a:ext cx="2832" cy="1104"/>
                <a:chOff x="4080" y="3622"/>
                <a:chExt cx="1680" cy="698"/>
              </a:xfrm>
            </p:grpSpPr>
            <p:sp>
              <p:nvSpPr>
                <p:cNvPr id="10" name="Freeform 8"/>
                <p:cNvSpPr>
                  <a:spLocks/>
                </p:cNvSpPr>
                <p:nvPr/>
              </p:nvSpPr>
              <p:spPr bwMode="auto">
                <a:xfrm>
                  <a:off x="4094" y="3622"/>
                  <a:ext cx="1666" cy="698"/>
                </a:xfrm>
                <a:custGeom>
                  <a:avLst/>
                  <a:gdLst/>
                  <a:ahLst/>
                  <a:cxnLst>
                    <a:cxn ang="0">
                      <a:pos x="0" y="698"/>
                    </a:cxn>
                    <a:cxn ang="0">
                      <a:pos x="458" y="436"/>
                    </a:cxn>
                    <a:cxn ang="0">
                      <a:pos x="744" y="214"/>
                    </a:cxn>
                    <a:cxn ang="0">
                      <a:pos x="910" y="46"/>
                    </a:cxn>
                    <a:cxn ang="0">
                      <a:pos x="944" y="10"/>
                    </a:cxn>
                    <a:cxn ang="0">
                      <a:pos x="974" y="0"/>
                    </a:cxn>
                    <a:cxn ang="0">
                      <a:pos x="1008" y="2"/>
                    </a:cxn>
                    <a:cxn ang="0">
                      <a:pos x="1038" y="15"/>
                    </a:cxn>
                    <a:cxn ang="0">
                      <a:pos x="1110" y="164"/>
                    </a:cxn>
                    <a:cxn ang="0">
                      <a:pos x="1214" y="292"/>
                    </a:cxn>
                    <a:cxn ang="0">
                      <a:pos x="1480" y="482"/>
                    </a:cxn>
                    <a:cxn ang="0">
                      <a:pos x="1666" y="600"/>
                    </a:cxn>
                    <a:cxn ang="0">
                      <a:pos x="1666" y="698"/>
                    </a:cxn>
                    <a:cxn ang="0">
                      <a:pos x="0" y="698"/>
                    </a:cxn>
                  </a:cxnLst>
                  <a:rect l="0" t="0" r="r" b="b"/>
                  <a:pathLst>
                    <a:path w="1666" h="698">
                      <a:moveTo>
                        <a:pt x="0" y="698"/>
                      </a:moveTo>
                      <a:lnTo>
                        <a:pt x="458" y="436"/>
                      </a:lnTo>
                      <a:lnTo>
                        <a:pt x="744" y="214"/>
                      </a:lnTo>
                      <a:lnTo>
                        <a:pt x="910" y="46"/>
                      </a:lnTo>
                      <a:lnTo>
                        <a:pt x="944" y="10"/>
                      </a:lnTo>
                      <a:lnTo>
                        <a:pt x="974" y="0"/>
                      </a:lnTo>
                      <a:lnTo>
                        <a:pt x="1008" y="2"/>
                      </a:lnTo>
                      <a:lnTo>
                        <a:pt x="1038" y="15"/>
                      </a:lnTo>
                      <a:lnTo>
                        <a:pt x="1110" y="164"/>
                      </a:lnTo>
                      <a:lnTo>
                        <a:pt x="1214" y="292"/>
                      </a:lnTo>
                      <a:lnTo>
                        <a:pt x="1480" y="482"/>
                      </a:lnTo>
                      <a:lnTo>
                        <a:pt x="1666" y="600"/>
                      </a:lnTo>
                      <a:lnTo>
                        <a:pt x="1666" y="698"/>
                      </a:lnTo>
                      <a:lnTo>
                        <a:pt x="0" y="6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CA392">
                        <a:gamma/>
                        <a:tint val="0"/>
                        <a:invGamma/>
                      </a:srgbClr>
                    </a:gs>
                    <a:gs pos="50000">
                      <a:srgbClr val="BCA392"/>
                    </a:gs>
                    <a:gs pos="100000">
                      <a:srgbClr val="BCA392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4080" y="3643"/>
                  <a:ext cx="1680" cy="623"/>
                  <a:chOff x="4080" y="3643"/>
                  <a:chExt cx="1680" cy="623"/>
                </a:xfrm>
              </p:grpSpPr>
              <p:sp>
                <p:nvSpPr>
                  <p:cNvPr id="12" name="Freeform 10"/>
                  <p:cNvSpPr>
                    <a:spLocks/>
                  </p:cNvSpPr>
                  <p:nvPr/>
                </p:nvSpPr>
                <p:spPr bwMode="auto">
                  <a:xfrm>
                    <a:off x="5138" y="3643"/>
                    <a:ext cx="622" cy="611"/>
                  </a:xfrm>
                  <a:custGeom>
                    <a:avLst/>
                    <a:gdLst/>
                    <a:ahLst/>
                    <a:cxnLst>
                      <a:cxn ang="0">
                        <a:pos x="134" y="255"/>
                      </a:cxn>
                      <a:cxn ang="0">
                        <a:pos x="224" y="341"/>
                      </a:cxn>
                      <a:cxn ang="0">
                        <a:pos x="322" y="418"/>
                      </a:cxn>
                      <a:cxn ang="0">
                        <a:pos x="328" y="425"/>
                      </a:cxn>
                      <a:cxn ang="0">
                        <a:pos x="335" y="431"/>
                      </a:cxn>
                      <a:cxn ang="0">
                        <a:pos x="349" y="443"/>
                      </a:cxn>
                      <a:cxn ang="0">
                        <a:pos x="399" y="478"/>
                      </a:cxn>
                      <a:cxn ang="0">
                        <a:pos x="562" y="577"/>
                      </a:cxn>
                      <a:cxn ang="0">
                        <a:pos x="598" y="595"/>
                      </a:cxn>
                      <a:cxn ang="0">
                        <a:pos x="622" y="611"/>
                      </a:cxn>
                      <a:cxn ang="0">
                        <a:pos x="622" y="547"/>
                      </a:cxn>
                      <a:cxn ang="0">
                        <a:pos x="590" y="531"/>
                      </a:cxn>
                      <a:cxn ang="0">
                        <a:pos x="501" y="467"/>
                      </a:cxn>
                      <a:cxn ang="0">
                        <a:pos x="477" y="452"/>
                      </a:cxn>
                      <a:cxn ang="0">
                        <a:pos x="464" y="445"/>
                      </a:cxn>
                      <a:cxn ang="0">
                        <a:pos x="458" y="443"/>
                      </a:cxn>
                      <a:cxn ang="0">
                        <a:pos x="452" y="441"/>
                      </a:cxn>
                      <a:cxn ang="0">
                        <a:pos x="214" y="276"/>
                      </a:cxn>
                      <a:cxn ang="0">
                        <a:pos x="115" y="181"/>
                      </a:cxn>
                      <a:cxn ang="0">
                        <a:pos x="69" y="125"/>
                      </a:cxn>
                      <a:cxn ang="0">
                        <a:pos x="30" y="64"/>
                      </a:cxn>
                      <a:cxn ang="0">
                        <a:pos x="9" y="2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5" y="15"/>
                      </a:cxn>
                      <a:cxn ang="0">
                        <a:pos x="23" y="65"/>
                      </a:cxn>
                      <a:cxn ang="0">
                        <a:pos x="52" y="129"/>
                      </a:cxn>
                      <a:cxn ang="0">
                        <a:pos x="87" y="190"/>
                      </a:cxn>
                      <a:cxn ang="0">
                        <a:pos x="109" y="224"/>
                      </a:cxn>
                      <a:cxn ang="0">
                        <a:pos x="134" y="255"/>
                      </a:cxn>
                    </a:cxnLst>
                    <a:rect l="0" t="0" r="r" b="b"/>
                    <a:pathLst>
                      <a:path w="622" h="611">
                        <a:moveTo>
                          <a:pt x="134" y="255"/>
                        </a:moveTo>
                        <a:lnTo>
                          <a:pt x="224" y="341"/>
                        </a:lnTo>
                        <a:lnTo>
                          <a:pt x="322" y="418"/>
                        </a:lnTo>
                        <a:lnTo>
                          <a:pt x="328" y="425"/>
                        </a:lnTo>
                        <a:lnTo>
                          <a:pt x="335" y="431"/>
                        </a:lnTo>
                        <a:lnTo>
                          <a:pt x="349" y="443"/>
                        </a:lnTo>
                        <a:lnTo>
                          <a:pt x="399" y="478"/>
                        </a:lnTo>
                        <a:lnTo>
                          <a:pt x="562" y="577"/>
                        </a:lnTo>
                        <a:lnTo>
                          <a:pt x="598" y="595"/>
                        </a:lnTo>
                        <a:lnTo>
                          <a:pt x="622" y="611"/>
                        </a:lnTo>
                        <a:lnTo>
                          <a:pt x="622" y="547"/>
                        </a:lnTo>
                        <a:lnTo>
                          <a:pt x="590" y="531"/>
                        </a:lnTo>
                        <a:lnTo>
                          <a:pt x="501" y="467"/>
                        </a:lnTo>
                        <a:lnTo>
                          <a:pt x="477" y="452"/>
                        </a:lnTo>
                        <a:lnTo>
                          <a:pt x="464" y="445"/>
                        </a:lnTo>
                        <a:lnTo>
                          <a:pt x="458" y="443"/>
                        </a:lnTo>
                        <a:lnTo>
                          <a:pt x="452" y="441"/>
                        </a:lnTo>
                        <a:lnTo>
                          <a:pt x="214" y="276"/>
                        </a:lnTo>
                        <a:lnTo>
                          <a:pt x="115" y="181"/>
                        </a:lnTo>
                        <a:lnTo>
                          <a:pt x="69" y="125"/>
                        </a:lnTo>
                        <a:lnTo>
                          <a:pt x="30" y="64"/>
                        </a:lnTo>
                        <a:lnTo>
                          <a:pt x="9" y="21"/>
                        </a:lnTo>
                        <a:lnTo>
                          <a:pt x="3" y="7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5" y="15"/>
                        </a:lnTo>
                        <a:lnTo>
                          <a:pt x="23" y="65"/>
                        </a:lnTo>
                        <a:lnTo>
                          <a:pt x="52" y="129"/>
                        </a:lnTo>
                        <a:lnTo>
                          <a:pt x="87" y="190"/>
                        </a:lnTo>
                        <a:lnTo>
                          <a:pt x="109" y="224"/>
                        </a:lnTo>
                        <a:lnTo>
                          <a:pt x="134" y="25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/>
                      </a:gs>
                      <a:gs pos="100000">
                        <a:srgbClr val="6B5653">
                          <a:gamma/>
                          <a:tint val="0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13" name="Freeform 11"/>
                  <p:cNvSpPr>
                    <a:spLocks/>
                  </p:cNvSpPr>
                  <p:nvPr/>
                </p:nvSpPr>
                <p:spPr bwMode="auto">
                  <a:xfrm>
                    <a:off x="4080" y="3675"/>
                    <a:ext cx="917" cy="591"/>
                  </a:xfrm>
                  <a:custGeom>
                    <a:avLst/>
                    <a:gdLst/>
                    <a:ahLst/>
                    <a:cxnLst>
                      <a:cxn ang="0">
                        <a:pos x="1932" y="1087"/>
                      </a:cxn>
                      <a:cxn ang="0">
                        <a:pos x="1860" y="1115"/>
                      </a:cxn>
                      <a:cxn ang="0">
                        <a:pos x="1572" y="1272"/>
                      </a:cxn>
                      <a:cxn ang="0">
                        <a:pos x="572" y="1700"/>
                      </a:cxn>
                      <a:cxn ang="0">
                        <a:pos x="152" y="1853"/>
                      </a:cxn>
                      <a:cxn ang="0">
                        <a:pos x="75" y="1884"/>
                      </a:cxn>
                      <a:cxn ang="0">
                        <a:pos x="43" y="1907"/>
                      </a:cxn>
                      <a:cxn ang="0">
                        <a:pos x="29" y="1922"/>
                      </a:cxn>
                      <a:cxn ang="0">
                        <a:pos x="17" y="1942"/>
                      </a:cxn>
                      <a:cxn ang="0">
                        <a:pos x="0" y="1988"/>
                      </a:cxn>
                      <a:cxn ang="0">
                        <a:pos x="38" y="2016"/>
                      </a:cxn>
                      <a:cxn ang="0">
                        <a:pos x="80" y="2034"/>
                      </a:cxn>
                      <a:cxn ang="0">
                        <a:pos x="171" y="2051"/>
                      </a:cxn>
                      <a:cxn ang="0">
                        <a:pos x="234" y="2053"/>
                      </a:cxn>
                      <a:cxn ang="0">
                        <a:pos x="462" y="2031"/>
                      </a:cxn>
                      <a:cxn ang="0">
                        <a:pos x="894" y="1901"/>
                      </a:cxn>
                      <a:cxn ang="0">
                        <a:pos x="1544" y="1584"/>
                      </a:cxn>
                      <a:cxn ang="0">
                        <a:pos x="1636" y="1522"/>
                      </a:cxn>
                      <a:cxn ang="0">
                        <a:pos x="1663" y="1497"/>
                      </a:cxn>
                      <a:cxn ang="0">
                        <a:pos x="3052" y="423"/>
                      </a:cxn>
                      <a:cxn ang="0">
                        <a:pos x="3398" y="27"/>
                      </a:cxn>
                      <a:cxn ang="0">
                        <a:pos x="3408" y="9"/>
                      </a:cxn>
                      <a:cxn ang="0">
                        <a:pos x="3410" y="5"/>
                      </a:cxn>
                      <a:cxn ang="0">
                        <a:pos x="3410" y="2"/>
                      </a:cxn>
                      <a:cxn ang="0">
                        <a:pos x="3410" y="1"/>
                      </a:cxn>
                      <a:cxn ang="0">
                        <a:pos x="3410" y="1"/>
                      </a:cxn>
                      <a:cxn ang="0">
                        <a:pos x="3410" y="1"/>
                      </a:cxn>
                      <a:cxn ang="0">
                        <a:pos x="3410" y="0"/>
                      </a:cxn>
                      <a:cxn ang="0">
                        <a:pos x="3409" y="0"/>
                      </a:cxn>
                      <a:cxn ang="0">
                        <a:pos x="3409" y="0"/>
                      </a:cxn>
                      <a:cxn ang="0">
                        <a:pos x="3409" y="0"/>
                      </a:cxn>
                      <a:cxn ang="0">
                        <a:pos x="3408" y="0"/>
                      </a:cxn>
                      <a:cxn ang="0">
                        <a:pos x="3407" y="0"/>
                      </a:cxn>
                      <a:cxn ang="0">
                        <a:pos x="3404" y="1"/>
                      </a:cxn>
                      <a:cxn ang="0">
                        <a:pos x="3394" y="10"/>
                      </a:cxn>
                      <a:cxn ang="0">
                        <a:pos x="3154" y="217"/>
                      </a:cxn>
                    </a:cxnLst>
                    <a:rect l="0" t="0" r="r" b="b"/>
                    <a:pathLst>
                      <a:path w="3410" h="2056">
                        <a:moveTo>
                          <a:pt x="2643" y="605"/>
                        </a:moveTo>
                        <a:lnTo>
                          <a:pt x="1932" y="1087"/>
                        </a:lnTo>
                        <a:lnTo>
                          <a:pt x="1896" y="1099"/>
                        </a:lnTo>
                        <a:lnTo>
                          <a:pt x="1860" y="1115"/>
                        </a:lnTo>
                        <a:lnTo>
                          <a:pt x="1793" y="1151"/>
                        </a:lnTo>
                        <a:lnTo>
                          <a:pt x="1572" y="1272"/>
                        </a:lnTo>
                        <a:lnTo>
                          <a:pt x="912" y="1615"/>
                        </a:lnTo>
                        <a:lnTo>
                          <a:pt x="572" y="1700"/>
                        </a:lnTo>
                        <a:lnTo>
                          <a:pt x="240" y="1814"/>
                        </a:lnTo>
                        <a:lnTo>
                          <a:pt x="152" y="1853"/>
                        </a:lnTo>
                        <a:lnTo>
                          <a:pt x="113" y="1868"/>
                        </a:lnTo>
                        <a:lnTo>
                          <a:pt x="75" y="1884"/>
                        </a:lnTo>
                        <a:lnTo>
                          <a:pt x="58" y="1895"/>
                        </a:lnTo>
                        <a:lnTo>
                          <a:pt x="43" y="1907"/>
                        </a:lnTo>
                        <a:lnTo>
                          <a:pt x="36" y="1914"/>
                        </a:lnTo>
                        <a:lnTo>
                          <a:pt x="29" y="1922"/>
                        </a:lnTo>
                        <a:lnTo>
                          <a:pt x="23" y="1931"/>
                        </a:lnTo>
                        <a:lnTo>
                          <a:pt x="17" y="1942"/>
                        </a:lnTo>
                        <a:lnTo>
                          <a:pt x="8" y="1964"/>
                        </a:lnTo>
                        <a:lnTo>
                          <a:pt x="0" y="1988"/>
                        </a:lnTo>
                        <a:lnTo>
                          <a:pt x="18" y="2003"/>
                        </a:lnTo>
                        <a:lnTo>
                          <a:pt x="38" y="2016"/>
                        </a:lnTo>
                        <a:lnTo>
                          <a:pt x="59" y="2026"/>
                        </a:lnTo>
                        <a:lnTo>
                          <a:pt x="80" y="2034"/>
                        </a:lnTo>
                        <a:lnTo>
                          <a:pt x="125" y="2046"/>
                        </a:lnTo>
                        <a:lnTo>
                          <a:pt x="171" y="2051"/>
                        </a:lnTo>
                        <a:lnTo>
                          <a:pt x="213" y="2051"/>
                        </a:lnTo>
                        <a:lnTo>
                          <a:pt x="234" y="2053"/>
                        </a:lnTo>
                        <a:lnTo>
                          <a:pt x="255" y="2056"/>
                        </a:lnTo>
                        <a:lnTo>
                          <a:pt x="462" y="2031"/>
                        </a:lnTo>
                        <a:lnTo>
                          <a:pt x="665" y="1983"/>
                        </a:lnTo>
                        <a:lnTo>
                          <a:pt x="894" y="1901"/>
                        </a:lnTo>
                        <a:lnTo>
                          <a:pt x="1289" y="1725"/>
                        </a:lnTo>
                        <a:lnTo>
                          <a:pt x="1544" y="1584"/>
                        </a:lnTo>
                        <a:lnTo>
                          <a:pt x="1607" y="1545"/>
                        </a:lnTo>
                        <a:lnTo>
                          <a:pt x="1636" y="1522"/>
                        </a:lnTo>
                        <a:lnTo>
                          <a:pt x="1650" y="1509"/>
                        </a:lnTo>
                        <a:lnTo>
                          <a:pt x="1663" y="1497"/>
                        </a:lnTo>
                        <a:lnTo>
                          <a:pt x="2545" y="866"/>
                        </a:lnTo>
                        <a:lnTo>
                          <a:pt x="3052" y="423"/>
                        </a:lnTo>
                        <a:lnTo>
                          <a:pt x="3339" y="108"/>
                        </a:lnTo>
                        <a:lnTo>
                          <a:pt x="3398" y="27"/>
                        </a:lnTo>
                        <a:lnTo>
                          <a:pt x="3406" y="14"/>
                        </a:lnTo>
                        <a:lnTo>
                          <a:pt x="3408" y="9"/>
                        </a:lnTo>
                        <a:lnTo>
                          <a:pt x="3410" y="6"/>
                        </a:lnTo>
                        <a:lnTo>
                          <a:pt x="3410" y="5"/>
                        </a:lnTo>
                        <a:lnTo>
                          <a:pt x="3410" y="3"/>
                        </a:lnTo>
                        <a:lnTo>
                          <a:pt x="3410" y="2"/>
                        </a:lnTo>
                        <a:lnTo>
                          <a:pt x="3410" y="2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0"/>
                        </a:lnTo>
                        <a:lnTo>
                          <a:pt x="3410" y="0"/>
                        </a:lnTo>
                        <a:lnTo>
                          <a:pt x="3410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8" y="0"/>
                        </a:lnTo>
                        <a:lnTo>
                          <a:pt x="3408" y="0"/>
                        </a:lnTo>
                        <a:lnTo>
                          <a:pt x="3407" y="0"/>
                        </a:lnTo>
                        <a:lnTo>
                          <a:pt x="3406" y="1"/>
                        </a:lnTo>
                        <a:lnTo>
                          <a:pt x="3404" y="1"/>
                        </a:lnTo>
                        <a:lnTo>
                          <a:pt x="3401" y="3"/>
                        </a:lnTo>
                        <a:lnTo>
                          <a:pt x="3394" y="10"/>
                        </a:lnTo>
                        <a:lnTo>
                          <a:pt x="3349" y="48"/>
                        </a:lnTo>
                        <a:lnTo>
                          <a:pt x="3154" y="217"/>
                        </a:lnTo>
                        <a:lnTo>
                          <a:pt x="2643" y="60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>
                          <a:gamma/>
                          <a:tint val="0"/>
                          <a:invGamma/>
                        </a:srgbClr>
                      </a:gs>
                      <a:gs pos="100000">
                        <a:srgbClr val="6B5653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</p:grpSp>
          </p:grpSp>
        </p:grp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705600" y="6354763"/>
            <a:ext cx="1612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kumimoji="1" lang="en-US" altLang="ja-JP" sz="27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Y. Okabe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ja-JP" altLang="ja-JP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C5DE-9F28-4E99-9F36-91F363523A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8476-101F-48CA-B016-8CE51D0F0F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1483-4D5F-4444-8DAF-8A2E50086F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2B20-E73F-417A-A87F-17D6987996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2D5C-18C6-4B14-B566-BC5A696621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2F86-05C7-4B92-96B3-226DCB702E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9619E-9F7E-48CB-9391-F748768AA1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BFF8-802E-427F-AD29-29E3465061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D7285-6D5A-4D29-AAB5-109418FB3D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8D91-5CFC-4B2C-8275-52AC5BF949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1B46-6448-45B4-8D1E-FD79767006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350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0" y="3504"/>
              <a:ext cx="5760" cy="816"/>
              <a:chOff x="0" y="3504"/>
              <a:chExt cx="5760" cy="816"/>
            </a:xfrm>
          </p:grpSpPr>
          <p:sp>
            <p:nvSpPr>
              <p:cNvPr id="87045" name="Rectangle 5"/>
              <p:cNvSpPr>
                <a:spLocks noChangeArrowheads="1"/>
              </p:cNvSpPr>
              <p:nvPr/>
            </p:nvSpPr>
            <p:spPr bwMode="white">
              <a:xfrm>
                <a:off x="0" y="3504"/>
                <a:ext cx="5760" cy="33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7046" name="Rectangle 6"/>
              <p:cNvSpPr>
                <a:spLocks noChangeArrowheads="1"/>
              </p:cNvSpPr>
              <p:nvPr/>
            </p:nvSpPr>
            <p:spPr bwMode="white">
              <a:xfrm>
                <a:off x="0" y="3840"/>
                <a:ext cx="5760" cy="48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1037" name="Group 7"/>
              <p:cNvGrpSpPr>
                <a:grpSpLocks/>
              </p:cNvGrpSpPr>
              <p:nvPr/>
            </p:nvGrpSpPr>
            <p:grpSpPr bwMode="auto">
              <a:xfrm>
                <a:off x="4080" y="3622"/>
                <a:ext cx="1680" cy="698"/>
                <a:chOff x="4080" y="3622"/>
                <a:chExt cx="1680" cy="698"/>
              </a:xfrm>
            </p:grpSpPr>
            <p:sp>
              <p:nvSpPr>
                <p:cNvPr id="87048" name="Freeform 8"/>
                <p:cNvSpPr>
                  <a:spLocks/>
                </p:cNvSpPr>
                <p:nvPr/>
              </p:nvSpPr>
              <p:spPr bwMode="auto">
                <a:xfrm>
                  <a:off x="4094" y="3622"/>
                  <a:ext cx="1666" cy="698"/>
                </a:xfrm>
                <a:custGeom>
                  <a:avLst/>
                  <a:gdLst/>
                  <a:ahLst/>
                  <a:cxnLst>
                    <a:cxn ang="0">
                      <a:pos x="0" y="698"/>
                    </a:cxn>
                    <a:cxn ang="0">
                      <a:pos x="458" y="436"/>
                    </a:cxn>
                    <a:cxn ang="0">
                      <a:pos x="744" y="214"/>
                    </a:cxn>
                    <a:cxn ang="0">
                      <a:pos x="910" y="46"/>
                    </a:cxn>
                    <a:cxn ang="0">
                      <a:pos x="944" y="10"/>
                    </a:cxn>
                    <a:cxn ang="0">
                      <a:pos x="974" y="0"/>
                    </a:cxn>
                    <a:cxn ang="0">
                      <a:pos x="1008" y="2"/>
                    </a:cxn>
                    <a:cxn ang="0">
                      <a:pos x="1038" y="15"/>
                    </a:cxn>
                    <a:cxn ang="0">
                      <a:pos x="1110" y="164"/>
                    </a:cxn>
                    <a:cxn ang="0">
                      <a:pos x="1214" y="292"/>
                    </a:cxn>
                    <a:cxn ang="0">
                      <a:pos x="1480" y="482"/>
                    </a:cxn>
                    <a:cxn ang="0">
                      <a:pos x="1666" y="600"/>
                    </a:cxn>
                    <a:cxn ang="0">
                      <a:pos x="1666" y="698"/>
                    </a:cxn>
                    <a:cxn ang="0">
                      <a:pos x="0" y="698"/>
                    </a:cxn>
                  </a:cxnLst>
                  <a:rect l="0" t="0" r="r" b="b"/>
                  <a:pathLst>
                    <a:path w="1666" h="698">
                      <a:moveTo>
                        <a:pt x="0" y="698"/>
                      </a:moveTo>
                      <a:lnTo>
                        <a:pt x="458" y="436"/>
                      </a:lnTo>
                      <a:lnTo>
                        <a:pt x="744" y="214"/>
                      </a:lnTo>
                      <a:lnTo>
                        <a:pt x="910" y="46"/>
                      </a:lnTo>
                      <a:lnTo>
                        <a:pt x="944" y="10"/>
                      </a:lnTo>
                      <a:lnTo>
                        <a:pt x="974" y="0"/>
                      </a:lnTo>
                      <a:lnTo>
                        <a:pt x="1008" y="2"/>
                      </a:lnTo>
                      <a:lnTo>
                        <a:pt x="1038" y="15"/>
                      </a:lnTo>
                      <a:lnTo>
                        <a:pt x="1110" y="164"/>
                      </a:lnTo>
                      <a:lnTo>
                        <a:pt x="1214" y="292"/>
                      </a:lnTo>
                      <a:lnTo>
                        <a:pt x="1480" y="482"/>
                      </a:lnTo>
                      <a:lnTo>
                        <a:pt x="1666" y="600"/>
                      </a:lnTo>
                      <a:lnTo>
                        <a:pt x="1666" y="698"/>
                      </a:lnTo>
                      <a:lnTo>
                        <a:pt x="0" y="6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CA392">
                        <a:gamma/>
                        <a:tint val="0"/>
                        <a:invGamma/>
                      </a:srgbClr>
                    </a:gs>
                    <a:gs pos="50000">
                      <a:srgbClr val="BCA392"/>
                    </a:gs>
                    <a:gs pos="100000">
                      <a:srgbClr val="BCA392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grpSp>
              <p:nvGrpSpPr>
                <p:cNvPr id="1039" name="Group 9"/>
                <p:cNvGrpSpPr>
                  <a:grpSpLocks/>
                </p:cNvGrpSpPr>
                <p:nvPr/>
              </p:nvGrpSpPr>
              <p:grpSpPr bwMode="auto">
                <a:xfrm>
                  <a:off x="4080" y="3643"/>
                  <a:ext cx="1680" cy="623"/>
                  <a:chOff x="4080" y="3643"/>
                  <a:chExt cx="1680" cy="623"/>
                </a:xfrm>
              </p:grpSpPr>
              <p:sp>
                <p:nvSpPr>
                  <p:cNvPr id="87050" name="Freeform 10"/>
                  <p:cNvSpPr>
                    <a:spLocks/>
                  </p:cNvSpPr>
                  <p:nvPr/>
                </p:nvSpPr>
                <p:spPr bwMode="auto">
                  <a:xfrm>
                    <a:off x="5138" y="3643"/>
                    <a:ext cx="622" cy="611"/>
                  </a:xfrm>
                  <a:custGeom>
                    <a:avLst/>
                    <a:gdLst/>
                    <a:ahLst/>
                    <a:cxnLst>
                      <a:cxn ang="0">
                        <a:pos x="134" y="255"/>
                      </a:cxn>
                      <a:cxn ang="0">
                        <a:pos x="224" y="341"/>
                      </a:cxn>
                      <a:cxn ang="0">
                        <a:pos x="322" y="418"/>
                      </a:cxn>
                      <a:cxn ang="0">
                        <a:pos x="328" y="425"/>
                      </a:cxn>
                      <a:cxn ang="0">
                        <a:pos x="335" y="431"/>
                      </a:cxn>
                      <a:cxn ang="0">
                        <a:pos x="349" y="443"/>
                      </a:cxn>
                      <a:cxn ang="0">
                        <a:pos x="399" y="478"/>
                      </a:cxn>
                      <a:cxn ang="0">
                        <a:pos x="562" y="577"/>
                      </a:cxn>
                      <a:cxn ang="0">
                        <a:pos x="598" y="595"/>
                      </a:cxn>
                      <a:cxn ang="0">
                        <a:pos x="622" y="611"/>
                      </a:cxn>
                      <a:cxn ang="0">
                        <a:pos x="622" y="547"/>
                      </a:cxn>
                      <a:cxn ang="0">
                        <a:pos x="590" y="531"/>
                      </a:cxn>
                      <a:cxn ang="0">
                        <a:pos x="501" y="467"/>
                      </a:cxn>
                      <a:cxn ang="0">
                        <a:pos x="477" y="452"/>
                      </a:cxn>
                      <a:cxn ang="0">
                        <a:pos x="464" y="445"/>
                      </a:cxn>
                      <a:cxn ang="0">
                        <a:pos x="458" y="443"/>
                      </a:cxn>
                      <a:cxn ang="0">
                        <a:pos x="452" y="441"/>
                      </a:cxn>
                      <a:cxn ang="0">
                        <a:pos x="214" y="276"/>
                      </a:cxn>
                      <a:cxn ang="0">
                        <a:pos x="115" y="181"/>
                      </a:cxn>
                      <a:cxn ang="0">
                        <a:pos x="69" y="125"/>
                      </a:cxn>
                      <a:cxn ang="0">
                        <a:pos x="30" y="64"/>
                      </a:cxn>
                      <a:cxn ang="0">
                        <a:pos x="9" y="2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5" y="15"/>
                      </a:cxn>
                      <a:cxn ang="0">
                        <a:pos x="23" y="65"/>
                      </a:cxn>
                      <a:cxn ang="0">
                        <a:pos x="52" y="129"/>
                      </a:cxn>
                      <a:cxn ang="0">
                        <a:pos x="87" y="190"/>
                      </a:cxn>
                      <a:cxn ang="0">
                        <a:pos x="109" y="224"/>
                      </a:cxn>
                      <a:cxn ang="0">
                        <a:pos x="134" y="255"/>
                      </a:cxn>
                    </a:cxnLst>
                    <a:rect l="0" t="0" r="r" b="b"/>
                    <a:pathLst>
                      <a:path w="622" h="611">
                        <a:moveTo>
                          <a:pt x="134" y="255"/>
                        </a:moveTo>
                        <a:lnTo>
                          <a:pt x="224" y="341"/>
                        </a:lnTo>
                        <a:lnTo>
                          <a:pt x="322" y="418"/>
                        </a:lnTo>
                        <a:lnTo>
                          <a:pt x="328" y="425"/>
                        </a:lnTo>
                        <a:lnTo>
                          <a:pt x="335" y="431"/>
                        </a:lnTo>
                        <a:lnTo>
                          <a:pt x="349" y="443"/>
                        </a:lnTo>
                        <a:lnTo>
                          <a:pt x="399" y="478"/>
                        </a:lnTo>
                        <a:lnTo>
                          <a:pt x="562" y="577"/>
                        </a:lnTo>
                        <a:lnTo>
                          <a:pt x="598" y="595"/>
                        </a:lnTo>
                        <a:lnTo>
                          <a:pt x="622" y="611"/>
                        </a:lnTo>
                        <a:lnTo>
                          <a:pt x="622" y="547"/>
                        </a:lnTo>
                        <a:lnTo>
                          <a:pt x="590" y="531"/>
                        </a:lnTo>
                        <a:lnTo>
                          <a:pt x="501" y="467"/>
                        </a:lnTo>
                        <a:lnTo>
                          <a:pt x="477" y="452"/>
                        </a:lnTo>
                        <a:lnTo>
                          <a:pt x="464" y="445"/>
                        </a:lnTo>
                        <a:lnTo>
                          <a:pt x="458" y="443"/>
                        </a:lnTo>
                        <a:lnTo>
                          <a:pt x="452" y="441"/>
                        </a:lnTo>
                        <a:lnTo>
                          <a:pt x="214" y="276"/>
                        </a:lnTo>
                        <a:lnTo>
                          <a:pt x="115" y="181"/>
                        </a:lnTo>
                        <a:lnTo>
                          <a:pt x="69" y="125"/>
                        </a:lnTo>
                        <a:lnTo>
                          <a:pt x="30" y="64"/>
                        </a:lnTo>
                        <a:lnTo>
                          <a:pt x="9" y="21"/>
                        </a:lnTo>
                        <a:lnTo>
                          <a:pt x="3" y="7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5" y="15"/>
                        </a:lnTo>
                        <a:lnTo>
                          <a:pt x="23" y="65"/>
                        </a:lnTo>
                        <a:lnTo>
                          <a:pt x="52" y="129"/>
                        </a:lnTo>
                        <a:lnTo>
                          <a:pt x="87" y="190"/>
                        </a:lnTo>
                        <a:lnTo>
                          <a:pt x="109" y="224"/>
                        </a:lnTo>
                        <a:lnTo>
                          <a:pt x="134" y="25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/>
                      </a:gs>
                      <a:gs pos="100000">
                        <a:srgbClr val="6B5653">
                          <a:gamma/>
                          <a:tint val="0"/>
                          <a:invGamma/>
                        </a:srgb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87051" name="Freeform 11"/>
                  <p:cNvSpPr>
                    <a:spLocks/>
                  </p:cNvSpPr>
                  <p:nvPr/>
                </p:nvSpPr>
                <p:spPr bwMode="auto">
                  <a:xfrm>
                    <a:off x="4080" y="3675"/>
                    <a:ext cx="917" cy="591"/>
                  </a:xfrm>
                  <a:custGeom>
                    <a:avLst/>
                    <a:gdLst/>
                    <a:ahLst/>
                    <a:cxnLst>
                      <a:cxn ang="0">
                        <a:pos x="1932" y="1087"/>
                      </a:cxn>
                      <a:cxn ang="0">
                        <a:pos x="1860" y="1115"/>
                      </a:cxn>
                      <a:cxn ang="0">
                        <a:pos x="1572" y="1272"/>
                      </a:cxn>
                      <a:cxn ang="0">
                        <a:pos x="572" y="1700"/>
                      </a:cxn>
                      <a:cxn ang="0">
                        <a:pos x="152" y="1853"/>
                      </a:cxn>
                      <a:cxn ang="0">
                        <a:pos x="75" y="1884"/>
                      </a:cxn>
                      <a:cxn ang="0">
                        <a:pos x="43" y="1907"/>
                      </a:cxn>
                      <a:cxn ang="0">
                        <a:pos x="29" y="1922"/>
                      </a:cxn>
                      <a:cxn ang="0">
                        <a:pos x="17" y="1942"/>
                      </a:cxn>
                      <a:cxn ang="0">
                        <a:pos x="0" y="1988"/>
                      </a:cxn>
                      <a:cxn ang="0">
                        <a:pos x="38" y="2016"/>
                      </a:cxn>
                      <a:cxn ang="0">
                        <a:pos x="80" y="2034"/>
                      </a:cxn>
                      <a:cxn ang="0">
                        <a:pos x="171" y="2051"/>
                      </a:cxn>
                      <a:cxn ang="0">
                        <a:pos x="234" y="2053"/>
                      </a:cxn>
                      <a:cxn ang="0">
                        <a:pos x="462" y="2031"/>
                      </a:cxn>
                      <a:cxn ang="0">
                        <a:pos x="894" y="1901"/>
                      </a:cxn>
                      <a:cxn ang="0">
                        <a:pos x="1544" y="1584"/>
                      </a:cxn>
                      <a:cxn ang="0">
                        <a:pos x="1636" y="1522"/>
                      </a:cxn>
                      <a:cxn ang="0">
                        <a:pos x="1663" y="1497"/>
                      </a:cxn>
                      <a:cxn ang="0">
                        <a:pos x="3052" y="423"/>
                      </a:cxn>
                      <a:cxn ang="0">
                        <a:pos x="3398" y="27"/>
                      </a:cxn>
                      <a:cxn ang="0">
                        <a:pos x="3408" y="9"/>
                      </a:cxn>
                      <a:cxn ang="0">
                        <a:pos x="3410" y="5"/>
                      </a:cxn>
                      <a:cxn ang="0">
                        <a:pos x="3410" y="2"/>
                      </a:cxn>
                      <a:cxn ang="0">
                        <a:pos x="3410" y="1"/>
                      </a:cxn>
                      <a:cxn ang="0">
                        <a:pos x="3410" y="1"/>
                      </a:cxn>
                      <a:cxn ang="0">
                        <a:pos x="3410" y="1"/>
                      </a:cxn>
                      <a:cxn ang="0">
                        <a:pos x="3410" y="0"/>
                      </a:cxn>
                      <a:cxn ang="0">
                        <a:pos x="3409" y="0"/>
                      </a:cxn>
                      <a:cxn ang="0">
                        <a:pos x="3409" y="0"/>
                      </a:cxn>
                      <a:cxn ang="0">
                        <a:pos x="3409" y="0"/>
                      </a:cxn>
                      <a:cxn ang="0">
                        <a:pos x="3408" y="0"/>
                      </a:cxn>
                      <a:cxn ang="0">
                        <a:pos x="3407" y="0"/>
                      </a:cxn>
                      <a:cxn ang="0">
                        <a:pos x="3404" y="1"/>
                      </a:cxn>
                      <a:cxn ang="0">
                        <a:pos x="3394" y="10"/>
                      </a:cxn>
                      <a:cxn ang="0">
                        <a:pos x="3154" y="217"/>
                      </a:cxn>
                    </a:cxnLst>
                    <a:rect l="0" t="0" r="r" b="b"/>
                    <a:pathLst>
                      <a:path w="3410" h="2056">
                        <a:moveTo>
                          <a:pt x="2643" y="605"/>
                        </a:moveTo>
                        <a:lnTo>
                          <a:pt x="1932" y="1087"/>
                        </a:lnTo>
                        <a:lnTo>
                          <a:pt x="1896" y="1099"/>
                        </a:lnTo>
                        <a:lnTo>
                          <a:pt x="1860" y="1115"/>
                        </a:lnTo>
                        <a:lnTo>
                          <a:pt x="1793" y="1151"/>
                        </a:lnTo>
                        <a:lnTo>
                          <a:pt x="1572" y="1272"/>
                        </a:lnTo>
                        <a:lnTo>
                          <a:pt x="912" y="1615"/>
                        </a:lnTo>
                        <a:lnTo>
                          <a:pt x="572" y="1700"/>
                        </a:lnTo>
                        <a:lnTo>
                          <a:pt x="240" y="1814"/>
                        </a:lnTo>
                        <a:lnTo>
                          <a:pt x="152" y="1853"/>
                        </a:lnTo>
                        <a:lnTo>
                          <a:pt x="113" y="1868"/>
                        </a:lnTo>
                        <a:lnTo>
                          <a:pt x="75" y="1884"/>
                        </a:lnTo>
                        <a:lnTo>
                          <a:pt x="58" y="1895"/>
                        </a:lnTo>
                        <a:lnTo>
                          <a:pt x="43" y="1907"/>
                        </a:lnTo>
                        <a:lnTo>
                          <a:pt x="36" y="1914"/>
                        </a:lnTo>
                        <a:lnTo>
                          <a:pt x="29" y="1922"/>
                        </a:lnTo>
                        <a:lnTo>
                          <a:pt x="23" y="1931"/>
                        </a:lnTo>
                        <a:lnTo>
                          <a:pt x="17" y="1942"/>
                        </a:lnTo>
                        <a:lnTo>
                          <a:pt x="8" y="1964"/>
                        </a:lnTo>
                        <a:lnTo>
                          <a:pt x="0" y="1988"/>
                        </a:lnTo>
                        <a:lnTo>
                          <a:pt x="18" y="2003"/>
                        </a:lnTo>
                        <a:lnTo>
                          <a:pt x="38" y="2016"/>
                        </a:lnTo>
                        <a:lnTo>
                          <a:pt x="59" y="2026"/>
                        </a:lnTo>
                        <a:lnTo>
                          <a:pt x="80" y="2034"/>
                        </a:lnTo>
                        <a:lnTo>
                          <a:pt x="125" y="2046"/>
                        </a:lnTo>
                        <a:lnTo>
                          <a:pt x="171" y="2051"/>
                        </a:lnTo>
                        <a:lnTo>
                          <a:pt x="213" y="2051"/>
                        </a:lnTo>
                        <a:lnTo>
                          <a:pt x="234" y="2053"/>
                        </a:lnTo>
                        <a:lnTo>
                          <a:pt x="255" y="2056"/>
                        </a:lnTo>
                        <a:lnTo>
                          <a:pt x="462" y="2031"/>
                        </a:lnTo>
                        <a:lnTo>
                          <a:pt x="665" y="1983"/>
                        </a:lnTo>
                        <a:lnTo>
                          <a:pt x="894" y="1901"/>
                        </a:lnTo>
                        <a:lnTo>
                          <a:pt x="1289" y="1725"/>
                        </a:lnTo>
                        <a:lnTo>
                          <a:pt x="1544" y="1584"/>
                        </a:lnTo>
                        <a:lnTo>
                          <a:pt x="1607" y="1545"/>
                        </a:lnTo>
                        <a:lnTo>
                          <a:pt x="1636" y="1522"/>
                        </a:lnTo>
                        <a:lnTo>
                          <a:pt x="1650" y="1509"/>
                        </a:lnTo>
                        <a:lnTo>
                          <a:pt x="1663" y="1497"/>
                        </a:lnTo>
                        <a:lnTo>
                          <a:pt x="2545" y="866"/>
                        </a:lnTo>
                        <a:lnTo>
                          <a:pt x="3052" y="423"/>
                        </a:lnTo>
                        <a:lnTo>
                          <a:pt x="3339" y="108"/>
                        </a:lnTo>
                        <a:lnTo>
                          <a:pt x="3398" y="27"/>
                        </a:lnTo>
                        <a:lnTo>
                          <a:pt x="3406" y="14"/>
                        </a:lnTo>
                        <a:lnTo>
                          <a:pt x="3408" y="9"/>
                        </a:lnTo>
                        <a:lnTo>
                          <a:pt x="3410" y="6"/>
                        </a:lnTo>
                        <a:lnTo>
                          <a:pt x="3410" y="5"/>
                        </a:lnTo>
                        <a:lnTo>
                          <a:pt x="3410" y="3"/>
                        </a:lnTo>
                        <a:lnTo>
                          <a:pt x="3410" y="2"/>
                        </a:lnTo>
                        <a:lnTo>
                          <a:pt x="3410" y="2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1"/>
                        </a:lnTo>
                        <a:lnTo>
                          <a:pt x="3410" y="0"/>
                        </a:lnTo>
                        <a:lnTo>
                          <a:pt x="3410" y="0"/>
                        </a:lnTo>
                        <a:lnTo>
                          <a:pt x="3410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9" y="0"/>
                        </a:lnTo>
                        <a:lnTo>
                          <a:pt x="3408" y="0"/>
                        </a:lnTo>
                        <a:lnTo>
                          <a:pt x="3408" y="0"/>
                        </a:lnTo>
                        <a:lnTo>
                          <a:pt x="3407" y="0"/>
                        </a:lnTo>
                        <a:lnTo>
                          <a:pt x="3406" y="1"/>
                        </a:lnTo>
                        <a:lnTo>
                          <a:pt x="3404" y="1"/>
                        </a:lnTo>
                        <a:lnTo>
                          <a:pt x="3401" y="3"/>
                        </a:lnTo>
                        <a:lnTo>
                          <a:pt x="3394" y="10"/>
                        </a:lnTo>
                        <a:lnTo>
                          <a:pt x="3349" y="48"/>
                        </a:lnTo>
                        <a:lnTo>
                          <a:pt x="3154" y="217"/>
                        </a:lnTo>
                        <a:lnTo>
                          <a:pt x="2643" y="60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>
                          <a:gamma/>
                          <a:tint val="0"/>
                          <a:invGamma/>
                        </a:srgbClr>
                      </a:gs>
                      <a:gs pos="100000">
                        <a:srgbClr val="6B5653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</p:grpSp>
          </p:grpSp>
        </p:grpSp>
      </p:grpSp>
      <p:sp>
        <p:nvSpPr>
          <p:cNvPr id="870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ja-JP" smtClean="0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ja-JP" smtClean="0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705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496600-ACC3-48FD-8BF7-60CB258C85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7467600" y="64611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Y. Okabe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s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j.ac.jp/index.html" TargetMode="External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4800" dirty="0" smtClean="0"/>
              <a:t>Open University of Japan’s</a:t>
            </a:r>
            <a:br>
              <a:rPr lang="en-US" altLang="ja-JP" sz="4800" dirty="0" smtClean="0"/>
            </a:br>
            <a:r>
              <a:rPr lang="en-US" altLang="ja-JP" sz="4800" dirty="0" smtClean="0"/>
              <a:t>Promotion of ICT in Education</a:t>
            </a:r>
            <a:endParaRPr lang="ja-JP" altLang="en-US" sz="4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dirty="0" smtClean="0"/>
              <a:t>Yoichi Okabe</a:t>
            </a:r>
            <a:endParaRPr lang="ja-JP" altLang="en-US" dirty="0" smtClean="0"/>
          </a:p>
          <a:p>
            <a:pPr eaLnBrk="1" hangingPunct="1">
              <a:defRPr/>
            </a:pPr>
            <a:r>
              <a:rPr lang="en-US" altLang="ja-JP" dirty="0" smtClean="0"/>
              <a:t>Dean of the Open University of Japan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/>
              <a:t>2</a:t>
            </a:r>
            <a:r>
              <a:rPr lang="en-US" altLang="ja-JP" dirty="0" smtClean="0"/>
              <a:t>.a.</a:t>
            </a:r>
            <a:r>
              <a:rPr kumimoji="1" lang="en-US" altLang="ja-JP" dirty="0" smtClean="0"/>
              <a:t>What is IL?</a:t>
            </a:r>
            <a:endParaRPr kumimoji="1"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kumimoji="1" lang="en-US" altLang="ja-JP" dirty="0" smtClean="0"/>
              <a:t>Asynchronous</a:t>
            </a:r>
            <a:endParaRPr kumimoji="1" lang="en-US" altLang="ja-JP" dirty="0"/>
          </a:p>
          <a:p>
            <a:pPr lvl="1" eaLnBrk="1" hangingPunct="1">
              <a:defRPr/>
            </a:pPr>
            <a:r>
              <a:rPr kumimoji="1" lang="en-US" altLang="ja-JP" dirty="0" smtClean="0"/>
              <a:t>Questions are ‘</a:t>
            </a:r>
            <a:r>
              <a:rPr kumimoji="1" lang="en-US" altLang="ja-JP" dirty="0" err="1" smtClean="0"/>
              <a:t>Internetized</a:t>
            </a:r>
            <a:r>
              <a:rPr kumimoji="1" lang="en-US" altLang="ja-JP" dirty="0" smtClean="0"/>
              <a:t>’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email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forums</a:t>
            </a:r>
          </a:p>
          <a:p>
            <a:pPr lvl="1" eaLnBrk="1" hangingPunct="1">
              <a:defRPr/>
            </a:pPr>
            <a:r>
              <a:rPr kumimoji="1" lang="en-US" altLang="ja-JP" dirty="0" smtClean="0"/>
              <a:t>Drill based learning resources</a:t>
            </a:r>
          </a:p>
          <a:p>
            <a:pPr lvl="2" eaLnBrk="1" hangingPunct="1">
              <a:defRPr/>
            </a:pPr>
            <a:r>
              <a:rPr kumimoji="1" lang="en-US" altLang="ja-JP" dirty="0" smtClean="0"/>
              <a:t>The problems of correspondence based instruction are also </a:t>
            </a:r>
            <a:r>
              <a:rPr kumimoji="1" lang="en-US" altLang="ja-JP" dirty="0"/>
              <a:t>‘</a:t>
            </a:r>
            <a:r>
              <a:rPr kumimoji="1" lang="en-US" altLang="ja-JP" dirty="0" err="1" smtClean="0"/>
              <a:t>Internetized</a:t>
            </a:r>
            <a:r>
              <a:rPr kumimoji="1" lang="en-US" altLang="ja-JP" dirty="0" smtClean="0"/>
              <a:t>’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OU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2" eaLnBrk="1" hangingPunct="1">
              <a:defRPr/>
            </a:pPr>
            <a:r>
              <a:rPr kumimoji="1" lang="en-US" altLang="ja-JP" dirty="0" smtClean="0"/>
              <a:t>Supply of reasonably priced learning resources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UPO</a:t>
            </a:r>
            <a:r>
              <a:rPr kumimoji="1" lang="ja-JP" altLang="en-US" dirty="0" smtClean="0"/>
              <a:t>）</a:t>
            </a:r>
          </a:p>
          <a:p>
            <a:pPr eaLnBrk="1" hangingPunct="1">
              <a:defRPr/>
            </a:pPr>
            <a:r>
              <a:rPr kumimoji="1" lang="en-US" altLang="ja-JP" dirty="0" smtClean="0"/>
              <a:t>Synchronous</a:t>
            </a:r>
          </a:p>
          <a:p>
            <a:pPr lvl="1" eaLnBrk="1" hangingPunct="1">
              <a:defRPr/>
            </a:pPr>
            <a:r>
              <a:rPr kumimoji="1" lang="en-US" altLang="ja-JP" dirty="0" smtClean="0"/>
              <a:t>Webinar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Distance based lectures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Collaborative participation </a:t>
            </a:r>
            <a:endParaRPr kumimoji="1" lang="ja-JP" altLang="en-US" dirty="0" smtClean="0"/>
          </a:p>
        </p:txBody>
      </p:sp>
      <p:pic>
        <p:nvPicPr>
          <p:cNvPr id="614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190625"/>
            <a:ext cx="952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2</a:t>
            </a:r>
            <a:r>
              <a:rPr kumimoji="1" lang="en-US" altLang="ja-JP" sz="4000" dirty="0" smtClean="0"/>
              <a:t>.b. </a:t>
            </a:r>
            <a:r>
              <a:rPr kumimoji="1" lang="en-US" altLang="ja-JP" sz="4000" dirty="0"/>
              <a:t>The present state of </a:t>
            </a:r>
            <a:r>
              <a:rPr kumimoji="1" lang="en-US" altLang="ja-JP" sz="4000" dirty="0" smtClean="0"/>
              <a:t>IL</a:t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（</a:t>
            </a:r>
            <a:r>
              <a:rPr kumimoji="1" lang="en-US" altLang="ja-JP" sz="4000" dirty="0" smtClean="0"/>
              <a:t>OU</a:t>
            </a:r>
            <a:r>
              <a:rPr kumimoji="1"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The problem of correspondence based coursework</a:t>
            </a:r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Moodle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Online forums</a:t>
            </a:r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Moodle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Webinar</a:t>
            </a:r>
          </a:p>
          <a:p>
            <a:pPr lvl="1"/>
            <a:r>
              <a:rPr kumimoji="1" lang="en-US" altLang="ja-JP" dirty="0" smtClean="0"/>
              <a:t>Teachers who want to use them are already doing so</a:t>
            </a:r>
          </a:p>
          <a:p>
            <a:r>
              <a:rPr kumimoji="1" lang="en-US" altLang="ja-JP" dirty="0" smtClean="0"/>
              <a:t>Distance education lectures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Collaborative participation</a:t>
            </a:r>
          </a:p>
          <a:p>
            <a:pPr lvl="1"/>
            <a:r>
              <a:rPr kumimoji="1" lang="en-US" altLang="ja-JP" dirty="0" smtClean="0"/>
              <a:t>Particularly Hokkaido and Okinawa are involved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Correspondence based instruction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 Moodle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>on the Web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935523"/>
              </p:ext>
            </p:extLst>
          </p:nvPr>
        </p:nvGraphicFramePr>
        <p:xfrm>
          <a:off x="971600" y="2348880"/>
          <a:ext cx="648072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41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Online forums</a:t>
            </a:r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Moodle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Basically not very active</a:t>
            </a:r>
          </a:p>
          <a:p>
            <a:r>
              <a:rPr kumimoji="1" lang="en-US" altLang="ja-JP" dirty="0" smtClean="0"/>
              <a:t>2010:When left to instructors, no increase in the number</a:t>
            </a:r>
          </a:p>
          <a:p>
            <a:r>
              <a:rPr kumimoji="1" lang="en-US" altLang="ja-JP" dirty="0" smtClean="0"/>
              <a:t>2012: Without instructor participation almost no postings</a:t>
            </a:r>
          </a:p>
          <a:p>
            <a:r>
              <a:rPr kumimoji="1" lang="en-US" altLang="ja-JP" dirty="0" smtClean="0"/>
              <a:t>2013: Planning to split them into two types – one with, one without instructor participation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kumimoji="1" lang="en-US" altLang="ja-JP" sz="4000" dirty="0"/>
              <a:t>2</a:t>
            </a:r>
            <a:r>
              <a:rPr kumimoji="1" lang="en-US" altLang="ja-JP" sz="4000" dirty="0" smtClean="0"/>
              <a:t>.c. </a:t>
            </a:r>
            <a:r>
              <a:rPr kumimoji="1" lang="en-US" altLang="ja-JP" sz="4000" dirty="0"/>
              <a:t>Problems with IL and their solutions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Forums: When optional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difficult to promote student involvement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teachers also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ROM</a:t>
            </a:r>
          </a:p>
          <a:p>
            <a:pPr lvl="1"/>
            <a:r>
              <a:rPr kumimoji="1" lang="en-US" altLang="ja-JP" dirty="0" smtClean="0"/>
              <a:t>Enrolment timing varies thus postings become less timely</a:t>
            </a:r>
          </a:p>
          <a:p>
            <a:pPr lvl="1"/>
            <a:r>
              <a:rPr kumimoji="1" lang="en-US" altLang="ja-JP" dirty="0" smtClean="0"/>
              <a:t>Should they be compulsory?</a:t>
            </a:r>
          </a:p>
          <a:p>
            <a:pPr lvl="1"/>
            <a:r>
              <a:rPr kumimoji="1" lang="en-US" altLang="ja-JP" dirty="0" smtClean="0"/>
              <a:t>Include trained assistants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Increase student participation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take the place of teacher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Forums: Awareness of “flaming” required</a:t>
            </a:r>
          </a:p>
          <a:p>
            <a:pPr lvl="1"/>
            <a:r>
              <a:rPr kumimoji="1" lang="en-US" altLang="ja-JP" dirty="0" smtClean="0"/>
              <a:t>Particularly in arts based courses</a:t>
            </a:r>
          </a:p>
          <a:p>
            <a:pPr lvl="1"/>
            <a:r>
              <a:rPr kumimoji="1" lang="en-US" altLang="ja-JP" dirty="0" smtClean="0"/>
              <a:t>Need to allow the deletion of posts, particularly when third parties become involved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SNS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608512"/>
          </a:xfrm>
        </p:spPr>
        <p:txBody>
          <a:bodyPr/>
          <a:lstStyle/>
          <a:p>
            <a:r>
              <a:rPr kumimoji="1" lang="en-US" altLang="ja-JP" dirty="0" smtClean="0"/>
              <a:t>3.a. Necessity of building Virtual Communities</a:t>
            </a:r>
          </a:p>
          <a:p>
            <a:r>
              <a:rPr kumimoji="1" lang="en-US" altLang="ja-JP" dirty="0" smtClean="0"/>
              <a:t>3.b. Twitter</a:t>
            </a:r>
          </a:p>
          <a:p>
            <a:r>
              <a:rPr kumimoji="1" lang="en-US" altLang="ja-JP" dirty="0" smtClean="0"/>
              <a:t>3.c. </a:t>
            </a:r>
            <a:r>
              <a:rPr kumimoji="1" lang="en-US" altLang="ja-JP" dirty="0" err="1" smtClean="0"/>
              <a:t>Facebook</a:t>
            </a:r>
            <a:endParaRPr kumimoji="1" lang="en-US" altLang="ja-JP" dirty="0" smtClean="0"/>
          </a:p>
          <a:p>
            <a:r>
              <a:rPr kumimoji="1" lang="en-US" altLang="ja-JP" dirty="0" smtClean="0"/>
              <a:t>3.d. Characteristics of SNS</a:t>
            </a:r>
          </a:p>
          <a:p>
            <a:r>
              <a:rPr kumimoji="1" lang="en-US" altLang="ja-JP" dirty="0" smtClean="0"/>
              <a:t>3.e. Problems with SNS</a:t>
            </a:r>
          </a:p>
          <a:p>
            <a:r>
              <a:rPr kumimoji="1" lang="en-US" altLang="ja-JP" dirty="0" smtClean="0"/>
              <a:t>3.f. SNS hereafter</a:t>
            </a:r>
          </a:p>
          <a:p>
            <a:r>
              <a:rPr kumimoji="1" lang="en-US" altLang="ja-JP" dirty="0" smtClean="0"/>
              <a:t>3.g. SNS – are they really necessary?</a:t>
            </a:r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36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3.a. </a:t>
            </a:r>
            <a:r>
              <a:rPr kumimoji="1" lang="en-US" altLang="ja-JP" sz="4000" dirty="0"/>
              <a:t>Necessity of building Virtual </a:t>
            </a:r>
            <a:r>
              <a:rPr kumimoji="1" lang="en-US" altLang="ja-JP" sz="4000" dirty="0" smtClean="0"/>
              <a:t>Communities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OU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ODL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>: Virtual Campus is necessary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Standard </a:t>
            </a:r>
            <a:r>
              <a:rPr kumimoji="1" lang="en-US" altLang="ja-JP" dirty="0" err="1" smtClean="0"/>
              <a:t>Univ</a:t>
            </a:r>
            <a:r>
              <a:rPr kumimoji="1" lang="en-US" altLang="ja-JP" dirty="0" smtClean="0"/>
              <a:t>: Youth like the Internet</a:t>
            </a:r>
          </a:p>
          <a:p>
            <a:r>
              <a:rPr kumimoji="1" lang="en-US" altLang="ja-JP" dirty="0" smtClean="0"/>
              <a:t>When it is based on a LMS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participation in and of the university can mean a sense of community can be difficult to create</a:t>
            </a:r>
          </a:p>
          <a:p>
            <a:r>
              <a:rPr kumimoji="1" lang="en-US" altLang="ja-JP" dirty="0" smtClean="0"/>
              <a:t>A free SNS is often easier to implement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3.b. Twitter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ja-JP" dirty="0" smtClean="0"/>
              <a:t>Aliases are common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a little irresponsible</a:t>
            </a:r>
          </a:p>
          <a:p>
            <a:pPr>
              <a:defRPr/>
            </a:pPr>
            <a:r>
              <a:rPr kumimoji="1" lang="en-US" altLang="ja-JP" dirty="0" smtClean="0"/>
              <a:t>Text less than 140 characters</a:t>
            </a:r>
          </a:p>
          <a:p>
            <a:pPr>
              <a:defRPr/>
            </a:pPr>
            <a:r>
              <a:rPr kumimoji="1" lang="en-US" altLang="ja-JP" dirty="0" smtClean="0"/>
              <a:t>Low privacy</a:t>
            </a:r>
          </a:p>
          <a:p>
            <a:pPr>
              <a:defRPr/>
            </a:pPr>
            <a:r>
              <a:rPr kumimoji="1" lang="en-US" altLang="ja-JP" dirty="0" smtClean="0"/>
              <a:t>High immediacy</a:t>
            </a:r>
          </a:p>
          <a:p>
            <a:pPr>
              <a:defRPr/>
            </a:pPr>
            <a:r>
              <a:rPr kumimoji="1" lang="en-US" altLang="ja-JP" dirty="0" smtClean="0"/>
              <a:t>A place of gossip for many   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__</a:t>
            </a:r>
            <a:r>
              <a:rPr kumimoji="1" lang="en-US" altLang="ja-JP" dirty="0" err="1" smtClean="0"/>
              <a:t>obake</a:t>
            </a:r>
            <a:endParaRPr kumimoji="1" lang="en-US" altLang="ja-JP" dirty="0" smtClean="0"/>
          </a:p>
        </p:txBody>
      </p:sp>
      <p:pic>
        <p:nvPicPr>
          <p:cNvPr id="5" name="図 4" descr="obake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780928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kumimoji="1" lang="ja-JP" altLang="en-US"/>
          </a:p>
        </p:txBody>
      </p:sp>
      <p:pic>
        <p:nvPicPr>
          <p:cNvPr id="25603" name="コンテンツ プレースホルダ 3" descr="イメージ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985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3.c. </a:t>
            </a:r>
            <a:r>
              <a:rPr kumimoji="1" lang="en-US" altLang="ja-JP" dirty="0" err="1" smtClean="0"/>
              <a:t>Facebook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392488"/>
          </a:xfrm>
        </p:spPr>
        <p:txBody>
          <a:bodyPr/>
          <a:lstStyle/>
          <a:p>
            <a:pPr>
              <a:defRPr/>
            </a:pPr>
            <a:r>
              <a:rPr kumimoji="1" lang="en-US" altLang="ja-JP" dirty="0" smtClean="0"/>
              <a:t>Generally real names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More responsibility/ownership of material</a:t>
            </a:r>
          </a:p>
          <a:p>
            <a:pPr>
              <a:defRPr/>
            </a:pPr>
            <a:r>
              <a:rPr kumimoji="1" lang="en-US" altLang="ja-JP" dirty="0" smtClean="0"/>
              <a:t>Membership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A little more privacy</a:t>
            </a:r>
          </a:p>
          <a:p>
            <a:pPr>
              <a:defRPr/>
            </a:pPr>
            <a:r>
              <a:rPr kumimoji="1" lang="en-US" altLang="ja-JP" dirty="0" smtClean="0"/>
              <a:t>Easier to find online friends</a:t>
            </a:r>
          </a:p>
          <a:p>
            <a:pPr>
              <a:defRPr/>
            </a:pPr>
            <a:r>
              <a:rPr kumimoji="1" lang="en-US" altLang="ja-JP" dirty="0" smtClean="0"/>
              <a:t>Easy to form groups</a:t>
            </a:r>
          </a:p>
          <a:p>
            <a:pPr>
              <a:defRPr/>
            </a:pPr>
            <a:r>
              <a:rPr kumimoji="1" lang="en-US" altLang="ja-JP" dirty="0" smtClean="0"/>
              <a:t>Option of hidden postings</a:t>
            </a:r>
          </a:p>
          <a:p>
            <a:pPr>
              <a:defRPr/>
            </a:pPr>
            <a:r>
              <a:rPr kumimoji="1" lang="en-US" altLang="ja-JP" dirty="0" smtClean="0"/>
              <a:t>Club/circle based: like-minded people can join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Ease of discussion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1. The Open University’s Situation </a:t>
            </a:r>
          </a:p>
          <a:p>
            <a:r>
              <a:rPr kumimoji="1" lang="en-US" altLang="ja-JP" dirty="0" smtClean="0"/>
              <a:t>2. Interactive Learning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Use of Moodle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3. SNS</a:t>
            </a:r>
          </a:p>
          <a:p>
            <a:r>
              <a:rPr kumimoji="1" lang="en-US" altLang="ja-JP" dirty="0" smtClean="0"/>
              <a:t>4. OER</a:t>
            </a:r>
          </a:p>
          <a:p>
            <a:r>
              <a:rPr kumimoji="1" lang="en-US" altLang="ja-JP" dirty="0" smtClean="0"/>
              <a:t>5. Conclusion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kumimoji="1" lang="ja-JP" altLang="en-US"/>
          </a:p>
        </p:txBody>
      </p:sp>
      <p:pic>
        <p:nvPicPr>
          <p:cNvPr id="28675" name="コンテンツ プレースホルダ 3" descr="イメージ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985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OU’s Official Facebook Page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45329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3.d. SNS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Features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There is enormous variety of uses of SNS</a:t>
            </a:r>
          </a:p>
          <a:p>
            <a:pPr lvl="1"/>
            <a:r>
              <a:rPr kumimoji="1" lang="en-US" altLang="ja-JP" dirty="0" smtClean="0"/>
              <a:t>Twitter:</a:t>
            </a:r>
          </a:p>
          <a:p>
            <a:pPr lvl="2"/>
            <a:r>
              <a:rPr kumimoji="1" lang="en-US" altLang="ja-JP" dirty="0" smtClean="0"/>
              <a:t>Easy to gauge opinions on OU</a:t>
            </a:r>
          </a:p>
          <a:p>
            <a:pPr lvl="2"/>
            <a:r>
              <a:rPr kumimoji="1" lang="en-US" altLang="ja-JP" dirty="0" smtClean="0"/>
              <a:t>Ease of reply, promotion function, News function</a:t>
            </a:r>
          </a:p>
          <a:p>
            <a:pPr lvl="2"/>
            <a:r>
              <a:rPr kumimoji="1" lang="en-US" altLang="ja-JP" dirty="0" smtClean="0"/>
              <a:t>Anonymous, so flaming can occur</a:t>
            </a:r>
          </a:p>
          <a:p>
            <a:pPr lvl="1"/>
            <a:r>
              <a:rPr kumimoji="1" lang="en-US" altLang="ja-JP" dirty="0" smtClean="0"/>
              <a:t>Facebook:</a:t>
            </a:r>
          </a:p>
          <a:p>
            <a:pPr lvl="2"/>
            <a:r>
              <a:rPr kumimoji="1" lang="en-US" altLang="ja-JP" dirty="0" smtClean="0"/>
              <a:t>Real names so discussion is more ‘real’</a:t>
            </a:r>
          </a:p>
          <a:p>
            <a:pPr lvl="2"/>
            <a:r>
              <a:rPr kumimoji="1" lang="en-US" altLang="ja-JP" dirty="0" smtClean="0"/>
              <a:t>Circles/clubs can be formed</a:t>
            </a:r>
          </a:p>
          <a:p>
            <a:pPr lvl="2"/>
            <a:r>
              <a:rPr kumimoji="1" lang="en-US" altLang="ja-JP" dirty="0" smtClean="0"/>
              <a:t>News function is limited</a:t>
            </a:r>
          </a:p>
        </p:txBody>
      </p:sp>
    </p:spTree>
    <p:extLst>
      <p:ext uri="{BB962C8B-B14F-4D97-AF65-F5344CB8AC3E}">
        <p14:creationId xmlns:p14="http://schemas.microsoft.com/office/powerpoint/2010/main" val="32848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3.e. Problems with SNS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Flaming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Easy to occur on Twitter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Hacking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This has occurred on an OU’s FB group page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When there are a lot of people, different values clash and conflict can arise</a:t>
            </a:r>
          </a:p>
          <a:p>
            <a:r>
              <a:rPr kumimoji="1" lang="en-US" altLang="ja-JP" dirty="0" smtClean="0"/>
              <a:t>Fixing the problems?</a:t>
            </a:r>
          </a:p>
          <a:p>
            <a:pPr lvl="1"/>
            <a:r>
              <a:rPr kumimoji="1" lang="en-US" altLang="ja-JP" dirty="0" smtClean="0"/>
              <a:t>Looking at the logs you can catch the culprit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However you need your own system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Moodle, Sakai </a:t>
            </a:r>
            <a:r>
              <a:rPr kumimoji="1" lang="en-US" altLang="ja-JP" dirty="0" err="1" smtClean="0"/>
              <a:t>etc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0477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3.f. </a:t>
            </a:r>
            <a:r>
              <a:rPr kumimoji="1" lang="en-US" altLang="ja-JP" dirty="0"/>
              <a:t>SNS hereafter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680520"/>
          </a:xfrm>
        </p:spPr>
        <p:txBody>
          <a:bodyPr/>
          <a:lstStyle/>
          <a:p>
            <a:r>
              <a:rPr kumimoji="1" lang="en-US" altLang="ja-JP" dirty="0" smtClean="0"/>
              <a:t>Though they are all SNS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Twitter,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Facebook, LinkedIn, Google+ </a:t>
            </a:r>
            <a:r>
              <a:rPr kumimoji="1" lang="en-US" altLang="ja-JP" dirty="0" err="1" smtClean="0"/>
              <a:t>ect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all have different uses and features – find the right one for you</a:t>
            </a:r>
          </a:p>
          <a:p>
            <a:r>
              <a:rPr kumimoji="1" lang="en-US" altLang="ja-JP" dirty="0" smtClean="0"/>
              <a:t>To avoid flaming and for security purposes you should have access to user logs</a:t>
            </a:r>
            <a:endParaRPr kumimoji="1" lang="en-US" altLang="ja-JP" dirty="0"/>
          </a:p>
          <a:p>
            <a:r>
              <a:rPr kumimoji="1" lang="en-US" altLang="ja-JP" dirty="0" smtClean="0"/>
              <a:t>As a tool for universities, they have enormous potential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84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3.g. </a:t>
            </a:r>
            <a:r>
              <a:rPr kumimoji="1" lang="en-US" altLang="ja-JP" dirty="0"/>
              <a:t>SNS – </a:t>
            </a:r>
            <a:r>
              <a:rPr kumimoji="1" lang="en-US" altLang="ja-JP" dirty="0" smtClean="0"/>
              <a:t>are they </a:t>
            </a:r>
            <a:r>
              <a:rPr kumimoji="1" lang="en-US" altLang="ja-JP" dirty="0"/>
              <a:t>really necessary?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They will become indispensible</a:t>
            </a:r>
          </a:p>
          <a:p>
            <a:r>
              <a:rPr kumimoji="1" lang="en-US" altLang="ja-JP" dirty="0" smtClean="0"/>
              <a:t>The effect on education</a:t>
            </a:r>
          </a:p>
          <a:p>
            <a:pPr lvl="1"/>
            <a:r>
              <a:rPr kumimoji="1" lang="en-US" altLang="ja-JP" dirty="0" smtClean="0"/>
              <a:t>Student dissatisfaction less like to develop</a:t>
            </a:r>
          </a:p>
          <a:p>
            <a:pPr lvl="1"/>
            <a:r>
              <a:rPr kumimoji="1" lang="en-US" altLang="ja-JP" dirty="0" smtClean="0"/>
              <a:t>Future plans are accessible to students too</a:t>
            </a:r>
          </a:p>
          <a:p>
            <a:pPr lvl="1"/>
            <a:r>
              <a:rPr kumimoji="1" lang="en-US" altLang="ja-JP" dirty="0" smtClean="0"/>
              <a:t>Instructors have control over students</a:t>
            </a:r>
          </a:p>
          <a:p>
            <a:r>
              <a:rPr kumimoji="1" lang="en-US" altLang="ja-JP" dirty="0" smtClean="0"/>
              <a:t>Effects on administrators</a:t>
            </a:r>
          </a:p>
          <a:p>
            <a:pPr lvl="1"/>
            <a:r>
              <a:rPr kumimoji="1" lang="en-US" altLang="ja-JP" dirty="0" smtClean="0"/>
              <a:t>Faster action</a:t>
            </a:r>
          </a:p>
          <a:p>
            <a:pPr lvl="1"/>
            <a:r>
              <a:rPr kumimoji="1" lang="en-US" altLang="ja-JP" dirty="0" smtClean="0"/>
              <a:t>Increased responsibility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 OER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80520"/>
          </a:xfrm>
        </p:spPr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.a. What is OER</a:t>
            </a:r>
          </a:p>
          <a:p>
            <a:r>
              <a:rPr kumimoji="1" lang="en-US" altLang="ja-JP" dirty="0" smtClean="0"/>
              <a:t>4.b. </a:t>
            </a:r>
            <a:r>
              <a:rPr kumimoji="1" lang="en-US" altLang="ja-JP" dirty="0" smtClean="0"/>
              <a:t>Can they be profitable?</a:t>
            </a:r>
            <a:endParaRPr kumimoji="1" lang="en-US" altLang="ja-JP" dirty="0" smtClean="0"/>
          </a:p>
          <a:p>
            <a:r>
              <a:rPr kumimoji="1" lang="en-US" altLang="ja-JP" dirty="0" smtClean="0"/>
              <a:t>4.c. </a:t>
            </a:r>
            <a:r>
              <a:rPr kumimoji="1" lang="en-US" altLang="ja-JP" dirty="0" smtClean="0"/>
              <a:t>OER through OU</a:t>
            </a:r>
            <a:endParaRPr kumimoji="1" lang="en-US" altLang="ja-JP" dirty="0" smtClean="0"/>
          </a:p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.d. </a:t>
            </a:r>
            <a:r>
              <a:rPr kumimoji="1" lang="en-US" altLang="ja-JP" dirty="0" smtClean="0"/>
              <a:t>OER through the Internet</a:t>
            </a:r>
            <a:endParaRPr kumimoji="1" lang="en-US" altLang="ja-JP" dirty="0" smtClean="0"/>
          </a:p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.e. </a:t>
            </a:r>
            <a:r>
              <a:rPr kumimoji="1" lang="en-US" altLang="ja-JP" dirty="0" smtClean="0"/>
              <a:t>Digital text books</a:t>
            </a:r>
            <a:endParaRPr kumimoji="1" lang="en-US" altLang="ja-JP" dirty="0" smtClean="0"/>
          </a:p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.f. </a:t>
            </a:r>
            <a:r>
              <a:rPr kumimoji="1" lang="en-US" altLang="ja-JP" dirty="0" smtClean="0"/>
              <a:t> Some problems </a:t>
            </a:r>
            <a:r>
              <a:rPr kumimoji="1" lang="en-US" altLang="ja-JP" dirty="0" smtClean="0"/>
              <a:t>with </a:t>
            </a:r>
            <a:r>
              <a:rPr kumimoji="1" lang="en-US" altLang="ja-JP" dirty="0" smtClean="0"/>
              <a:t>OER and possible solutions</a:t>
            </a:r>
            <a:endParaRPr kumimoji="1" lang="en-US" altLang="ja-JP" dirty="0" smtClean="0"/>
          </a:p>
          <a:p>
            <a:r>
              <a:rPr kumimoji="1" lang="en-US" altLang="ja-JP" dirty="0" smtClean="0"/>
              <a:t>4.g. </a:t>
            </a:r>
            <a:r>
              <a:rPr kumimoji="1" lang="en-US" altLang="ja-JP" dirty="0" smtClean="0"/>
              <a:t>OER – a new trend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.a. </a:t>
            </a:r>
            <a:r>
              <a:rPr kumimoji="1" lang="en-US" altLang="ja-JP" dirty="0"/>
              <a:t>What is OER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Open Educational Resources</a:t>
            </a:r>
          </a:p>
          <a:p>
            <a:pPr lvl="1"/>
            <a:r>
              <a:rPr kumimoji="1" lang="en-US" altLang="ja-JP" dirty="0" smtClean="0"/>
              <a:t>MIT </a:t>
            </a:r>
            <a:r>
              <a:rPr kumimoji="1" lang="en-US" altLang="ja-JP" dirty="0" err="1" smtClean="0"/>
              <a:t>OpenCourseWare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/>
              <a:t>Open lectures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Open Learning Initiative (CMU): </a:t>
            </a:r>
            <a:r>
              <a:rPr kumimoji="1" lang="en-US" altLang="ja-JP" dirty="0" smtClean="0"/>
              <a:t>Open text books and resources</a:t>
            </a:r>
            <a:endParaRPr kumimoji="1" lang="en-US" altLang="ja-JP" dirty="0" smtClean="0"/>
          </a:p>
          <a:p>
            <a:pPr lvl="1"/>
            <a:r>
              <a:rPr kumimoji="1" lang="en-US" altLang="ja-JP" dirty="0"/>
              <a:t>distribution </a:t>
            </a:r>
            <a:r>
              <a:rPr kumimoji="1" lang="en-US" altLang="ja-JP" dirty="0" smtClean="0"/>
              <a:t>through OCW</a:t>
            </a:r>
            <a:r>
              <a:rPr kumimoji="1" lang="ja-JP" altLang="en-US" dirty="0" err="1" smtClean="0"/>
              <a:t>、</a:t>
            </a:r>
            <a:r>
              <a:rPr kumimoji="1" lang="en-US" altLang="ja-JP" dirty="0" err="1" smtClean="0"/>
              <a:t>iUniv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iTunes U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etc</a:t>
            </a:r>
            <a:r>
              <a:rPr kumimoji="1" lang="en-US" altLang="ja-JP" dirty="0" smtClean="0"/>
              <a:t>.,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MOOCs</a:t>
            </a:r>
          </a:p>
          <a:p>
            <a:r>
              <a:rPr kumimoji="1" lang="en-US" altLang="ja-JP" dirty="0" smtClean="0"/>
              <a:t>Enthusiasm for these in the English speaking world</a:t>
            </a:r>
            <a:endParaRPr kumimoji="1" lang="en-US" altLang="ja-JP" dirty="0" smtClean="0"/>
          </a:p>
          <a:p>
            <a:r>
              <a:rPr kumimoji="1" lang="en-US" altLang="ja-JP" dirty="0" smtClean="0"/>
              <a:t>Universities using OER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.b. </a:t>
            </a:r>
            <a:r>
              <a:rPr kumimoji="1" lang="en-US" altLang="ja-JP" dirty="0"/>
              <a:t>Can they be profitable?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Costs a lot to produce but given for free</a:t>
            </a:r>
            <a:endParaRPr kumimoji="1" lang="en-US" altLang="ja-JP" dirty="0" smtClean="0"/>
          </a:p>
          <a:p>
            <a:r>
              <a:rPr kumimoji="1" lang="en-US" altLang="ja-JP" dirty="0" smtClean="0"/>
              <a:t>Use as advertising</a:t>
            </a:r>
            <a:r>
              <a:rPr kumimoji="1" lang="ja-JP" altLang="en-US" dirty="0" smtClean="0"/>
              <a:t>←</a:t>
            </a:r>
            <a:r>
              <a:rPr kumimoji="1" lang="en-US" altLang="ja-JP" dirty="0" smtClean="0"/>
              <a:t>As a business </a:t>
            </a:r>
            <a:r>
              <a:rPr kumimoji="1" lang="en-US" altLang="ja-JP" dirty="0"/>
              <a:t>m</a:t>
            </a:r>
            <a:r>
              <a:rPr kumimoji="1" lang="en-US" altLang="ja-JP" dirty="0" smtClean="0"/>
              <a:t>odel, hasn’t had great success</a:t>
            </a:r>
            <a:endParaRPr kumimoji="1" lang="en-US" altLang="ja-JP" dirty="0" smtClean="0"/>
          </a:p>
          <a:p>
            <a:r>
              <a:rPr kumimoji="1" lang="en-US" altLang="ja-JP" dirty="0" smtClean="0"/>
              <a:t>For national and global economic interests there are benefits</a:t>
            </a:r>
            <a:endParaRPr kumimoji="1" lang="ja-JP" altLang="en-US" dirty="0" smtClean="0"/>
          </a:p>
          <a:p>
            <a:r>
              <a:rPr kumimoji="1" lang="en-US" altLang="ja-JP" dirty="0" smtClean="0"/>
              <a:t>As a contribution to society and in the national interest</a:t>
            </a:r>
            <a:r>
              <a:rPr kumimoji="1" lang="ja-JP" altLang="en-US" dirty="0" smtClean="0"/>
              <a:t>←</a:t>
            </a:r>
            <a:r>
              <a:rPr kumimoji="1" lang="en-US" altLang="ja-JP" dirty="0" smtClean="0"/>
              <a:t>Public investment can be sought</a:t>
            </a:r>
            <a:endParaRPr kumimoji="1" lang="en-US" altLang="ja-JP" dirty="0" smtClean="0"/>
          </a:p>
          <a:p>
            <a:r>
              <a:rPr kumimoji="1" lang="en-US" altLang="ja-JP" dirty="0" smtClean="0"/>
              <a:t>What do </a:t>
            </a:r>
            <a:r>
              <a:rPr kumimoji="1" lang="en-US" altLang="ja-JP" dirty="0" err="1" smtClean="0"/>
              <a:t>Univ’s</a:t>
            </a:r>
            <a:r>
              <a:rPr kumimoji="1" lang="en-US" altLang="ja-JP" dirty="0" smtClean="0"/>
              <a:t> using OER have to give back and how do they apply OER?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.c. </a:t>
            </a:r>
            <a:r>
              <a:rPr kumimoji="1" lang="en-US" altLang="ja-JP" dirty="0"/>
              <a:t>OER through OU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260304"/>
          </a:xfrm>
        </p:spPr>
        <p:txBody>
          <a:bodyPr/>
          <a:lstStyle/>
          <a:p>
            <a:r>
              <a:rPr kumimoji="1" lang="en-US" altLang="ja-JP" dirty="0" smtClean="0"/>
              <a:t>The OU model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Some 350 subjects covered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Enormous expens</a:t>
            </a:r>
            <a:r>
              <a:rPr kumimoji="1" lang="en-US" altLang="ja-JP" dirty="0" smtClean="0"/>
              <a:t>e in materials creation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News etc., that only OU can broadcast</a:t>
            </a:r>
            <a:endParaRPr kumimoji="1" lang="en-US" altLang="ja-JP" dirty="0" smtClean="0"/>
          </a:p>
          <a:p>
            <a:r>
              <a:rPr kumimoji="1" lang="en-US" altLang="ja-JP" dirty="0" smtClean="0"/>
              <a:t>Different countries have different agreements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We can’t say you can use it “Anywhere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/>
              <a:t>Anytime”</a:t>
            </a:r>
            <a:endParaRPr kumimoji="1" lang="ja-JP" altLang="en-US" dirty="0"/>
          </a:p>
        </p:txBody>
      </p:sp>
      <p:pic>
        <p:nvPicPr>
          <p:cNvPr id="5122" name="Picture 2" descr="C:\Program Files\Microsoft Office\MEDIA\CAGCAT10\j022938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62149"/>
            <a:ext cx="839415" cy="5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The Open University’s Situation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1.a. Present day Japanese Universities</a:t>
            </a:r>
          </a:p>
          <a:p>
            <a:r>
              <a:rPr kumimoji="1" lang="en-US" altLang="ja-JP" dirty="0" smtClean="0"/>
              <a:t>1.b. What is the Open University of Japan?</a:t>
            </a:r>
            <a:endParaRPr kumimoji="1" lang="ja-JP" altLang="en-US" dirty="0" smtClean="0"/>
          </a:p>
          <a:p>
            <a:r>
              <a:rPr kumimoji="1" lang="en-US" altLang="ja-JP" dirty="0" smtClean="0"/>
              <a:t>1.c. Distance Education from an International Perspective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.d. </a:t>
            </a:r>
            <a:r>
              <a:rPr kumimoji="1" lang="en-US" altLang="ja-JP" dirty="0"/>
              <a:t>OER through the Internet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905000"/>
            <a:ext cx="8352928" cy="4114800"/>
          </a:xfrm>
        </p:spPr>
        <p:txBody>
          <a:bodyPr/>
          <a:lstStyle/>
          <a:p>
            <a:r>
              <a:rPr kumimoji="1" lang="en-US" altLang="ja-JP" dirty="0" smtClean="0"/>
              <a:t>Making of these is relatively cost effective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OU is moving to this model</a:t>
            </a:r>
            <a:endParaRPr kumimoji="1" lang="en-US" altLang="ja-JP" dirty="0" smtClean="0"/>
          </a:p>
          <a:p>
            <a:r>
              <a:rPr kumimoji="1" lang="en-US" altLang="ja-JP" dirty="0" smtClean="0"/>
              <a:t>Cannot use news content</a:t>
            </a:r>
            <a:endParaRPr kumimoji="1" lang="en-US" altLang="ja-JP" dirty="0" smtClean="0"/>
          </a:p>
          <a:p>
            <a:r>
              <a:rPr kumimoji="1" lang="en-US" altLang="ja-JP" dirty="0" smtClean="0"/>
              <a:t>Copyright etc. means it cannot be totally open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Only ope</a:t>
            </a:r>
            <a:r>
              <a:rPr kumimoji="1" lang="en-US" altLang="ja-JP" dirty="0" smtClean="0"/>
              <a:t>n to students</a:t>
            </a:r>
            <a:endParaRPr kumimoji="1" lang="en-US" altLang="ja-JP" dirty="0" smtClean="0"/>
          </a:p>
          <a:p>
            <a:r>
              <a:rPr kumimoji="1" lang="en-US" altLang="ja-JP" dirty="0" smtClean="0"/>
              <a:t>Generally borderless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Anywhere, Anytime</a:t>
            </a:r>
          </a:p>
        </p:txBody>
      </p:sp>
      <p:pic>
        <p:nvPicPr>
          <p:cNvPr id="1026" name="Picture 2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859457" cy="8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ilm"/>
          <p:cNvSpPr>
            <a:spLocks noEditPoints="1" noChangeArrowheads="1"/>
          </p:cNvSpPr>
          <p:nvPr/>
        </p:nvSpPr>
        <p:spPr bwMode="auto">
          <a:xfrm>
            <a:off x="6372200" y="5085184"/>
            <a:ext cx="740444" cy="118471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>
            <a:off x="5292080" y="5805264"/>
            <a:ext cx="673844" cy="673844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Internet delivery Plan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OU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二等辺三角形 6"/>
          <p:cNvSpPr/>
          <p:nvPr/>
        </p:nvSpPr>
        <p:spPr bwMode="auto">
          <a:xfrm>
            <a:off x="5940152" y="6021288"/>
            <a:ext cx="288032" cy="50405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19991"/>
              </p:ext>
            </p:extLst>
          </p:nvPr>
        </p:nvGraphicFramePr>
        <p:xfrm>
          <a:off x="971600" y="185417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259632" y="1772816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%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.e. </a:t>
            </a:r>
            <a:r>
              <a:rPr kumimoji="1" lang="en-US" altLang="ja-JP" dirty="0"/>
              <a:t>Digital text books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472608"/>
          </a:xfrm>
        </p:spPr>
        <p:txBody>
          <a:bodyPr/>
          <a:lstStyle/>
          <a:p>
            <a:r>
              <a:rPr kumimoji="1" lang="en-US" altLang="ja-JP" dirty="0"/>
              <a:t>OU</a:t>
            </a:r>
            <a:r>
              <a:rPr kumimoji="1" lang="en-US" altLang="ja-JP" dirty="0" smtClean="0"/>
              <a:t>: Digitalization of </a:t>
            </a:r>
            <a:r>
              <a:rPr kumimoji="1" lang="en-US" altLang="ja-JP" dirty="0"/>
              <a:t>text </a:t>
            </a:r>
            <a:r>
              <a:rPr kumimoji="1" lang="en-US" altLang="ja-JP" dirty="0" smtClean="0"/>
              <a:t>books should be easy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OU must have print versions of our texts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We have just the one publisher</a:t>
            </a:r>
            <a:r>
              <a:rPr kumimoji="1" lang="ja-JP" altLang="en-US" dirty="0" smtClean="0"/>
              <a:t>（</a:t>
            </a:r>
            <a:r>
              <a:rPr lang="en-US" altLang="ja-JP" dirty="0"/>
              <a:t>Foundation for the Promotion of The Open University of Japan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Have not yet made a publisher’s business model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For correspondence courses in 2013, parts of new print resources 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60%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about </a:t>
            </a:r>
            <a:r>
              <a:rPr kumimoji="1" lang="ja-JP" altLang="en-US" dirty="0" smtClean="0"/>
              <a:t>４０</a:t>
            </a:r>
            <a:r>
              <a:rPr kumimoji="1" lang="en-US" altLang="ja-JP" dirty="0" smtClean="0"/>
              <a:t> sections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>will be open on th</a:t>
            </a:r>
            <a:r>
              <a:rPr kumimoji="1" lang="en-US" altLang="ja-JP" dirty="0" smtClean="0"/>
              <a:t>e Internet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First 3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chapters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pic>
        <p:nvPicPr>
          <p:cNvPr id="4098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714375"/>
            <a:ext cx="672479" cy="11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.f. </a:t>
            </a:r>
            <a:r>
              <a:rPr kumimoji="1" lang="en-US" altLang="ja-JP" dirty="0"/>
              <a:t>Some problems with OER and possible solutions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In Japan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/>
              <a:t>Creative </a:t>
            </a:r>
            <a:r>
              <a:rPr kumimoji="1" lang="en-US" altLang="ja-JP" dirty="0" smtClean="0"/>
              <a:t>Commons is not really possible due to intellectual property rights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streaming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Use in mobile devices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Should include museums etc. in this type of education promotion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Standard universities: Still unsure how to manage the various rights involved</a:t>
            </a:r>
          </a:p>
          <a:p>
            <a:r>
              <a:rPr kumimoji="1" lang="en-US" altLang="ja-JP" dirty="0" smtClean="0"/>
              <a:t>OU: Content creation is from a broadcasting perspective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unsure of how to supply via the Net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4.g. </a:t>
            </a:r>
            <a:r>
              <a:rPr kumimoji="1" lang="en-US" altLang="ja-JP" dirty="0"/>
              <a:t>OER – a new trend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sz="3100" dirty="0" smtClean="0"/>
              <a:t>MOOC</a:t>
            </a:r>
            <a:r>
              <a:rPr kumimoji="1" lang="ja-JP" altLang="en-US" sz="3100" dirty="0" smtClean="0"/>
              <a:t>ｓ（</a:t>
            </a:r>
            <a:r>
              <a:rPr kumimoji="1" lang="en-US" altLang="ja-JP" sz="3100" dirty="0" smtClean="0"/>
              <a:t>Massive Open Online Courses</a:t>
            </a:r>
            <a:r>
              <a:rPr kumimoji="1" lang="ja-JP" altLang="en-US" sz="3100" dirty="0" smtClean="0"/>
              <a:t>）</a:t>
            </a:r>
            <a:endParaRPr kumimoji="1" lang="en-US" altLang="ja-JP" sz="3100" dirty="0" smtClean="0"/>
          </a:p>
          <a:p>
            <a:r>
              <a:rPr kumimoji="1" lang="en-US" altLang="ja-JP" dirty="0" smtClean="0"/>
              <a:t>No specified system but options for self study in an interactive manner are many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One example is drill based learning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Another is debate at a specific time</a:t>
            </a:r>
            <a:endParaRPr kumimoji="1" lang="en-US" altLang="ja-JP" dirty="0" smtClean="0"/>
          </a:p>
          <a:p>
            <a:r>
              <a:rPr kumimoji="1" lang="en-US" altLang="ja-JP" dirty="0" smtClean="0"/>
              <a:t>Certification at course end</a:t>
            </a:r>
            <a:endParaRPr kumimoji="1" lang="en-US" altLang="ja-JP" dirty="0" smtClean="0"/>
          </a:p>
          <a:p>
            <a:r>
              <a:rPr kumimoji="1" lang="en-US" altLang="ja-JP" dirty="0" smtClean="0"/>
              <a:t>Can’t see this as a long term business model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For the moment, there are major costs that are carried by th</a:t>
            </a:r>
            <a:r>
              <a:rPr kumimoji="1" lang="en-US" altLang="ja-JP" dirty="0" smtClean="0"/>
              <a:t>e business partners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Advantages Universities have over </a:t>
            </a:r>
            <a:r>
              <a:rPr kumimoji="1" lang="en-US" altLang="ja-JP" dirty="0" smtClean="0"/>
              <a:t>MOOCs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Can supply excellent instructors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Able to supply facilities for experiments etc.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Give students more opportunities to communicate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Certified courses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and accumulation of these results in degree conferment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Can universities maintain the advantage?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MOOCs can survive with just a few excellent instructors 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They have greater leeway with instructors’ retirement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Market based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Good courses are markedly so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Expensive but simulated experiments are available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In electrodynamics etc. simulations have major advantages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Virtual campuses are options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Society may come to view completion of truly excellen</a:t>
            </a:r>
            <a:r>
              <a:rPr kumimoji="1" lang="en-US" altLang="ja-JP" dirty="0" smtClean="0"/>
              <a:t>t courses as equivalent to degrees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548680"/>
            <a:ext cx="7772400" cy="5976664"/>
          </a:xfrm>
        </p:spPr>
        <p:txBody>
          <a:bodyPr/>
          <a:lstStyle/>
          <a:p>
            <a:r>
              <a:rPr kumimoji="1" lang="en-US" altLang="ja-JP" dirty="0" smtClean="0"/>
              <a:t>With the slogan of “Internationalization” comes growing appreciation of English content courses</a:t>
            </a:r>
            <a:endParaRPr kumimoji="1" lang="en-US" altLang="ja-JP" dirty="0" smtClean="0"/>
          </a:p>
          <a:p>
            <a:r>
              <a:rPr kumimoji="1" lang="en-US" altLang="ja-JP" dirty="0" smtClean="0"/>
              <a:t>Deterioration of University standards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 Lose of prestige of the “graduate” status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difficulties universities have in remaining “cutting edge”</a:t>
            </a:r>
            <a:endParaRPr kumimoji="1" lang="en-US" altLang="ja-JP" dirty="0" smtClean="0"/>
          </a:p>
          <a:p>
            <a:r>
              <a:rPr kumimoji="1" lang="en-US" altLang="ja-JP" dirty="0" smtClean="0"/>
              <a:t>Open universities understand the potential of ICT but also know the dilemmas it brings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Watch carefully for future developments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5. </a:t>
            </a:r>
            <a:r>
              <a:rPr lang="en-US" altLang="ja-JP" dirty="0" smtClean="0"/>
              <a:t>Conclusion</a:t>
            </a:r>
            <a:endParaRPr lang="ja-JP" alt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ctr" hangingPunct="1">
              <a:lnSpc>
                <a:spcPct val="90000"/>
              </a:lnSpc>
              <a:buFont typeface="Wingdings" pitchFamily="2" charset="2"/>
              <a:buChar char="s"/>
              <a:defRPr/>
            </a:pPr>
            <a:r>
              <a:rPr lang="en-US" altLang="ja-JP" dirty="0" smtClean="0"/>
              <a:t>1</a:t>
            </a:r>
            <a:r>
              <a:rPr lang="en-US" altLang="ja-JP" dirty="0" smtClean="0"/>
              <a:t>. With ICT’s advance technical and system problems have diminished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though how mobile devices will develop is another matter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en-US" altLang="ja-JP" dirty="0" smtClean="0"/>
              <a:t>2. </a:t>
            </a:r>
            <a:r>
              <a:rPr kumimoji="1" lang="en-US" altLang="ja-JP" dirty="0" smtClean="0"/>
              <a:t>Instructors and students are being encouraged to use it</a:t>
            </a:r>
            <a:endParaRPr kumimoji="1" lang="en-US" altLang="ja-JP" dirty="0" smtClean="0"/>
          </a:p>
          <a:p>
            <a:r>
              <a:rPr kumimoji="1" lang="en-US" altLang="ja-JP" dirty="0" smtClean="0"/>
              <a:t>3. </a:t>
            </a:r>
            <a:r>
              <a:rPr kumimoji="1" lang="en-US" altLang="ja-JP" dirty="0" smtClean="0"/>
              <a:t>There are still many intellectual property rights problems</a:t>
            </a:r>
            <a:endParaRPr lang="ja-JP" altLang="en-US" dirty="0" smtClean="0"/>
          </a:p>
          <a:p>
            <a:r>
              <a:rPr kumimoji="1" lang="en-US" altLang="ja-JP" dirty="0" smtClean="0"/>
              <a:t>4. SNS: </a:t>
            </a:r>
            <a:r>
              <a:rPr kumimoji="1" lang="en-US" altLang="ja-JP" dirty="0" smtClean="0"/>
              <a:t>Increasingly necessary</a:t>
            </a:r>
            <a:endParaRPr kumimoji="1" lang="en-US" altLang="ja-JP" dirty="0" smtClean="0"/>
          </a:p>
          <a:p>
            <a:pPr eaLnBrk="1" fontAlgn="ctr" hangingPunct="1">
              <a:lnSpc>
                <a:spcPct val="90000"/>
              </a:lnSpc>
              <a:buFont typeface="Wingdings" pitchFamily="2" charset="2"/>
              <a:buChar char="s"/>
              <a:defRPr/>
            </a:pPr>
            <a:r>
              <a:rPr lang="en-US" altLang="ja-JP" dirty="0" smtClean="0"/>
              <a:t>5. OE</a:t>
            </a:r>
            <a:r>
              <a:rPr lang="ja-JP" altLang="en-US" dirty="0" smtClean="0"/>
              <a:t>は今後の大学の一つの方向性かも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ja-JP" altLang="en-US" dirty="0" smtClean="0"/>
              <a:t>一方で既存大学の危機になるかも</a:t>
            </a:r>
            <a:endParaRPr lang="en-US" altLang="ja-JP" dirty="0" smtClean="0"/>
          </a:p>
          <a:p>
            <a:pPr eaLnBrk="1" fontAlgn="ctr" hangingPunct="1">
              <a:lnSpc>
                <a:spcPct val="90000"/>
              </a:lnSpc>
              <a:buFont typeface="Wingdings" pitchFamily="2" charset="2"/>
              <a:buChar char="s"/>
              <a:defRPr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1.a. </a:t>
            </a:r>
            <a:r>
              <a:rPr kumimoji="1" lang="en-US" altLang="ja-JP" dirty="0"/>
              <a:t>Present day Japanese Universities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Lack of effort in study by students</a:t>
            </a:r>
            <a:r>
              <a:rPr kumimoji="1" lang="ja-JP" altLang="en-US" dirty="0" smtClean="0"/>
              <a:t>←</a:t>
            </a:r>
            <a:r>
              <a:rPr kumimoji="1" lang="en-US" altLang="ja-JP" dirty="0" smtClean="0"/>
              <a:t>the result of intensive entrance exam prep</a:t>
            </a:r>
          </a:p>
          <a:p>
            <a:r>
              <a:rPr kumimoji="1" lang="en-US" altLang="ja-JP" dirty="0" smtClean="0"/>
              <a:t>Graduating with limited academic ability</a:t>
            </a:r>
            <a:r>
              <a:rPr kumimoji="1" lang="ja-JP" altLang="en-US" dirty="0" smtClean="0"/>
              <a:t>←</a:t>
            </a:r>
            <a:r>
              <a:rPr kumimoji="1" lang="en-US" altLang="ja-JP" dirty="0" smtClean="0"/>
              <a:t>Universities required to maintain high graduation rates</a:t>
            </a:r>
          </a:p>
          <a:p>
            <a:r>
              <a:rPr kumimoji="1" lang="en-US" altLang="ja-JP" dirty="0" smtClean="0"/>
              <a:t>Companies stating graduates’ ability has dropped</a:t>
            </a:r>
          </a:p>
          <a:p>
            <a:r>
              <a:rPr kumimoji="1" lang="en-US" altLang="ja-JP" dirty="0" smtClean="0"/>
              <a:t>The search for jobs takes more time=&gt;Even lower academic results</a:t>
            </a:r>
          </a:p>
          <a:p>
            <a:r>
              <a:rPr kumimoji="1" lang="en-US" altLang="ja-JP" dirty="0" smtClean="0"/>
              <a:t>Poor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positive feedback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ensues</a:t>
            </a:r>
            <a:endParaRPr kumimoji="1" lang="ja-JP" altLang="en-US" dirty="0" smtClean="0"/>
          </a:p>
          <a:p>
            <a:r>
              <a:rPr kumimoji="1" lang="en-US" altLang="ja-JP" dirty="0" smtClean="0"/>
              <a:t>Even worse student communication ability </a:t>
            </a:r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24744"/>
            <a:ext cx="864096" cy="7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1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Can this be halted?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Make graduation exams more difficult (Make it harder to graduate)</a:t>
            </a:r>
          </a:p>
          <a:p>
            <a:pPr lvl="1"/>
            <a:r>
              <a:rPr kumimoji="1" lang="en-US" altLang="ja-JP" dirty="0" smtClean="0"/>
              <a:t>Initially this won’t be popular but can we afford not to?</a:t>
            </a:r>
          </a:p>
          <a:p>
            <a:r>
              <a:rPr kumimoji="1" lang="en-US" altLang="ja-JP" dirty="0" smtClean="0"/>
              <a:t>Ensure interactive education occurs</a:t>
            </a:r>
          </a:p>
          <a:p>
            <a:pPr lvl="1"/>
            <a:r>
              <a:rPr kumimoji="1" lang="en-US" altLang="ja-JP" dirty="0" smtClean="0"/>
              <a:t>This will result in each university developing its own style</a:t>
            </a:r>
          </a:p>
          <a:p>
            <a:r>
              <a:rPr kumimoji="1" lang="en-US" altLang="ja-JP" dirty="0" smtClean="0"/>
              <a:t>Ensure there are more chances for communication to take place</a:t>
            </a:r>
          </a:p>
          <a:p>
            <a:pPr lvl="1"/>
            <a:r>
              <a:rPr kumimoji="1" lang="en-US" altLang="ja-JP" dirty="0" smtClean="0"/>
              <a:t>Use of the Internet essential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607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1.b. What is the Open University?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No entrance exam. Difficult exams to graduate</a:t>
            </a:r>
          </a:p>
          <a:p>
            <a:r>
              <a:rPr kumimoji="1" lang="en-US" altLang="ja-JP" dirty="0" smtClean="0"/>
              <a:t>All correspondence course lectures are publicly broadcast</a:t>
            </a:r>
          </a:p>
          <a:p>
            <a:r>
              <a:rPr kumimoji="1" lang="en-US" altLang="ja-JP" dirty="0" smtClean="0"/>
              <a:t>Students are from a broad age range that follows the demographics of Japan – many older students</a:t>
            </a:r>
          </a:p>
          <a:p>
            <a:pPr lvl="1"/>
            <a:r>
              <a:rPr kumimoji="1" lang="en-US" altLang="ja-JP" dirty="0" smtClean="0"/>
              <a:t>Average age of students is 40~50, some are around 100</a:t>
            </a:r>
          </a:p>
          <a:p>
            <a:pPr lvl="1"/>
            <a:r>
              <a:rPr kumimoji="1" lang="en-US" altLang="ja-JP" dirty="0" smtClean="0"/>
              <a:t>The world’s most advanced LLL (Life Long Learning) </a:t>
            </a:r>
            <a:r>
              <a:rPr kumimoji="1" lang="en-US" altLang="ja-JP" dirty="0" err="1" smtClean="0"/>
              <a:t>Univ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Learning centers in all prefectures – 50 or more in total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Interview style lectures</a:t>
            </a:r>
            <a:r>
              <a:rPr kumimoji="1" lang="ja-JP" altLang="en-US" dirty="0" smtClean="0"/>
              <a:t>（二千余）＋</a:t>
            </a:r>
            <a:r>
              <a:rPr kumimoji="1" lang="en-US" altLang="ja-JP" dirty="0" smtClean="0"/>
              <a:t>Unit based exams</a:t>
            </a:r>
            <a:r>
              <a:rPr kumimoji="1" lang="ja-JP" altLang="en-US" dirty="0" smtClean="0"/>
              <a:t>＋</a:t>
            </a:r>
            <a:r>
              <a:rPr kumimoji="1" lang="en-US" altLang="ja-JP" dirty="0" smtClean="0"/>
              <a:t>Club involvement </a:t>
            </a:r>
            <a:r>
              <a:rPr kumimoji="1" lang="en-US" altLang="ja-JP" dirty="0" err="1" smtClean="0"/>
              <a:t>etc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Still a lack of communication: Students, teachers</a:t>
            </a:r>
          </a:p>
          <a:p>
            <a:pPr lvl="1"/>
            <a:r>
              <a:rPr kumimoji="1" lang="en-US" altLang="ja-JP" dirty="0" smtClean="0"/>
              <a:t>Extra curricular activities are lacking as is library access</a:t>
            </a:r>
          </a:p>
          <a:p>
            <a:pPr lvl="1"/>
            <a:r>
              <a:rPr kumimoji="1" lang="en-US" altLang="ja-JP" dirty="0" smtClean="0"/>
              <a:t>Access from outer islands and Hokkaido is limited</a:t>
            </a: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3074" name="Picture 2" descr="放送大学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4954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Student age demographics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136479069"/>
              </p:ext>
            </p:extLst>
          </p:nvPr>
        </p:nvGraphicFramePr>
        <p:xfrm>
          <a:off x="180974" y="1556792"/>
          <a:ext cx="8963026" cy="459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ja-JP" dirty="0" smtClean="0"/>
              <a:t>1.c. Distance Education from an International Perspective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kumimoji="1" lang="en-US" altLang="ja-JP" dirty="0" smtClean="0"/>
              <a:t>Mega Univ.</a:t>
            </a:r>
            <a:r>
              <a:rPr kumimoji="1" lang="ja-JP" altLang="en-US" dirty="0" smtClean="0"/>
              <a:t> （</a:t>
            </a:r>
            <a:r>
              <a:rPr kumimoji="1" lang="en-US" altLang="ja-JP" dirty="0" smtClean="0"/>
              <a:t>Over 100,000 students</a:t>
            </a:r>
            <a:r>
              <a:rPr kumimoji="1" lang="ja-JP" altLang="en-US" dirty="0" smtClean="0"/>
              <a:t>）</a:t>
            </a:r>
            <a:endParaRPr kumimoji="1" lang="en-US" altLang="ja-JP" dirty="0"/>
          </a:p>
          <a:p>
            <a:pPr lvl="1">
              <a:defRPr/>
            </a:pPr>
            <a:r>
              <a:rPr kumimoji="1" lang="en-US" altLang="ja-JP" dirty="0" smtClean="0"/>
              <a:t>95% of the world’s mega Univ.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are in Asia</a:t>
            </a:r>
          </a:p>
          <a:p>
            <a:pPr>
              <a:defRPr/>
            </a:pPr>
            <a:r>
              <a:rPr kumimoji="1" lang="en-US" altLang="ja-JP" dirty="0" smtClean="0"/>
              <a:t>ODL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Open Distance Learning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> -&gt; The ‘</a:t>
            </a:r>
            <a:r>
              <a:rPr kumimoji="1" lang="en-US" altLang="ja-JP" dirty="0" err="1" smtClean="0"/>
              <a:t>Internetization</a:t>
            </a:r>
            <a:r>
              <a:rPr kumimoji="1" lang="en-US" altLang="ja-JP" dirty="0" smtClean="0"/>
              <a:t>’ of ODL</a:t>
            </a:r>
          </a:p>
          <a:p>
            <a:pPr lvl="1">
              <a:defRPr/>
            </a:pPr>
            <a:r>
              <a:rPr kumimoji="1" lang="en-US" altLang="ja-JP" dirty="0" smtClean="0"/>
              <a:t>Radio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TV 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ICT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Mobile technology</a:t>
            </a:r>
          </a:p>
          <a:p>
            <a:pPr>
              <a:defRPr/>
            </a:pPr>
            <a:r>
              <a:rPr kumimoji="1" lang="en-US" altLang="ja-JP" dirty="0" smtClean="0"/>
              <a:t>OER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Open Educational Resources</a:t>
            </a:r>
            <a:r>
              <a:rPr kumimoji="1" lang="ja-JP" altLang="en-US" dirty="0" smtClean="0"/>
              <a:t> ）</a:t>
            </a:r>
            <a:endParaRPr kumimoji="1" lang="en-US" altLang="ja-JP" dirty="0" smtClean="0"/>
          </a:p>
          <a:p>
            <a:pPr lvl="1">
              <a:defRPr/>
            </a:pPr>
            <a:r>
              <a:rPr kumimoji="1" lang="en-US" altLang="ja-JP" dirty="0" smtClean="0"/>
              <a:t>Through the use of OER Universities don’t have to shoulder the financial burden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en-US" altLang="ja-JP" dirty="0" smtClean="0"/>
              <a:t>. Interactive Learning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en-US" altLang="ja-JP" dirty="0" smtClean="0"/>
              <a:t>.a. What is Interactive Learning(IL)?</a:t>
            </a:r>
          </a:p>
          <a:p>
            <a:r>
              <a:rPr kumimoji="1" lang="en-US" altLang="ja-JP" dirty="0"/>
              <a:t>2</a:t>
            </a:r>
            <a:r>
              <a:rPr kumimoji="1" lang="en-US" altLang="ja-JP" dirty="0" smtClean="0"/>
              <a:t>.b. The present state of IL</a:t>
            </a:r>
          </a:p>
          <a:p>
            <a:r>
              <a:rPr kumimoji="1" lang="en-US" altLang="ja-JP" dirty="0"/>
              <a:t>2</a:t>
            </a:r>
            <a:r>
              <a:rPr kumimoji="1" lang="en-US" altLang="ja-JP" dirty="0" smtClean="0"/>
              <a:t>.c.  Problems with IL and their solutions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N-j-SOM">
  <a:themeElements>
    <a:clrScheme name="NN-j-SOM 2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82B5CA"/>
      </a:accent1>
      <a:accent2>
        <a:srgbClr val="448C8E"/>
      </a:accent2>
      <a:accent3>
        <a:srgbClr val="FFFFFF"/>
      </a:accent3>
      <a:accent4>
        <a:srgbClr val="000000"/>
      </a:accent4>
      <a:accent5>
        <a:srgbClr val="C1D7E1"/>
      </a:accent5>
      <a:accent6>
        <a:srgbClr val="3D7E80"/>
      </a:accent6>
      <a:hlink>
        <a:srgbClr val="A384C8"/>
      </a:hlink>
      <a:folHlink>
        <a:srgbClr val="6B5653"/>
      </a:folHlink>
    </a:clrScheme>
    <a:fontScheme name="NN-j-SO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N-j-SOM 1">
        <a:dk1>
          <a:srgbClr val="000000"/>
        </a:dk1>
        <a:lt1>
          <a:srgbClr val="FFFFFF"/>
        </a:lt1>
        <a:dk2>
          <a:srgbClr val="25367F"/>
        </a:dk2>
        <a:lt2>
          <a:srgbClr val="B29782"/>
        </a:lt2>
        <a:accent1>
          <a:srgbClr val="82B5CA"/>
        </a:accent1>
        <a:accent2>
          <a:srgbClr val="448C8E"/>
        </a:accent2>
        <a:accent3>
          <a:srgbClr val="ACAEC0"/>
        </a:accent3>
        <a:accent4>
          <a:srgbClr val="DADADA"/>
        </a:accent4>
        <a:accent5>
          <a:srgbClr val="C1D7E1"/>
        </a:accent5>
        <a:accent6>
          <a:srgbClr val="3D7E80"/>
        </a:accent6>
        <a:hlink>
          <a:srgbClr val="5C885F"/>
        </a:hlink>
        <a:folHlink>
          <a:srgbClr val="6B56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-j-SOM 2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82B5CA"/>
        </a:accent1>
        <a:accent2>
          <a:srgbClr val="448C8E"/>
        </a:accent2>
        <a:accent3>
          <a:srgbClr val="FFFFFF"/>
        </a:accent3>
        <a:accent4>
          <a:srgbClr val="000000"/>
        </a:accent4>
        <a:accent5>
          <a:srgbClr val="C1D7E1"/>
        </a:accent5>
        <a:accent6>
          <a:srgbClr val="3D7E80"/>
        </a:accent6>
        <a:hlink>
          <a:srgbClr val="A384C8"/>
        </a:hlink>
        <a:folHlink>
          <a:srgbClr val="6B56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-j-SO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-j-SOM 4">
        <a:dk1>
          <a:srgbClr val="000000"/>
        </a:dk1>
        <a:lt1>
          <a:srgbClr val="ACCEDC"/>
        </a:lt1>
        <a:dk2>
          <a:srgbClr val="003366"/>
        </a:dk2>
        <a:lt2>
          <a:srgbClr val="FFFFFF"/>
        </a:lt2>
        <a:accent1>
          <a:srgbClr val="82B5CA"/>
        </a:accent1>
        <a:accent2>
          <a:srgbClr val="769537"/>
        </a:accent2>
        <a:accent3>
          <a:srgbClr val="D2E3EB"/>
        </a:accent3>
        <a:accent4>
          <a:srgbClr val="000000"/>
        </a:accent4>
        <a:accent5>
          <a:srgbClr val="C1D7E1"/>
        </a:accent5>
        <a:accent6>
          <a:srgbClr val="6A8731"/>
        </a:accent6>
        <a:hlink>
          <a:srgbClr val="3F7EBD"/>
        </a:hlink>
        <a:folHlink>
          <a:srgbClr val="B77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-j-SOM 5">
        <a:dk1>
          <a:srgbClr val="000000"/>
        </a:dk1>
        <a:lt1>
          <a:srgbClr val="FFFFFF"/>
        </a:lt1>
        <a:dk2>
          <a:srgbClr val="800080"/>
        </a:dk2>
        <a:lt2>
          <a:srgbClr val="FFFFCC"/>
        </a:lt2>
        <a:accent1>
          <a:srgbClr val="FF6699"/>
        </a:accent1>
        <a:accent2>
          <a:srgbClr val="FFCC66"/>
        </a:accent2>
        <a:accent3>
          <a:srgbClr val="C0AAC0"/>
        </a:accent3>
        <a:accent4>
          <a:srgbClr val="DADADA"/>
        </a:accent4>
        <a:accent5>
          <a:srgbClr val="FFB8CA"/>
        </a:accent5>
        <a:accent6>
          <a:srgbClr val="E7B95C"/>
        </a:accent6>
        <a:hlink>
          <a:srgbClr val="99CC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-j-SOM 6">
        <a:dk1>
          <a:srgbClr val="006699"/>
        </a:dk1>
        <a:lt1>
          <a:srgbClr val="FFFFFF"/>
        </a:lt1>
        <a:dk2>
          <a:srgbClr val="009999"/>
        </a:dk2>
        <a:lt2>
          <a:srgbClr val="FFFFCC"/>
        </a:lt2>
        <a:accent1>
          <a:srgbClr val="47B6B9"/>
        </a:accent1>
        <a:accent2>
          <a:srgbClr val="C6A854"/>
        </a:accent2>
        <a:accent3>
          <a:srgbClr val="AACACA"/>
        </a:accent3>
        <a:accent4>
          <a:srgbClr val="DADADA"/>
        </a:accent4>
        <a:accent5>
          <a:srgbClr val="B1D7D9"/>
        </a:accent5>
        <a:accent6>
          <a:srgbClr val="B3984B"/>
        </a:accent6>
        <a:hlink>
          <a:srgbClr val="46904B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MTFUJI2</Template>
  <TotalTime>18757</TotalTime>
  <Words>1776</Words>
  <Application>Microsoft Macintosh PowerPoint</Application>
  <PresentationFormat>画面に合わせる (4:3)</PresentationFormat>
  <Paragraphs>255</Paragraphs>
  <Slides>38</Slides>
  <Notes>38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NN-j-SOM</vt:lpstr>
      <vt:lpstr>Open University of Japan’s Promotion of ICT in Education</vt:lpstr>
      <vt:lpstr>Outline</vt:lpstr>
      <vt:lpstr>1. The Open University’s Situation</vt:lpstr>
      <vt:lpstr>1.a. Present day Japanese Universities</vt:lpstr>
      <vt:lpstr>Can this be halted?</vt:lpstr>
      <vt:lpstr>1.b. What is the Open University?</vt:lpstr>
      <vt:lpstr>Student age demographics</vt:lpstr>
      <vt:lpstr>1.c. Distance Education from an International Perspective</vt:lpstr>
      <vt:lpstr>2. Interactive Learning</vt:lpstr>
      <vt:lpstr>2.a.What is IL?</vt:lpstr>
      <vt:lpstr>2.b. The present state of IL （OU）</vt:lpstr>
      <vt:lpstr>Correspondence based instruction（ Moodle）on the Web</vt:lpstr>
      <vt:lpstr>Online forums（Moodle）</vt:lpstr>
      <vt:lpstr>2.c. Problems with IL and their solutions</vt:lpstr>
      <vt:lpstr>3. SNS</vt:lpstr>
      <vt:lpstr>3.a. Necessity of building Virtual Communities</vt:lpstr>
      <vt:lpstr>3.b. Twitter</vt:lpstr>
      <vt:lpstr>PowerPoint プレゼンテーション</vt:lpstr>
      <vt:lpstr>3.c. Facebook</vt:lpstr>
      <vt:lpstr>PowerPoint プレゼンテーション</vt:lpstr>
      <vt:lpstr>OU’s Official Facebook Page</vt:lpstr>
      <vt:lpstr>3.d. SNS　Features</vt:lpstr>
      <vt:lpstr>3.e. Problems with SNS</vt:lpstr>
      <vt:lpstr>3.f. SNS hereafter</vt:lpstr>
      <vt:lpstr>3.g. SNS – are they really necessary?</vt:lpstr>
      <vt:lpstr>4. OER</vt:lpstr>
      <vt:lpstr>4.a. What is OER</vt:lpstr>
      <vt:lpstr>4.b. Can they be profitable?</vt:lpstr>
      <vt:lpstr>4.c. OER through OU</vt:lpstr>
      <vt:lpstr>4.d. OER through the Internet</vt:lpstr>
      <vt:lpstr>Internet delivery Plan（OU）</vt:lpstr>
      <vt:lpstr>4.e. Digital text books</vt:lpstr>
      <vt:lpstr>4.f. Some problems with OER and possible solutions</vt:lpstr>
      <vt:lpstr>4.g. OER – a new trend</vt:lpstr>
      <vt:lpstr>PowerPoint プレゼンテーション</vt:lpstr>
      <vt:lpstr>PowerPoint プレゼンテーション</vt:lpstr>
      <vt:lpstr>PowerPoint プレゼンテーション</vt:lpstr>
      <vt:lpstr>5.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</dc:title>
  <dc:creator>okabe</dc:creator>
  <cp:lastModifiedBy>Hagley Eric</cp:lastModifiedBy>
  <cp:revision>207</cp:revision>
  <dcterms:created xsi:type="dcterms:W3CDTF">2003-07-15T21:45:21Z</dcterms:created>
  <dcterms:modified xsi:type="dcterms:W3CDTF">2013-03-01T03:08:09Z</dcterms:modified>
</cp:coreProperties>
</file>