
<file path=[Content_Types].xml><?xml version="1.0" encoding="utf-8"?>
<Types xmlns="http://schemas.openxmlformats.org/package/2006/content-types">
  <Default Extension="xml" ContentType="application/xml"/>
  <Default Extension="jpg" ContentType="image/jpeg"/>
  <Default Extension="rels" ContentType="application/vnd.openxmlformats-package.relationships+xml"/>
  <Default Extension="mp4" ContentType="video/unknown"/>
  <Default Extension="emf" ContentType="image/x-emf"/>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comment1.xml" ContentType="application/vnd.openxmlformats-officedocument.presentationml.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6" r:id="rId1"/>
  </p:sldMasterIdLst>
  <p:notesMasterIdLst>
    <p:notesMasterId r:id="rId48"/>
  </p:notesMasterIdLst>
  <p:handoutMasterIdLst>
    <p:handoutMasterId r:id="rId49"/>
  </p:handoutMasterIdLst>
  <p:sldIdLst>
    <p:sldId id="256" r:id="rId2"/>
    <p:sldId id="568" r:id="rId3"/>
    <p:sldId id="462" r:id="rId4"/>
    <p:sldId id="569" r:id="rId5"/>
    <p:sldId id="570" r:id="rId6"/>
    <p:sldId id="572" r:id="rId7"/>
    <p:sldId id="573" r:id="rId8"/>
    <p:sldId id="574" r:id="rId9"/>
    <p:sldId id="458" r:id="rId10"/>
    <p:sldId id="460" r:id="rId11"/>
    <p:sldId id="430" r:id="rId12"/>
    <p:sldId id="502" r:id="rId13"/>
    <p:sldId id="419" r:id="rId14"/>
    <p:sldId id="539" r:id="rId15"/>
    <p:sldId id="575" r:id="rId16"/>
    <p:sldId id="552" r:id="rId17"/>
    <p:sldId id="521" r:id="rId18"/>
    <p:sldId id="576" r:id="rId19"/>
    <p:sldId id="450" r:id="rId20"/>
    <p:sldId id="577" r:id="rId21"/>
    <p:sldId id="529" r:id="rId22"/>
    <p:sldId id="560" r:id="rId23"/>
    <p:sldId id="578" r:id="rId24"/>
    <p:sldId id="583" r:id="rId25"/>
    <p:sldId id="566" r:id="rId26"/>
    <p:sldId id="559" r:id="rId27"/>
    <p:sldId id="579" r:id="rId28"/>
    <p:sldId id="527" r:id="rId29"/>
    <p:sldId id="565" r:id="rId30"/>
    <p:sldId id="561" r:id="rId31"/>
    <p:sldId id="512" r:id="rId32"/>
    <p:sldId id="473" r:id="rId33"/>
    <p:sldId id="479" r:id="rId34"/>
    <p:sldId id="580" r:id="rId35"/>
    <p:sldId id="581" r:id="rId36"/>
    <p:sldId id="373" r:id="rId37"/>
    <p:sldId id="563" r:id="rId38"/>
    <p:sldId id="545" r:id="rId39"/>
    <p:sldId id="582" r:id="rId40"/>
    <p:sldId id="540" r:id="rId41"/>
    <p:sldId id="564" r:id="rId42"/>
    <p:sldId id="558" r:id="rId43"/>
    <p:sldId id="551" r:id="rId44"/>
    <p:sldId id="508" r:id="rId45"/>
    <p:sldId id="567" r:id="rId46"/>
    <p:sldId id="584" r:id="rId47"/>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小野 成志" initials="" lastIdx="3" clrIdx="0"/>
  <p:cmAuthor id="1" name="Hori Masumi" initials="MH" lastIdx="0" clrIdx="1"/>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clrMru>
    <a:srgbClr val="F7A537"/>
    <a:srgbClr val="E2F0F7"/>
    <a:srgbClr val="66B0C4"/>
    <a:srgbClr val="0E7094"/>
    <a:srgbClr val="ECF5F9"/>
    <a:srgbClr val="F9FCFD"/>
    <a:srgbClr val="EAF5F9"/>
    <a:srgbClr val="E1EBEF"/>
    <a:srgbClr val="FCFDFE"/>
    <a:srgbClr val="6BB2CA"/>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テーマ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テーマ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テーマ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B4B98B0-60AC-42C2-AFA5-B58CD77FA1E5}" styleName="淡色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淡色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DCAF9ED-07DC-4A11-8D7F-57B35C25682E}" styleName="中間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481" autoAdjust="0"/>
    <p:restoredTop sz="99186" autoAdjust="0"/>
  </p:normalViewPr>
  <p:slideViewPr>
    <p:cSldViewPr snapToGrid="0" snapToObjects="1">
      <p:cViewPr varScale="1">
        <p:scale>
          <a:sx n="103" d="100"/>
          <a:sy n="103" d="100"/>
        </p:scale>
        <p:origin x="-304"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commentAuthors" Target="commentAuthors.xml"/><Relationship Id="rId52" Type="http://schemas.openxmlformats.org/officeDocument/2006/relationships/presProps" Target="presProps.xml"/><Relationship Id="rId53" Type="http://schemas.openxmlformats.org/officeDocument/2006/relationships/viewProps" Target="viewProps.xml"/><Relationship Id="rId54" Type="http://schemas.openxmlformats.org/officeDocument/2006/relationships/theme" Target="theme/theme1.xml"/><Relationship Id="rId55"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02-04T10:42:03.566" idx="3">
    <p:pos x="2897" y="1530"/>
    <p:text>Educarion for Everyone は教育の範囲を広げる
TIESは教育に厚みを持たせる</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E336C16-3B64-9749-81FB-9F67FDC092C0}" type="datetimeFigureOut">
              <a:rPr kumimoji="1" lang="ja-JP" altLang="en-US" smtClean="0"/>
              <a:t>2014/02/18</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316E7E-34B0-924F-9786-6BFB9EAE0E54}" type="slidenum">
              <a:rPr kumimoji="1" lang="ja-JP" altLang="en-US" smtClean="0"/>
              <a:t>‹#›</a:t>
            </a:fld>
            <a:endParaRPr kumimoji="1" lang="ja-JP" altLang="en-US"/>
          </a:p>
        </p:txBody>
      </p:sp>
    </p:spTree>
    <p:extLst>
      <p:ext uri="{BB962C8B-B14F-4D97-AF65-F5344CB8AC3E}">
        <p14:creationId xmlns:p14="http://schemas.microsoft.com/office/powerpoint/2010/main" val="168030393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CF5DEC-4380-EE43-B920-A671C3CF02BE}" type="datetimeFigureOut">
              <a:rPr kumimoji="1" lang="ja-JP" altLang="en-US" smtClean="0"/>
              <a:t>2014/02/18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773918E-9FDB-9942-BA87-8D6E3C0B11A2}" type="slidenum">
              <a:rPr kumimoji="1" lang="ja-JP" altLang="en-US" smtClean="0"/>
              <a:t>‹#›</a:t>
            </a:fld>
            <a:endParaRPr kumimoji="1" lang="ja-JP" altLang="en-US"/>
          </a:p>
        </p:txBody>
      </p:sp>
    </p:spTree>
    <p:extLst>
      <p:ext uri="{BB962C8B-B14F-4D97-AF65-F5344CB8AC3E}">
        <p14:creationId xmlns:p14="http://schemas.microsoft.com/office/powerpoint/2010/main" val="19487398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オープンエデュケーションと</a:t>
            </a:r>
            <a:r>
              <a:rPr kumimoji="1" lang="en-US" altLang="ja-JP" dirty="0" smtClean="0"/>
              <a:t>MOOCs</a:t>
            </a:r>
          </a:p>
          <a:p>
            <a:r>
              <a:rPr kumimoji="1" lang="ja-JP" altLang="en-US" dirty="0" smtClean="0"/>
              <a:t>そして、</a:t>
            </a:r>
            <a:r>
              <a:rPr kumimoji="1" lang="en-US" altLang="ja-JP" dirty="0" smtClean="0"/>
              <a:t>post-MOOC</a:t>
            </a:r>
            <a:r>
              <a:rPr kumimoji="1" lang="ja-JP" altLang="en-US" dirty="0" smtClean="0"/>
              <a:t>とよばれる，現在の</a:t>
            </a:r>
            <a:r>
              <a:rPr kumimoji="1" lang="en-US" altLang="ja-JP" dirty="0" smtClean="0"/>
              <a:t>MOOCs</a:t>
            </a:r>
            <a:r>
              <a:rPr kumimoji="1" lang="ja-JP" altLang="en-US" dirty="0" smtClean="0"/>
              <a:t>の状況</a:t>
            </a:r>
            <a:endParaRPr kumimoji="1" lang="en-US" altLang="ja-JP" dirty="0" smtClean="0"/>
          </a:p>
          <a:p>
            <a:r>
              <a:rPr kumimoji="1" lang="ja-JP" altLang="en-US" dirty="0" smtClean="0"/>
              <a:t>それに対し、われわれはどのような試みをおこなっているのか、紹介</a:t>
            </a:r>
            <a:endParaRPr kumimoji="1" lang="en-US" altLang="ja-JP" dirty="0" smtClean="0"/>
          </a:p>
          <a:p>
            <a:r>
              <a:rPr kumimoji="1" lang="ja-JP" altLang="en-US" dirty="0" smtClean="0"/>
              <a:t>最後に、</a:t>
            </a:r>
            <a:r>
              <a:rPr kumimoji="1" lang="en-US" altLang="ja-JP" dirty="0" smtClean="0"/>
              <a:t>Moodle</a:t>
            </a:r>
            <a:r>
              <a:rPr kumimoji="1" lang="ja-JP" altLang="en-US" dirty="0" smtClean="0"/>
              <a:t>に期待すること</a:t>
            </a:r>
            <a:endParaRPr kumimoji="1" lang="ja-JP" altLang="en-US" dirty="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2</a:t>
            </a:fld>
            <a:endParaRPr kumimoji="1" lang="ja-JP" altLang="en-US"/>
          </a:p>
        </p:txBody>
      </p:sp>
    </p:spTree>
    <p:extLst>
      <p:ext uri="{BB962C8B-B14F-4D97-AF65-F5344CB8AC3E}">
        <p14:creationId xmlns:p14="http://schemas.microsoft.com/office/powerpoint/2010/main" val="670353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800" kern="1200" dirty="0" smtClean="0">
                <a:solidFill>
                  <a:schemeClr val="tx1"/>
                </a:solidFill>
                <a:effectLst/>
                <a:latin typeface="Avenir Black Oblique"/>
                <a:ea typeface="+mn-ea"/>
                <a:cs typeface="Avenir Black Oblique"/>
              </a:rPr>
              <a:t>Window shipping</a:t>
            </a:r>
            <a:endParaRPr kumimoji="1" lang="ja-JP" altLang="ja-JP" sz="1800" kern="1200" dirty="0" smtClean="0">
              <a:solidFill>
                <a:schemeClr val="tx1"/>
              </a:solidFill>
              <a:effectLst/>
              <a:latin typeface="Avenir Black Oblique"/>
              <a:ea typeface="+mn-ea"/>
              <a:cs typeface="Avenir Black Oblique"/>
            </a:endParaRPr>
          </a:p>
          <a:p>
            <a:endParaRPr kumimoji="1" lang="ja-JP" altLang="ja-JP" sz="1800" kern="1200" dirty="0" smtClean="0">
              <a:solidFill>
                <a:schemeClr val="tx1"/>
              </a:solidFill>
              <a:effectLst/>
              <a:latin typeface="Avenir Black Oblique"/>
              <a:ea typeface="+mn-ea"/>
              <a:cs typeface="Avenir Black Oblique"/>
            </a:endParaRPr>
          </a:p>
          <a:p>
            <a:endParaRPr kumimoji="1" lang="ja-JP"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C4AE3661-A932-454E-8FCE-6DAFF05DD102}" type="slidenum">
              <a:rPr kumimoji="1" lang="ja-JP" altLang="en-US" smtClean="0"/>
              <a:t>12</a:t>
            </a:fld>
            <a:endParaRPr kumimoji="1" lang="ja-JP" altLang="en-US"/>
          </a:p>
        </p:txBody>
      </p:sp>
    </p:spTree>
    <p:extLst>
      <p:ext uri="{BB962C8B-B14F-4D97-AF65-F5344CB8AC3E}">
        <p14:creationId xmlns:p14="http://schemas.microsoft.com/office/powerpoint/2010/main" val="15880457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www.insidehighered.com</a:t>
            </a:r>
            <a:r>
              <a:rPr kumimoji="1" lang="en-US" altLang="ja-JP" dirty="0" smtClean="0"/>
              <a:t>/news/2013/08/28/san-jose-state-u-posts-improved-online-course-results-udacity-partnership-remains</a:t>
            </a:r>
            <a:endParaRPr kumimoji="1" lang="ja-JP" altLang="en-US" dirty="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13</a:t>
            </a:fld>
            <a:endParaRPr kumimoji="1" lang="ja-JP" altLang="en-US"/>
          </a:p>
        </p:txBody>
      </p:sp>
    </p:spTree>
    <p:extLst>
      <p:ext uri="{BB962C8B-B14F-4D97-AF65-F5344CB8AC3E}">
        <p14:creationId xmlns:p14="http://schemas.microsoft.com/office/powerpoint/2010/main" val="40321884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post-MOOC</a:t>
            </a:r>
            <a:r>
              <a:rPr kumimoji="1" lang="ja-JP" altLang="en-US" dirty="0" smtClean="0"/>
              <a:t>として、</a:t>
            </a:r>
            <a:endParaRPr kumimoji="1" lang="en-US" altLang="ja-JP" dirty="0" smtClean="0"/>
          </a:p>
          <a:p>
            <a:endParaRPr kumimoji="1" lang="en-US" altLang="ja-JP" dirty="0" smtClean="0"/>
          </a:p>
          <a:p>
            <a:r>
              <a:rPr kumimoji="1" lang="en-US" altLang="ja-JP" dirty="0" smtClean="0"/>
              <a:t>Face-to-Face</a:t>
            </a:r>
            <a:r>
              <a:rPr kumimoji="1" lang="ja-JP" altLang="en-US" dirty="0" smtClean="0"/>
              <a:t>を見直す、ブレンデッドラーニングと</a:t>
            </a:r>
            <a:endParaRPr kumimoji="1" lang="en-US" altLang="ja-JP" dirty="0" smtClean="0"/>
          </a:p>
          <a:p>
            <a:r>
              <a:rPr kumimoji="1" lang="ja-JP" altLang="en-US" dirty="0" smtClean="0"/>
              <a:t>高度な専門教育をオンラインのみでの提供</a:t>
            </a:r>
            <a:endParaRPr kumimoji="1" lang="en-US" altLang="ja-JP" dirty="0" smtClean="0"/>
          </a:p>
          <a:p>
            <a:endParaRPr kumimoji="1" lang="en-US" altLang="ja-JP" dirty="0" smtClean="0"/>
          </a:p>
          <a:p>
            <a:r>
              <a:rPr kumimoji="1" lang="ja-JP" altLang="en-US" dirty="0" smtClean="0"/>
              <a:t>の試みが開始されている。</a:t>
            </a:r>
            <a:endParaRPr kumimoji="1" lang="en-US" altLang="ja-JP" dirty="0" smtClean="0"/>
          </a:p>
          <a:p>
            <a:endParaRPr kumimoji="1" lang="en-US" altLang="ja-JP" dirty="0" smtClean="0"/>
          </a:p>
          <a:p>
            <a:r>
              <a:rPr kumimoji="1" lang="ja-JP" altLang="en-US" dirty="0" smtClean="0"/>
              <a:t>ブレンデッドラーニングの代表的な者として、</a:t>
            </a:r>
            <a:endParaRPr kumimoji="1" lang="en-US" altLang="ja-JP" dirty="0" smtClean="0"/>
          </a:p>
          <a:p>
            <a:r>
              <a:rPr kumimoji="1" lang="ja-JP" altLang="en-US" dirty="0" smtClean="0"/>
              <a:t>ハーバードが</a:t>
            </a:r>
            <a:r>
              <a:rPr kumimoji="1" lang="en-US" altLang="ja-JP" dirty="0" smtClean="0"/>
              <a:t>SPOC</a:t>
            </a:r>
            <a:r>
              <a:rPr kumimoji="1" lang="ja-JP" altLang="en-US" dirty="0" smtClean="0"/>
              <a:t>があげられる。</a:t>
            </a:r>
            <a:endParaRPr kumimoji="1" lang="en-US" altLang="ja-JP" dirty="0" smtClean="0"/>
          </a:p>
          <a:p>
            <a:r>
              <a:rPr lang="en-US" altLang="ja-JP" dirty="0" smtClean="0"/>
              <a:t>SPOCs : Small Private Online Courses </a:t>
            </a:r>
            <a:r>
              <a:rPr lang="ja-JP" altLang="en-US" dirty="0" smtClean="0"/>
              <a:t>で、無料のオンラインコースを提供するものの、選抜された人々をだけによる特別な授業をオンラインあるいは、教室で開講することとしている。</a:t>
            </a:r>
            <a:endParaRPr lang="en-US" altLang="ja-JP" dirty="0" smtClean="0"/>
          </a:p>
          <a:p>
            <a:r>
              <a:rPr kumimoji="1" lang="ja-JP" altLang="en-US" dirty="0" smtClean="0"/>
              <a:t>同様の概念で、</a:t>
            </a:r>
            <a:r>
              <a:rPr kumimoji="1" lang="en-US" altLang="ja-JP" dirty="0" smtClean="0"/>
              <a:t>OOC,MOC</a:t>
            </a:r>
            <a:r>
              <a:rPr kumimoji="1" lang="ja-JP" altLang="en-US" dirty="0" smtClean="0"/>
              <a:t>などのアイデアが提案されている。</a:t>
            </a:r>
            <a:endParaRPr kumimoji="1" lang="en-US" altLang="ja-JP" dirty="0" smtClean="0"/>
          </a:p>
          <a:p>
            <a:r>
              <a:rPr kumimoji="1" lang="ja-JP" altLang="en-US" dirty="0" smtClean="0"/>
              <a:t>不特定多数ではなく、</a:t>
            </a:r>
            <a:r>
              <a:rPr kumimoji="1" lang="en-US" altLang="ja-JP" dirty="0" smtClean="0"/>
              <a:t>Face-to-Face</a:t>
            </a:r>
            <a:r>
              <a:rPr kumimoji="1" lang="ja-JP" altLang="en-US" dirty="0" smtClean="0"/>
              <a:t>と組み合わせてオンライン講義を提供する</a:t>
            </a:r>
            <a:endParaRPr kumimoji="1" lang="en-US" altLang="ja-JP" dirty="0" smtClean="0"/>
          </a:p>
          <a:p>
            <a:endParaRPr kumimoji="1" lang="en-US" altLang="ja-JP" dirty="0" smtClean="0"/>
          </a:p>
          <a:p>
            <a:r>
              <a:rPr kumimoji="1" lang="ja-JP" altLang="en-US" dirty="0" smtClean="0"/>
              <a:t>一方、高度な専門教育のオンラインコースは、ウダシティの、企業教育</a:t>
            </a:r>
            <a:endParaRPr kumimoji="1" lang="en-US" altLang="ja-JP" dirty="0" smtClean="0"/>
          </a:p>
          <a:p>
            <a:r>
              <a:rPr kumimoji="1" lang="en-US" altLang="ja-JP" dirty="0" smtClean="0"/>
              <a:t>MIT</a:t>
            </a:r>
            <a:r>
              <a:rPr kumimoji="1" lang="ja-JP" altLang="en-US" dirty="0" smtClean="0"/>
              <a:t>のビッグデータのコース</a:t>
            </a:r>
            <a:endParaRPr kumimoji="1" lang="en-US" altLang="ja-JP" dirty="0" smtClean="0"/>
          </a:p>
          <a:p>
            <a:r>
              <a:rPr kumimoji="1" lang="en-US" altLang="ja-JP" dirty="0" smtClean="0"/>
              <a:t>Coursera</a:t>
            </a:r>
            <a:r>
              <a:rPr kumimoji="1" lang="ja-JP" altLang="en-US" dirty="0" smtClean="0"/>
              <a:t>の</a:t>
            </a:r>
            <a:r>
              <a:rPr kumimoji="1" lang="en-US" altLang="ja-JP" dirty="0" smtClean="0"/>
              <a:t>IT</a:t>
            </a:r>
            <a:r>
              <a:rPr kumimoji="1" lang="ja-JP" altLang="en-US" dirty="0" smtClean="0"/>
              <a:t>の</a:t>
            </a:r>
            <a:r>
              <a:rPr kumimoji="1" lang="ja-JP" altLang="en-US" dirty="0" smtClean="0">
                <a:solidFill>
                  <a:schemeClr val="tx1"/>
                </a:solidFill>
              </a:rPr>
              <a:t>複数の大学第一線の教授陣の講義を組合て、データサイエンスから、セキュリティ、クラウドにいたる最先端の具体的な技術をマスターする</a:t>
            </a:r>
            <a:endParaRPr kumimoji="1" lang="en-US" altLang="ja-JP" dirty="0" smtClean="0"/>
          </a:p>
          <a:p>
            <a:endParaRPr kumimoji="1" lang="en-US" altLang="ja-JP" dirty="0" smtClean="0"/>
          </a:p>
          <a:p>
            <a:endParaRPr kumimoji="1" lang="en-US" altLang="ja-JP" dirty="0" smtClean="0"/>
          </a:p>
          <a:p>
            <a:endParaRPr kumimoji="1" lang="en-US" altLang="ja-JP" dirty="0" smtClean="0"/>
          </a:p>
          <a:p>
            <a:endParaRPr kumimoji="1" lang="en-US" altLang="ja-JP" dirty="0" smtClean="0"/>
          </a:p>
          <a:p>
            <a:pPr marL="0" marR="0" lvl="2" indent="0" algn="l" defTabSz="457200" rtl="0" eaLnBrk="1" fontAlgn="auto" latinLnBrk="0" hangingPunct="1">
              <a:lnSpc>
                <a:spcPct val="100000"/>
              </a:lnSpc>
              <a:spcBef>
                <a:spcPts val="0"/>
              </a:spcBef>
              <a:spcAft>
                <a:spcPts val="0"/>
              </a:spcAft>
              <a:buClrTx/>
              <a:buSzTx/>
              <a:buFontTx/>
              <a:buNone/>
              <a:tabLst/>
              <a:defRPr/>
            </a:pPr>
            <a:r>
              <a:rPr lang="en-US" altLang="ja-JP" dirty="0" smtClean="0"/>
              <a:t>Small class sizes take the online platform of MOOCs </a:t>
            </a:r>
          </a:p>
          <a:p>
            <a:endParaRPr kumimoji="1" lang="ja-JP" altLang="en-US" dirty="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15</a:t>
            </a:fld>
            <a:endParaRPr kumimoji="1" lang="ja-JP" altLang="en-US"/>
          </a:p>
        </p:txBody>
      </p:sp>
    </p:spTree>
    <p:extLst>
      <p:ext uri="{BB962C8B-B14F-4D97-AF65-F5344CB8AC3E}">
        <p14:creationId xmlns:p14="http://schemas.microsoft.com/office/powerpoint/2010/main" val="1772139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kumimoji="1">
                <a:solidFill>
                  <a:schemeClr val="tx1"/>
                </a:solidFill>
                <a:latin typeface="Verdana" charset="0"/>
                <a:ea typeface="ＭＳ Ｐゴシック" charset="0"/>
                <a:cs typeface="ＭＳ Ｐゴシック" charset="0"/>
              </a:defRPr>
            </a:lvl1pPr>
            <a:lvl2pPr marL="742950" indent="-285750" defTabSz="954088">
              <a:defRPr kumimoji="1">
                <a:solidFill>
                  <a:schemeClr val="tx1"/>
                </a:solidFill>
                <a:latin typeface="Verdana" charset="0"/>
                <a:ea typeface="ＭＳ Ｐゴシック" charset="0"/>
              </a:defRPr>
            </a:lvl2pPr>
            <a:lvl3pPr marL="1143000" indent="-228600" defTabSz="954088">
              <a:defRPr kumimoji="1">
                <a:solidFill>
                  <a:schemeClr val="tx1"/>
                </a:solidFill>
                <a:latin typeface="Verdana" charset="0"/>
                <a:ea typeface="ＭＳ Ｐゴシック" charset="0"/>
              </a:defRPr>
            </a:lvl3pPr>
            <a:lvl4pPr marL="1600200" indent="-228600" defTabSz="954088">
              <a:defRPr kumimoji="1">
                <a:solidFill>
                  <a:schemeClr val="tx1"/>
                </a:solidFill>
                <a:latin typeface="Verdana" charset="0"/>
                <a:ea typeface="ＭＳ Ｐゴシック" charset="0"/>
              </a:defRPr>
            </a:lvl4pPr>
            <a:lvl5pPr marL="2057400" indent="-228600" defTabSz="954088">
              <a:defRPr kumimoji="1">
                <a:solidFill>
                  <a:schemeClr val="tx1"/>
                </a:solidFill>
                <a:latin typeface="Verdana" charset="0"/>
                <a:ea typeface="ＭＳ Ｐゴシック" charset="0"/>
              </a:defRPr>
            </a:lvl5pPr>
            <a:lvl6pPr marL="2514600" indent="-228600" defTabSz="954088" fontAlgn="base">
              <a:spcBef>
                <a:spcPct val="0"/>
              </a:spcBef>
              <a:spcAft>
                <a:spcPct val="0"/>
              </a:spcAft>
              <a:defRPr kumimoji="1">
                <a:solidFill>
                  <a:schemeClr val="tx1"/>
                </a:solidFill>
                <a:latin typeface="Verdana" charset="0"/>
                <a:ea typeface="ＭＳ Ｐゴシック" charset="0"/>
              </a:defRPr>
            </a:lvl6pPr>
            <a:lvl7pPr marL="2971800" indent="-228600" defTabSz="954088" fontAlgn="base">
              <a:spcBef>
                <a:spcPct val="0"/>
              </a:spcBef>
              <a:spcAft>
                <a:spcPct val="0"/>
              </a:spcAft>
              <a:defRPr kumimoji="1">
                <a:solidFill>
                  <a:schemeClr val="tx1"/>
                </a:solidFill>
                <a:latin typeface="Verdana" charset="0"/>
                <a:ea typeface="ＭＳ Ｐゴシック" charset="0"/>
              </a:defRPr>
            </a:lvl7pPr>
            <a:lvl8pPr marL="3429000" indent="-228600" defTabSz="954088" fontAlgn="base">
              <a:spcBef>
                <a:spcPct val="0"/>
              </a:spcBef>
              <a:spcAft>
                <a:spcPct val="0"/>
              </a:spcAft>
              <a:defRPr kumimoji="1">
                <a:solidFill>
                  <a:schemeClr val="tx1"/>
                </a:solidFill>
                <a:latin typeface="Verdana" charset="0"/>
                <a:ea typeface="ＭＳ Ｐゴシック" charset="0"/>
              </a:defRPr>
            </a:lvl8pPr>
            <a:lvl9pPr marL="3886200" indent="-228600" defTabSz="954088" fontAlgn="base">
              <a:spcBef>
                <a:spcPct val="0"/>
              </a:spcBef>
              <a:spcAft>
                <a:spcPct val="0"/>
              </a:spcAft>
              <a:defRPr kumimoji="1">
                <a:solidFill>
                  <a:schemeClr val="tx1"/>
                </a:solidFill>
                <a:latin typeface="Verdana" charset="0"/>
                <a:ea typeface="ＭＳ Ｐゴシック" charset="0"/>
              </a:defRPr>
            </a:lvl9pPr>
          </a:lstStyle>
          <a:p>
            <a:fld id="{09E90366-1F49-C144-8AE2-D155BA495924}" type="slidenum">
              <a:rPr lang="en-US" altLang="ja-JP">
                <a:latin typeface="Arial" charset="0"/>
              </a:rPr>
              <a:pPr/>
              <a:t>16</a:t>
            </a:fld>
            <a:endParaRPr lang="en-US" altLang="ja-JP">
              <a:latin typeface="Arial" charset="0"/>
            </a:endParaRPr>
          </a:p>
        </p:txBody>
      </p:sp>
      <p:sp>
        <p:nvSpPr>
          <p:cNvPr id="1843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dirty="0" smtClean="0">
                <a:latin typeface="Gill Sans Light"/>
                <a:cs typeface="Gill Sans Light"/>
              </a:rPr>
              <a:t>2</a:t>
            </a:r>
            <a:r>
              <a:rPr lang="ja-JP" altLang="en-US" dirty="0" smtClean="0">
                <a:latin typeface="Gill Sans Light"/>
                <a:cs typeface="Gill Sans Light"/>
              </a:rPr>
              <a:t>つのもくろみ</a:t>
            </a:r>
            <a:endParaRPr lang="en-US" altLang="ja-JP" dirty="0" smtClean="0">
              <a:latin typeface="Gill Sans Light"/>
              <a:cs typeface="Gill Sans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dirty="0" smtClean="0">
              <a:latin typeface="Gill Sans Light"/>
              <a:cs typeface="Gill Sans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latin typeface="Gill Sans Light"/>
                <a:cs typeface="Gill Sans Light"/>
              </a:rPr>
              <a:t>既存大学との共存共栄と、大学の既得権益を守るブレンデッドラーニング</a:t>
            </a:r>
            <a:endParaRPr lang="en-US" altLang="ja-JP" dirty="0" smtClean="0">
              <a:latin typeface="Gill Sans Light"/>
              <a:cs typeface="Gill Sans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latin typeface="Gill Sans Light"/>
                <a:cs typeface="Gill Sans Light"/>
              </a:rPr>
              <a:t>企業の労働力の質を効率的に高めたいという要請を受けてのオンラインラーニング</a:t>
            </a:r>
            <a:endParaRPr lang="en-US" altLang="ja-JP" dirty="0" smtClean="0">
              <a:latin typeface="Gill Sans Light"/>
              <a:cs typeface="Gill Sans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dirty="0" smtClean="0">
              <a:latin typeface="Gill Sans Light"/>
              <a:cs typeface="Gill Sans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latin typeface="Gill Sans Light"/>
                <a:cs typeface="Gill Sans Light"/>
              </a:rPr>
              <a:t>これで一安心？</a:t>
            </a:r>
            <a:endParaRPr lang="en-US" altLang="ja-JP" dirty="0">
              <a:latin typeface="Gill Sans Light"/>
              <a:cs typeface="Gill Sans 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C4AE3661-A932-454E-8FCE-6DAFF05DD102}" type="slidenum">
              <a:rPr kumimoji="1" lang="ja-JP" altLang="en-US" smtClean="0"/>
              <a:t>17</a:t>
            </a:fld>
            <a:endParaRPr kumimoji="1" lang="ja-JP" altLang="en-US"/>
          </a:p>
        </p:txBody>
      </p:sp>
    </p:spTree>
    <p:extLst>
      <p:ext uri="{BB962C8B-B14F-4D97-AF65-F5344CB8AC3E}">
        <p14:creationId xmlns:p14="http://schemas.microsoft.com/office/powerpoint/2010/main" val="15880457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t>2005</a:t>
            </a:r>
            <a:r>
              <a:rPr lang="ja-JP" altLang="en-US" dirty="0" smtClean="0"/>
              <a:t>年度　帝塚山大学「欧州経済論」</a:t>
            </a:r>
            <a:endParaRPr lang="en-US" altLang="ja-JP" dirty="0" smtClean="0"/>
          </a:p>
          <a:p>
            <a:r>
              <a:rPr lang="ja-JP" altLang="en-US" dirty="0" smtClean="0"/>
              <a:t>受講者数 </a:t>
            </a:r>
            <a:r>
              <a:rPr lang="en-US" altLang="ja-JP" dirty="0" smtClean="0"/>
              <a:t>200</a:t>
            </a:r>
            <a:r>
              <a:rPr lang="ja-JP" altLang="en-US" dirty="0" smtClean="0"/>
              <a:t>名</a:t>
            </a:r>
            <a:endParaRPr lang="en-US" altLang="ja-JP" dirty="0" smtClean="0"/>
          </a:p>
          <a:p>
            <a:pPr lvl="1"/>
            <a:r>
              <a:rPr lang="ja-JP" altLang="en-US" dirty="0" smtClean="0"/>
              <a:t>対面受講 </a:t>
            </a:r>
            <a:r>
              <a:rPr lang="en-US" altLang="ja-JP" dirty="0" smtClean="0"/>
              <a:t>140</a:t>
            </a:r>
            <a:r>
              <a:rPr lang="ja-JP" altLang="en-US" dirty="0" smtClean="0"/>
              <a:t>名</a:t>
            </a:r>
            <a:endParaRPr lang="en-US" altLang="ja-JP" dirty="0" smtClean="0"/>
          </a:p>
          <a:p>
            <a:pPr lvl="1"/>
            <a:r>
              <a:rPr lang="ja-JP" altLang="en-US" dirty="0" smtClean="0"/>
              <a:t>オンライン</a:t>
            </a:r>
            <a:r>
              <a:rPr lang="zh-CHT" altLang="en-US" dirty="0" smtClean="0"/>
              <a:t>受講 </a:t>
            </a:r>
            <a:r>
              <a:rPr lang="en-US" altLang="ja-JP" dirty="0" smtClean="0"/>
              <a:t>60</a:t>
            </a:r>
            <a:r>
              <a:rPr lang="ja-JP" altLang="en-US" dirty="0" smtClean="0"/>
              <a:t>名</a:t>
            </a:r>
            <a:endParaRPr lang="en-US" altLang="ja-JP" dirty="0" smtClean="0"/>
          </a:p>
          <a:p>
            <a:pPr lvl="3"/>
            <a:r>
              <a:rPr lang="ja-JP" altLang="en-US" dirty="0" smtClean="0"/>
              <a:t>受講者は事前に対面受講かオンライン受講を選択</a:t>
            </a:r>
            <a:endParaRPr lang="en-US" altLang="ja-JP" dirty="0" smtClean="0"/>
          </a:p>
          <a:p>
            <a:pPr lvl="3"/>
            <a:r>
              <a:rPr lang="ja-JP" altLang="en-US" dirty="0" smtClean="0"/>
              <a:t>学部の方針により、オンライン授業は学内演習室で</a:t>
            </a:r>
            <a:endParaRPr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18</a:t>
            </a:fld>
            <a:endParaRPr kumimoji="1" lang="ja-JP" altLang="en-US"/>
          </a:p>
        </p:txBody>
      </p:sp>
    </p:spTree>
    <p:extLst>
      <p:ext uri="{BB962C8B-B14F-4D97-AF65-F5344CB8AC3E}">
        <p14:creationId xmlns:p14="http://schemas.microsoft.com/office/powerpoint/2010/main" val="38883053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ウダシティのオンラインコースを最後まで学習した学習者のトップ</a:t>
            </a:r>
            <a:r>
              <a:rPr kumimoji="1" lang="en-US" altLang="ja-JP" dirty="0" smtClean="0"/>
              <a:t>412</a:t>
            </a:r>
            <a:r>
              <a:rPr kumimoji="1" lang="ja-JP" altLang="en-US" dirty="0" smtClean="0"/>
              <a:t>位までが、全てオンラインのみで受講した学習者で、現役のスタンフォードの学生の最上位はなんと</a:t>
            </a:r>
            <a:r>
              <a:rPr kumimoji="1" lang="en-US" altLang="ja-JP" dirty="0" smtClean="0"/>
              <a:t>413</a:t>
            </a:r>
            <a:r>
              <a:rPr kumimoji="1" lang="ja-JP" altLang="en-US" dirty="0" smtClean="0"/>
              <a:t>位だった。</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20</a:t>
            </a:fld>
            <a:endParaRPr kumimoji="1" lang="ja-JP" altLang="en-US"/>
          </a:p>
        </p:txBody>
      </p:sp>
    </p:spTree>
    <p:extLst>
      <p:ext uri="{BB962C8B-B14F-4D97-AF65-F5344CB8AC3E}">
        <p14:creationId xmlns:p14="http://schemas.microsoft.com/office/powerpoint/2010/main" val="211567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800" kern="1200" dirty="0" smtClean="0">
                <a:solidFill>
                  <a:schemeClr val="tx1"/>
                </a:solidFill>
                <a:effectLst/>
                <a:latin typeface="Avenir Black Oblique"/>
                <a:ea typeface="+mn-ea"/>
                <a:cs typeface="Avenir Black Oblique"/>
              </a:rPr>
              <a:t>In most online communities / accessed by the general public, / ninety percent of users are lurkers / who only browse but / don’t actively participate. </a:t>
            </a:r>
            <a:endParaRPr kumimoji="1" lang="ja-JP" altLang="ja-JP" sz="1800" kern="1200" dirty="0" smtClean="0">
              <a:solidFill>
                <a:schemeClr val="tx1"/>
              </a:solidFill>
              <a:effectLst/>
              <a:latin typeface="Avenir Black Oblique"/>
              <a:ea typeface="+mn-ea"/>
              <a:cs typeface="Avenir Black Oblique"/>
            </a:endParaRPr>
          </a:p>
          <a:p>
            <a:endParaRPr kumimoji="1" lang="en-US" altLang="ja-JP" sz="1800" kern="1200" dirty="0" smtClean="0">
              <a:solidFill>
                <a:schemeClr val="tx1"/>
              </a:solidFill>
              <a:effectLst/>
              <a:latin typeface="Avenir Black Oblique"/>
              <a:ea typeface="+mn-ea"/>
              <a:cs typeface="Avenir Black Oblique"/>
            </a:endParaRPr>
          </a:p>
          <a:p>
            <a:r>
              <a:rPr kumimoji="1" lang="en-US" altLang="ja-JP" sz="1800" kern="1200" dirty="0" smtClean="0">
                <a:solidFill>
                  <a:schemeClr val="tx1"/>
                </a:solidFill>
                <a:effectLst/>
                <a:latin typeface="Avenir Black Oblique"/>
                <a:ea typeface="+mn-ea"/>
                <a:cs typeface="Avenir Black Oblique"/>
              </a:rPr>
              <a:t>In LSOCs such as MOOCs, / many learners / drop out of online courses / because of the same problems / such as / they neither try quizzes and assignments nor / contribute their works on / the message board. </a:t>
            </a:r>
            <a:endParaRPr kumimoji="1" lang="ja-JP" altLang="ja-JP" sz="1800" kern="1200" dirty="0" smtClean="0">
              <a:solidFill>
                <a:schemeClr val="tx1"/>
              </a:solidFill>
              <a:effectLst/>
              <a:latin typeface="Avenir Black Oblique"/>
              <a:ea typeface="+mn-ea"/>
              <a:cs typeface="Avenir Black Oblique"/>
            </a:endParaRPr>
          </a:p>
          <a:p>
            <a:endParaRPr kumimoji="1" lang="en-US" altLang="ja-JP" sz="1800" kern="1200" dirty="0" smtClean="0">
              <a:solidFill>
                <a:schemeClr val="tx1"/>
              </a:solidFill>
              <a:effectLst/>
              <a:latin typeface="Avenir Black Oblique"/>
              <a:ea typeface="+mn-ea"/>
              <a:cs typeface="Avenir Black Oblique"/>
            </a:endParaRPr>
          </a:p>
          <a:p>
            <a:r>
              <a:rPr kumimoji="1" lang="en-US" altLang="ja-JP" sz="1800" kern="1200" dirty="0" smtClean="0">
                <a:solidFill>
                  <a:schemeClr val="tx1"/>
                </a:solidFill>
                <a:effectLst/>
                <a:latin typeface="Avenir Black Oblique"/>
                <a:ea typeface="+mn-ea"/>
                <a:cs typeface="Avenir Black Oblique"/>
              </a:rPr>
              <a:t>These acts may be / referred as pedagogical lurking.</a:t>
            </a:r>
            <a:endParaRPr kumimoji="1" lang="ja-JP" altLang="ja-JP" sz="1800" kern="1200" dirty="0" smtClean="0">
              <a:solidFill>
                <a:schemeClr val="tx1"/>
              </a:solidFill>
              <a:effectLst/>
              <a:latin typeface="Avenir Black Oblique"/>
              <a:ea typeface="+mn-ea"/>
              <a:cs typeface="Avenir Black Oblique"/>
            </a:endParaRPr>
          </a:p>
          <a:p>
            <a:endParaRPr kumimoji="1" lang="en-US" altLang="ja-JP" sz="1800" kern="1200" dirty="0" smtClean="0">
              <a:solidFill>
                <a:schemeClr val="tx1"/>
              </a:solidFill>
              <a:effectLst/>
              <a:latin typeface="Avenir Black Oblique"/>
              <a:ea typeface="+mn-ea"/>
              <a:cs typeface="Avenir Black Oblique"/>
            </a:endParaRPr>
          </a:p>
          <a:p>
            <a:r>
              <a:rPr kumimoji="1" lang="en-US" altLang="ja-JP" sz="1800" kern="1200" dirty="0" smtClean="0">
                <a:solidFill>
                  <a:schemeClr val="tx1"/>
                </a:solidFill>
                <a:effectLst/>
                <a:latin typeface="Avenir Black Oblique"/>
                <a:ea typeface="+mn-ea"/>
                <a:cs typeface="Avenir Black Oblique"/>
              </a:rPr>
              <a:t>In short, / the VLE on LSOCs should be / created for motivating pedagogical lurkers and / adapted to there needs.</a:t>
            </a:r>
            <a:endParaRPr kumimoji="1" lang="ja-JP" altLang="ja-JP" sz="1800" kern="1200" dirty="0" smtClean="0">
              <a:solidFill>
                <a:schemeClr val="tx1"/>
              </a:solidFill>
              <a:effectLst/>
              <a:latin typeface="Avenir Black Oblique"/>
              <a:ea typeface="+mn-ea"/>
              <a:cs typeface="Avenir Black Oblique"/>
            </a:endParaRPr>
          </a:p>
          <a:p>
            <a:endParaRPr kumimoji="1" lang="ja-JP" altLang="ja-JP" sz="1800" kern="1200" dirty="0" smtClean="0">
              <a:solidFill>
                <a:schemeClr val="tx1"/>
              </a:solidFill>
              <a:effectLst/>
              <a:latin typeface="Avenir Black Oblique"/>
              <a:ea typeface="+mn-ea"/>
              <a:cs typeface="Avenir Black Oblique"/>
            </a:endParaRPr>
          </a:p>
          <a:p>
            <a:endParaRPr kumimoji="1" lang="ja-JP" altLang="ja-JP"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kumimoji="1" lang="ja-JP"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C4AE3661-A932-454E-8FCE-6DAFF05DD102}" type="slidenum">
              <a:rPr kumimoji="1" lang="ja-JP" altLang="en-US" smtClean="0"/>
              <a:t>21</a:t>
            </a:fld>
            <a:endParaRPr kumimoji="1" lang="ja-JP" altLang="en-US"/>
          </a:p>
        </p:txBody>
      </p:sp>
    </p:spTree>
    <p:extLst>
      <p:ext uri="{BB962C8B-B14F-4D97-AF65-F5344CB8AC3E}">
        <p14:creationId xmlns:p14="http://schemas.microsoft.com/office/powerpoint/2010/main" val="1588045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日本における雇用は、新卒の学生を新規採用する習慣がある。</a:t>
            </a:r>
            <a:endParaRPr kumimoji="1" lang="en-US" altLang="ja-JP" dirty="0" smtClean="0"/>
          </a:p>
          <a:p>
            <a:r>
              <a:rPr kumimoji="1" lang="ja-JP" altLang="en-US" dirty="0" smtClean="0"/>
              <a:t>その際に、どこの大学のどの学部を卒業したかが重要な選考基準になっている。</a:t>
            </a:r>
            <a:endParaRPr kumimoji="1" lang="en-US" altLang="ja-JP" dirty="0" smtClean="0"/>
          </a:p>
          <a:p>
            <a:endParaRPr kumimoji="1" lang="en-US" altLang="ja-JP" dirty="0" smtClean="0"/>
          </a:p>
          <a:p>
            <a:r>
              <a:rPr kumimoji="1" lang="ja-JP" altLang="en-US" dirty="0" smtClean="0"/>
              <a:t>しかし、</a:t>
            </a:r>
            <a:r>
              <a:rPr kumimoji="1" lang="en-US" altLang="ja-JP" dirty="0" smtClean="0"/>
              <a:t>MOOCs</a:t>
            </a:r>
            <a:r>
              <a:rPr kumimoji="1" lang="ja-JP" altLang="en-US" dirty="0" smtClean="0"/>
              <a:t>で学習した人間が、大学で勉強した学生より優秀であるということになると</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よりやすいコストで、優秀な人材を確保したい企業にとって</a:t>
            </a:r>
            <a:endParaRPr kumimoji="1" lang="en-US" altLang="ja-JP" dirty="0" smtClean="0"/>
          </a:p>
          <a:p>
            <a:endParaRPr kumimoji="1" lang="en-US" altLang="ja-JP" dirty="0" smtClean="0"/>
          </a:p>
          <a:p>
            <a:r>
              <a:rPr kumimoji="1" lang="ja-JP" altLang="en-US" dirty="0" smtClean="0"/>
              <a:t>企業の採用基準を、</a:t>
            </a:r>
            <a:r>
              <a:rPr kumimoji="1" lang="en-US" altLang="ja-JP" dirty="0" smtClean="0"/>
              <a:t>MOOCs</a:t>
            </a:r>
            <a:r>
              <a:rPr kumimoji="1" lang="ja-JP" altLang="en-US" dirty="0" smtClean="0"/>
              <a:t>で取得したバッジの種類とした方が、効率的であり、また、確実である。</a:t>
            </a:r>
            <a:endParaRPr kumimoji="1" lang="en-US" altLang="ja-JP" dirty="0" smtClean="0"/>
          </a:p>
          <a:p>
            <a:endParaRPr kumimoji="1" lang="en-US" altLang="ja-JP" dirty="0" smtClean="0"/>
          </a:p>
          <a:p>
            <a:r>
              <a:rPr kumimoji="1" lang="ja-JP" altLang="en-US" dirty="0" smtClean="0"/>
              <a:t>つまり、大学の学位はなんの意味も持たなくなる可能性がでてくる。</a:t>
            </a:r>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22</a:t>
            </a:fld>
            <a:endParaRPr kumimoji="1" lang="ja-JP" altLang="en-US"/>
          </a:p>
        </p:txBody>
      </p:sp>
    </p:spTree>
    <p:extLst>
      <p:ext uri="{BB962C8B-B14F-4D97-AF65-F5344CB8AC3E}">
        <p14:creationId xmlns:p14="http://schemas.microsoft.com/office/powerpoint/2010/main" val="37699119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200" dirty="0" smtClean="0">
              <a:latin typeface="Century Gothic"/>
              <a:cs typeface="Century Gothic"/>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dirty="0" smtClean="0">
                <a:latin typeface="Century Gothic"/>
                <a:cs typeface="Century Gothic"/>
              </a:rPr>
              <a:t>http://</a:t>
            </a:r>
            <a:r>
              <a:rPr lang="en-US" altLang="ja-JP" sz="1200" dirty="0" err="1" smtClean="0">
                <a:latin typeface="Century Gothic"/>
                <a:cs typeface="Century Gothic"/>
              </a:rPr>
              <a:t>www.ted.com</a:t>
            </a:r>
            <a:r>
              <a:rPr lang="en-US" altLang="ja-JP" sz="1200" dirty="0" smtClean="0">
                <a:latin typeface="Century Gothic"/>
                <a:cs typeface="Century Gothic"/>
              </a:rPr>
              <a:t>/talks/anant_agarwal_why_massively_open_online_courses_still_matter.html</a:t>
            </a:r>
            <a:endParaRPr lang="ja-JP" altLang="en-US" sz="1200" dirty="0" smtClean="0">
              <a:latin typeface="Century Gothic"/>
              <a:cs typeface="Century Gothic"/>
            </a:endParaRPr>
          </a:p>
          <a:p>
            <a:r>
              <a:rPr kumimoji="1" lang="ja-JP" altLang="en-US" dirty="0" smtClean="0"/>
              <a:t>あんぐわーる</a:t>
            </a:r>
            <a:endParaRPr kumimoji="1" lang="ja-JP" altLang="en-US" dirty="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23</a:t>
            </a:fld>
            <a:endParaRPr kumimoji="1" lang="ja-JP" altLang="en-US"/>
          </a:p>
        </p:txBody>
      </p:sp>
    </p:spTree>
    <p:extLst>
      <p:ext uri="{BB962C8B-B14F-4D97-AF65-F5344CB8AC3E}">
        <p14:creationId xmlns:p14="http://schemas.microsoft.com/office/powerpoint/2010/main" val="1202146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893763" marR="0" indent="-893763" algn="l" defTabSz="457200" rtl="0" eaLnBrk="1" fontAlgn="auto" latinLnBrk="0" hangingPunct="1">
              <a:lnSpc>
                <a:spcPct val="100000"/>
              </a:lnSpc>
              <a:spcBef>
                <a:spcPts val="0"/>
              </a:spcBef>
              <a:spcAft>
                <a:spcPts val="600"/>
              </a:spcAft>
              <a:buClrTx/>
              <a:buSzTx/>
              <a:buFontTx/>
              <a:buNone/>
              <a:tabLst/>
              <a:defRPr/>
            </a:pPr>
            <a:r>
              <a:rPr lang="ja-JP" altLang="en-US" dirty="0" smtClean="0"/>
              <a:t>世界には、経済格差、障害、</a:t>
            </a:r>
            <a:r>
              <a:rPr lang="en-US" altLang="ja-JP" dirty="0" smtClean="0"/>
              <a:t>NEET</a:t>
            </a:r>
            <a:r>
              <a:rPr lang="ja-JP" altLang="en-US" dirty="0" smtClean="0"/>
              <a:t>や引きこもりと言われる若者、高齢者、忙しいビジネスマン、社会人、学習意欲はあるものの、学習することができない</a:t>
            </a:r>
            <a:endParaRPr lang="en-US" altLang="ja-JP" dirty="0" smtClean="0"/>
          </a:p>
          <a:p>
            <a:pPr marL="893763" marR="0" indent="-893763" algn="l" defTabSz="457200" rtl="0" eaLnBrk="1" fontAlgn="auto" latinLnBrk="0" hangingPunct="1">
              <a:lnSpc>
                <a:spcPct val="100000"/>
              </a:lnSpc>
              <a:spcBef>
                <a:spcPts val="0"/>
              </a:spcBef>
              <a:spcAft>
                <a:spcPts val="600"/>
              </a:spcAft>
              <a:buClrTx/>
              <a:buSzTx/>
              <a:buFontTx/>
              <a:buNone/>
              <a:tabLst/>
              <a:defRPr/>
            </a:pPr>
            <a:r>
              <a:rPr lang="ja-JP" altLang="en-US" dirty="0" smtClean="0"/>
              <a:t>多様な人々がいる。</a:t>
            </a:r>
            <a:endParaRPr lang="en-US" altLang="ja-JP" dirty="0" smtClean="0"/>
          </a:p>
          <a:p>
            <a:pPr marL="893763" marR="0" indent="-893763" algn="l" defTabSz="457200" rtl="0" eaLnBrk="1" fontAlgn="auto" latinLnBrk="0" hangingPunct="1">
              <a:lnSpc>
                <a:spcPct val="100000"/>
              </a:lnSpc>
              <a:spcBef>
                <a:spcPts val="0"/>
              </a:spcBef>
              <a:spcAft>
                <a:spcPts val="600"/>
              </a:spcAft>
              <a:buClrTx/>
              <a:buSzTx/>
              <a:buFontTx/>
              <a:buNone/>
              <a:tabLst/>
              <a:defRPr/>
            </a:pPr>
            <a:endParaRPr lang="en-US" altLang="ja-JP" dirty="0" smtClean="0"/>
          </a:p>
          <a:p>
            <a:pPr marL="893763" marR="0" indent="-893763" algn="l" defTabSz="457200" rtl="0" eaLnBrk="1" fontAlgn="auto" latinLnBrk="0" hangingPunct="1">
              <a:lnSpc>
                <a:spcPct val="100000"/>
              </a:lnSpc>
              <a:spcBef>
                <a:spcPts val="0"/>
              </a:spcBef>
              <a:spcAft>
                <a:spcPts val="600"/>
              </a:spcAft>
              <a:buClrTx/>
              <a:buSzTx/>
              <a:buFontTx/>
              <a:buNone/>
              <a:tabLst/>
              <a:defRPr/>
            </a:pPr>
            <a:r>
              <a:rPr lang="ja-JP" altLang="en-US" dirty="0" smtClean="0"/>
              <a:t>そのような学習したい人、学習が必要な人、だれもに学習機会を与えたい、それが、</a:t>
            </a:r>
            <a:r>
              <a:rPr lang="ja-JP" altLang="en-US" dirty="0" smtClean="0"/>
              <a:t>オープンエデュケーションの、目的、そして理想</a:t>
            </a:r>
            <a:r>
              <a:rPr lang="ja-JP" altLang="en-US" dirty="0" smtClean="0"/>
              <a:t>であり、目的である</a:t>
            </a:r>
            <a:endParaRPr lang="en-US" altLang="ja-JP" dirty="0" smtClean="0"/>
          </a:p>
          <a:p>
            <a:pPr marL="893763" marR="0" indent="-893763" algn="l" defTabSz="457200" rtl="0" eaLnBrk="1" fontAlgn="auto" latinLnBrk="0" hangingPunct="1">
              <a:lnSpc>
                <a:spcPct val="100000"/>
              </a:lnSpc>
              <a:spcBef>
                <a:spcPts val="0"/>
              </a:spcBef>
              <a:spcAft>
                <a:spcPts val="600"/>
              </a:spcAft>
              <a:buClrTx/>
              <a:buSzTx/>
              <a:buFontTx/>
              <a:buNone/>
              <a:tabLst/>
              <a:defRPr/>
            </a:pPr>
            <a:endParaRPr lang="en-US" altLang="ja-JP" dirty="0" smtClean="0"/>
          </a:p>
          <a:p>
            <a:pPr marL="893763" marR="0" indent="-893763" algn="l" defTabSz="457200" rtl="0" eaLnBrk="1" fontAlgn="auto" latinLnBrk="0" hangingPunct="1">
              <a:lnSpc>
                <a:spcPct val="100000"/>
              </a:lnSpc>
              <a:spcBef>
                <a:spcPts val="0"/>
              </a:spcBef>
              <a:spcAft>
                <a:spcPts val="600"/>
              </a:spcAft>
              <a:buClrTx/>
              <a:buSzTx/>
              <a:buFontTx/>
              <a:buNone/>
              <a:tabLst/>
              <a:defRPr/>
            </a:pPr>
            <a:endParaRPr lang="en-US" altLang="ja-JP" dirty="0" smtClean="0"/>
          </a:p>
          <a:p>
            <a:pPr marL="893763" marR="0" indent="-893763" algn="l" defTabSz="457200" rtl="0" eaLnBrk="1" fontAlgn="auto" latinLnBrk="0" hangingPunct="1">
              <a:lnSpc>
                <a:spcPct val="100000"/>
              </a:lnSpc>
              <a:spcBef>
                <a:spcPts val="0"/>
              </a:spcBef>
              <a:spcAft>
                <a:spcPts val="600"/>
              </a:spcAft>
              <a:buClrTx/>
              <a:buSzTx/>
              <a:buFontTx/>
              <a:buNone/>
              <a:tabLst/>
              <a:defRPr/>
            </a:pPr>
            <a:r>
              <a:rPr lang="ja-JP" altLang="en-US" dirty="0" smtClean="0"/>
              <a:t>経済</a:t>
            </a:r>
            <a:r>
              <a:rPr lang="ja-JP" altLang="en-US" dirty="0" smtClean="0"/>
              <a:t>格差</a:t>
            </a:r>
            <a:endParaRPr lang="en-US" altLang="ja-JP" dirty="0" smtClean="0"/>
          </a:p>
          <a:p>
            <a:pPr marL="893763" marR="0" indent="-893763" algn="l" defTabSz="457200" rtl="0" eaLnBrk="1" fontAlgn="auto" latinLnBrk="0" hangingPunct="1">
              <a:lnSpc>
                <a:spcPct val="100000"/>
              </a:lnSpc>
              <a:spcBef>
                <a:spcPts val="0"/>
              </a:spcBef>
              <a:spcAft>
                <a:spcPts val="600"/>
              </a:spcAft>
              <a:buClrTx/>
              <a:buSzTx/>
              <a:buFontTx/>
              <a:buNone/>
              <a:tabLst/>
              <a:defRPr/>
            </a:pPr>
            <a:r>
              <a:rPr lang="ja-JP" altLang="en-US" dirty="0" smtClean="0"/>
              <a:t>障害があるひと</a:t>
            </a:r>
            <a:endParaRPr lang="en-US" altLang="ja-JP" dirty="0" smtClean="0"/>
          </a:p>
          <a:p>
            <a:pPr marL="893763" marR="0" indent="-893763" algn="l" defTabSz="457200" rtl="0" eaLnBrk="1" fontAlgn="auto" latinLnBrk="0" hangingPunct="1">
              <a:lnSpc>
                <a:spcPct val="100000"/>
              </a:lnSpc>
              <a:spcBef>
                <a:spcPts val="0"/>
              </a:spcBef>
              <a:spcAft>
                <a:spcPts val="600"/>
              </a:spcAft>
              <a:buClrTx/>
              <a:buSzTx/>
              <a:buFontTx/>
              <a:buNone/>
              <a:tabLst/>
              <a:defRPr/>
            </a:pPr>
            <a:r>
              <a:rPr lang="ja-JP" altLang="en-US" dirty="0" smtClean="0"/>
              <a:t>ニート</a:t>
            </a:r>
            <a:endParaRPr lang="en-US" altLang="ja-JP" dirty="0" smtClean="0"/>
          </a:p>
          <a:p>
            <a:pPr marL="893763" marR="0" indent="-893763" algn="l" defTabSz="457200" rtl="0" eaLnBrk="1" fontAlgn="auto" latinLnBrk="0" hangingPunct="1">
              <a:lnSpc>
                <a:spcPct val="100000"/>
              </a:lnSpc>
              <a:spcBef>
                <a:spcPts val="0"/>
              </a:spcBef>
              <a:spcAft>
                <a:spcPts val="600"/>
              </a:spcAft>
              <a:buClrTx/>
              <a:buSzTx/>
              <a:buFontTx/>
              <a:buNone/>
              <a:tabLst/>
              <a:defRPr/>
            </a:pPr>
            <a:r>
              <a:rPr lang="ja-JP" altLang="en-US" dirty="0" smtClean="0"/>
              <a:t>引きこもり</a:t>
            </a:r>
            <a:endParaRPr lang="en-US" altLang="ja-JP" dirty="0" smtClean="0"/>
          </a:p>
          <a:p>
            <a:pPr marL="893763" marR="0" indent="-893763" algn="l" defTabSz="457200" rtl="0" eaLnBrk="1" fontAlgn="auto" latinLnBrk="0" hangingPunct="1">
              <a:lnSpc>
                <a:spcPct val="100000"/>
              </a:lnSpc>
              <a:spcBef>
                <a:spcPts val="0"/>
              </a:spcBef>
              <a:spcAft>
                <a:spcPts val="600"/>
              </a:spcAft>
              <a:buClrTx/>
              <a:buSzTx/>
              <a:buFontTx/>
              <a:buNone/>
              <a:tabLst/>
              <a:defRPr/>
            </a:pPr>
            <a:r>
              <a:rPr lang="ja-JP" altLang="en-US" dirty="0" smtClean="0"/>
              <a:t>高齢者</a:t>
            </a:r>
            <a:endParaRPr lang="en-US" altLang="ja-JP" dirty="0" smtClean="0"/>
          </a:p>
          <a:p>
            <a:pPr marL="893763" marR="0" indent="-893763" algn="l" defTabSz="457200" rtl="0" eaLnBrk="1" fontAlgn="auto" latinLnBrk="0" hangingPunct="1">
              <a:lnSpc>
                <a:spcPct val="100000"/>
              </a:lnSpc>
              <a:spcBef>
                <a:spcPts val="0"/>
              </a:spcBef>
              <a:spcAft>
                <a:spcPts val="600"/>
              </a:spcAft>
              <a:buClrTx/>
              <a:buSzTx/>
              <a:buFontTx/>
              <a:buNone/>
              <a:tabLst/>
              <a:defRPr/>
            </a:pPr>
            <a:r>
              <a:rPr lang="ja-JP" altLang="en-US" dirty="0" smtClean="0"/>
              <a:t>忙しくて働けない人</a:t>
            </a:r>
            <a:endParaRPr lang="en-US" altLang="ja-JP" dirty="0" smtClean="0"/>
          </a:p>
          <a:p>
            <a:pPr marL="893763" marR="0" indent="-893763" algn="l" defTabSz="457200" rtl="0" eaLnBrk="1" fontAlgn="auto" latinLnBrk="0" hangingPunct="1">
              <a:lnSpc>
                <a:spcPct val="100000"/>
              </a:lnSpc>
              <a:spcBef>
                <a:spcPts val="0"/>
              </a:spcBef>
              <a:spcAft>
                <a:spcPts val="600"/>
              </a:spcAft>
              <a:buClrTx/>
              <a:buSzTx/>
              <a:buFontTx/>
              <a:buNone/>
              <a:tabLst/>
              <a:defRPr/>
            </a:pPr>
            <a:endParaRPr lang="en-US" altLang="ja-JP" dirty="0" smtClean="0"/>
          </a:p>
          <a:p>
            <a:pPr marL="893763" marR="0" indent="-893763" algn="l" defTabSz="457200" rtl="0" eaLnBrk="1" fontAlgn="auto" latinLnBrk="0" hangingPunct="1">
              <a:lnSpc>
                <a:spcPct val="100000"/>
              </a:lnSpc>
              <a:spcBef>
                <a:spcPts val="0"/>
              </a:spcBef>
              <a:spcAft>
                <a:spcPts val="600"/>
              </a:spcAft>
              <a:buClrTx/>
              <a:buSzTx/>
              <a:buFontTx/>
              <a:buNone/>
              <a:tabLst/>
              <a:defRPr/>
            </a:pPr>
            <a:r>
              <a:rPr lang="ja-JP" altLang="en-US" dirty="0" smtClean="0"/>
              <a:t>多様</a:t>
            </a:r>
            <a:endParaRPr lang="en-US" altLang="ja-JP" dirty="0" smtClean="0"/>
          </a:p>
          <a:p>
            <a:pPr marL="893763" marR="0" indent="-893763" algn="l" defTabSz="457200" rtl="0" eaLnBrk="1" fontAlgn="auto" latinLnBrk="0" hangingPunct="1">
              <a:lnSpc>
                <a:spcPct val="100000"/>
              </a:lnSpc>
              <a:spcBef>
                <a:spcPts val="0"/>
              </a:spcBef>
              <a:spcAft>
                <a:spcPts val="600"/>
              </a:spcAft>
              <a:buClrTx/>
              <a:buSzTx/>
              <a:buFontTx/>
              <a:buNone/>
              <a:tabLst/>
              <a:defRPr/>
            </a:pPr>
            <a:endParaRPr lang="en-US" altLang="ja-JP" dirty="0" smtClean="0"/>
          </a:p>
          <a:p>
            <a:pPr marL="893763" marR="0" indent="-893763" algn="l" defTabSz="457200" rtl="0" eaLnBrk="1" fontAlgn="auto" latinLnBrk="0" hangingPunct="1">
              <a:lnSpc>
                <a:spcPct val="100000"/>
              </a:lnSpc>
              <a:spcBef>
                <a:spcPts val="0"/>
              </a:spcBef>
              <a:spcAft>
                <a:spcPts val="600"/>
              </a:spcAft>
              <a:buClrTx/>
              <a:buSzTx/>
              <a:buFontTx/>
              <a:buNone/>
              <a:tabLst/>
              <a:defRPr/>
            </a:pPr>
            <a:r>
              <a:rPr lang="ja-JP" altLang="en-US" dirty="0" smtClean="0"/>
              <a:t>オープンエデュケーションは、学びたい人、学ぶ必要がある世界中の人々に教育を提供すること</a:t>
            </a:r>
            <a:endParaRPr lang="en-US" altLang="ja-JP" dirty="0" smtClean="0"/>
          </a:p>
          <a:p>
            <a:pPr marL="893763" marR="0" indent="-893763" algn="l" defTabSz="457200" rtl="0" eaLnBrk="1" fontAlgn="auto" latinLnBrk="0" hangingPunct="1">
              <a:lnSpc>
                <a:spcPct val="100000"/>
              </a:lnSpc>
              <a:spcBef>
                <a:spcPts val="0"/>
              </a:spcBef>
              <a:spcAft>
                <a:spcPts val="600"/>
              </a:spcAft>
              <a:buClrTx/>
              <a:buSzTx/>
              <a:buFontTx/>
              <a:buNone/>
              <a:tabLst/>
              <a:defRPr/>
            </a:pPr>
            <a:endParaRPr lang="en-US" altLang="ja-JP" dirty="0" smtClean="0"/>
          </a:p>
          <a:p>
            <a:pPr marL="893763" marR="0" indent="-893763" algn="l" defTabSz="457200" rtl="0" eaLnBrk="1" fontAlgn="auto" latinLnBrk="0" hangingPunct="1">
              <a:lnSpc>
                <a:spcPct val="100000"/>
              </a:lnSpc>
              <a:spcBef>
                <a:spcPts val="0"/>
              </a:spcBef>
              <a:spcAft>
                <a:spcPts val="600"/>
              </a:spcAft>
              <a:buClrTx/>
              <a:buSzTx/>
              <a:buFontTx/>
              <a:buNone/>
              <a:tabLst/>
              <a:defRPr/>
            </a:pPr>
            <a:endParaRPr lang="ja-JP" altLang="ja-JP" dirty="0"/>
          </a:p>
        </p:txBody>
      </p:sp>
      <p:sp>
        <p:nvSpPr>
          <p:cNvPr id="4" name="スライド番号プレースホルダー 3"/>
          <p:cNvSpPr>
            <a:spLocks noGrp="1"/>
          </p:cNvSpPr>
          <p:nvPr>
            <p:ph type="sldNum" sz="quarter" idx="10"/>
          </p:nvPr>
        </p:nvSpPr>
        <p:spPr/>
        <p:txBody>
          <a:bodyPr/>
          <a:lstStyle/>
          <a:p>
            <a:fld id="{95D078BD-8F35-A84A-A082-94B7A649F3BE}" type="slidenum">
              <a:rPr kumimoji="1" lang="ja-JP" altLang="en-US" smtClean="0"/>
              <a:t>4</a:t>
            </a:fld>
            <a:endParaRPr kumimoji="1" lang="ja-JP" altLang="en-US"/>
          </a:p>
        </p:txBody>
      </p:sp>
    </p:spTree>
    <p:extLst>
      <p:ext uri="{BB962C8B-B14F-4D97-AF65-F5344CB8AC3E}">
        <p14:creationId xmlns:p14="http://schemas.microsoft.com/office/powerpoint/2010/main" val="3539711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劣化コピー</a:t>
            </a:r>
            <a:endParaRPr kumimoji="1" lang="en-US" altLang="ja-JP" dirty="0" smtClean="0"/>
          </a:p>
          <a:p>
            <a:r>
              <a:rPr kumimoji="1" lang="ja-JP" altLang="en-US" dirty="0" smtClean="0"/>
              <a:t>チャレンジ</a:t>
            </a:r>
            <a:endParaRPr kumimoji="1" lang="en-US" altLang="ja-JP" dirty="0" smtClean="0"/>
          </a:p>
          <a:p>
            <a:r>
              <a:rPr kumimoji="1" lang="ja-JP" altLang="en-US" dirty="0" smtClean="0"/>
              <a:t>便乗する（時流に乗る）</a:t>
            </a:r>
            <a:endParaRPr kumimoji="1" lang="en-US" altLang="ja-JP" dirty="0" smtClean="0"/>
          </a:p>
          <a:p>
            <a:r>
              <a:rPr kumimoji="1" lang="ja-JP" altLang="en-US" dirty="0" smtClean="0"/>
              <a:t>黙って受け入れる</a:t>
            </a:r>
            <a:endParaRPr kumimoji="1" lang="ja-JP" altLang="en-US" dirty="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25</a:t>
            </a:fld>
            <a:endParaRPr kumimoji="1" lang="ja-JP" altLang="en-US"/>
          </a:p>
        </p:txBody>
      </p:sp>
    </p:spTree>
    <p:extLst>
      <p:ext uri="{BB962C8B-B14F-4D97-AF65-F5344CB8AC3E}">
        <p14:creationId xmlns:p14="http://schemas.microsoft.com/office/powerpoint/2010/main" val="37699119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劣化コピー</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smtClean="0">
              <a:latin typeface="Century Gothic"/>
              <a:cs typeface="Century Gothic"/>
            </a:endParaRPr>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smtClean="0">
              <a:latin typeface="Century Gothic"/>
              <a:cs typeface="Century Gothic"/>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latin typeface="Century Gothic"/>
                <a:cs typeface="Century Gothic"/>
              </a:rPr>
              <a:t>全部</a:t>
            </a:r>
            <a:r>
              <a:rPr kumimoji="1" lang="ja-JP" altLang="en-US" dirty="0" smtClean="0">
                <a:latin typeface="Century Gothic"/>
                <a:cs typeface="Century Gothic"/>
              </a:rPr>
              <a:t>あわせて、</a:t>
            </a:r>
            <a:r>
              <a:rPr kumimoji="1" lang="en-US" altLang="ja-JP" dirty="0" smtClean="0">
                <a:latin typeface="Century Gothic"/>
                <a:cs typeface="Century Gothic"/>
              </a:rPr>
              <a:t>1000</a:t>
            </a:r>
            <a:r>
              <a:rPr kumimoji="1" lang="ja-JP" altLang="en-US" dirty="0" smtClean="0">
                <a:latin typeface="Century Gothic"/>
                <a:cs typeface="Century Gothic"/>
              </a:rPr>
              <a:t>万以上の学習者、投資額、</a:t>
            </a:r>
            <a:r>
              <a:rPr kumimoji="1" lang="en-US" altLang="ja-JP" dirty="0" smtClean="0">
                <a:latin typeface="Century Gothic"/>
                <a:cs typeface="Century Gothic"/>
              </a:rPr>
              <a:t>2</a:t>
            </a:r>
            <a:r>
              <a:rPr kumimoji="1" lang="ja-JP" altLang="en-US" dirty="0" smtClean="0">
                <a:latin typeface="Century Gothic"/>
                <a:cs typeface="Century Gothic"/>
              </a:rPr>
              <a:t>億ドル</a:t>
            </a:r>
            <a:endParaRPr kumimoji="1" lang="en-US" altLang="ja-JP" dirty="0" smtClean="0">
              <a:latin typeface="Century Gothic"/>
              <a:cs typeface="Century Gothic"/>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baseline="0" dirty="0" smtClean="0">
                <a:latin typeface="Century Gothic"/>
                <a:cs typeface="Century Gothic"/>
              </a:rPr>
              <a:t>日本の教育予算</a:t>
            </a:r>
            <a:r>
              <a:rPr kumimoji="1" lang="en-US" altLang="ja-JP" baseline="0" dirty="0" smtClean="0">
                <a:latin typeface="Century Gothic"/>
                <a:cs typeface="Century Gothic"/>
              </a:rPr>
              <a:t>250</a:t>
            </a:r>
            <a:r>
              <a:rPr kumimoji="1" lang="ja-JP" altLang="en-US" baseline="0" dirty="0" smtClean="0">
                <a:latin typeface="Century Gothic"/>
                <a:cs typeface="Century Gothic"/>
              </a:rPr>
              <a:t>億ドル</a:t>
            </a:r>
            <a:endParaRPr kumimoji="1" lang="en-US" altLang="ja-JP" baseline="0" dirty="0" smtClean="0">
              <a:latin typeface="Century Gothic"/>
              <a:cs typeface="Century Gothic"/>
            </a:endParaRPr>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ja-JP" dirty="0" smtClean="0">
              <a:latin typeface="Century Gothic"/>
              <a:cs typeface="Century Gothic"/>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n-lt"/>
                <a:ea typeface="+mn-ea"/>
                <a:cs typeface="+mn-cs"/>
              </a:rPr>
              <a:t>Coursera</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n-lt"/>
                <a:ea typeface="+mn-ea"/>
                <a:cs typeface="+mn-cs"/>
              </a:rPr>
              <a:t>600</a:t>
            </a:r>
            <a:r>
              <a:rPr kumimoji="1" lang="ja-JP" altLang="en-US" sz="1200" kern="1200" dirty="0" smtClean="0">
                <a:solidFill>
                  <a:schemeClr val="tx1"/>
                </a:solidFill>
                <a:latin typeface="+mn-lt"/>
                <a:ea typeface="+mn-ea"/>
                <a:cs typeface="+mn-cs"/>
              </a:rPr>
              <a:t>万人</a:t>
            </a:r>
            <a:r>
              <a:rPr kumimoji="1" lang="en-US" altLang="ja-JP" sz="1200" kern="1200" dirty="0" smtClean="0">
                <a:solidFill>
                  <a:schemeClr val="tx1"/>
                </a:solidFill>
                <a:latin typeface="+mn-lt"/>
                <a:ea typeface="+mn-ea"/>
                <a:cs typeface="+mn-cs"/>
              </a:rPr>
              <a:t> </a:t>
            </a:r>
            <a:r>
              <a:rPr kumimoji="1" lang="en-US" altLang="ja-JP" sz="1200" kern="1200" dirty="0" smtClean="0">
                <a:solidFill>
                  <a:schemeClr val="tx1"/>
                </a:solidFill>
                <a:latin typeface="+mn-lt"/>
                <a:ea typeface="+mn-ea"/>
                <a:cs typeface="+mn-cs"/>
              </a:rPr>
              <a:t>students, </a:t>
            </a:r>
            <a:endParaRPr kumimoji="1" lang="en-US" altLang="ja-JP" sz="12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n-lt"/>
                <a:ea typeface="+mn-ea"/>
                <a:cs typeface="+mn-cs"/>
              </a:rPr>
              <a:t>more </a:t>
            </a:r>
            <a:r>
              <a:rPr kumimoji="1" lang="en-US" altLang="ja-JP" sz="1200" kern="1200" dirty="0" smtClean="0">
                <a:solidFill>
                  <a:schemeClr val="tx1"/>
                </a:solidFill>
                <a:latin typeface="+mn-lt"/>
                <a:ea typeface="+mn-ea"/>
                <a:cs typeface="+mn-cs"/>
              </a:rPr>
              <a:t>than 550 </a:t>
            </a:r>
            <a:r>
              <a:rPr kumimoji="1" lang="en-US" altLang="ja-JP" sz="1200" kern="1200" dirty="0" smtClean="0">
                <a:solidFill>
                  <a:schemeClr val="tx1"/>
                </a:solidFill>
                <a:latin typeface="+mn-lt"/>
                <a:ea typeface="+mn-ea"/>
                <a:cs typeface="+mn-cs"/>
              </a:rPr>
              <a:t>courses</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n-lt"/>
                <a:ea typeface="+mn-ea"/>
                <a:cs typeface="+mn-cs"/>
              </a:rPr>
              <a:t>107 </a:t>
            </a:r>
            <a:r>
              <a:rPr kumimoji="1" lang="en-US" altLang="ja-JP" sz="1200" kern="1200" dirty="0" smtClean="0">
                <a:solidFill>
                  <a:schemeClr val="tx1"/>
                </a:solidFill>
                <a:latin typeface="+mn-lt"/>
                <a:ea typeface="+mn-ea"/>
                <a:cs typeface="+mn-cs"/>
              </a:rPr>
              <a:t>institutions that are working for us.</a:t>
            </a:r>
          </a:p>
          <a:p>
            <a:endParaRPr kumimoji="1" lang="en-US" altLang="ja-JP" dirty="0" smtClean="0"/>
          </a:p>
          <a:p>
            <a:r>
              <a:rPr kumimoji="1" lang="ja-JP" altLang="en-US" dirty="0" smtClean="0"/>
              <a:t>ておくれ</a:t>
            </a:r>
            <a:endParaRPr kumimoji="1" lang="ja-JP" altLang="en-US" dirty="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26</a:t>
            </a:fld>
            <a:endParaRPr kumimoji="1" lang="ja-JP" altLang="en-US"/>
          </a:p>
        </p:txBody>
      </p:sp>
    </p:spTree>
    <p:extLst>
      <p:ext uri="{BB962C8B-B14F-4D97-AF65-F5344CB8AC3E}">
        <p14:creationId xmlns:p14="http://schemas.microsoft.com/office/powerpoint/2010/main" val="5316441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チャレンジ</a:t>
            </a:r>
            <a:endParaRPr kumimoji="1" lang="en-US" altLang="ja-JP" dirty="0" smtClean="0"/>
          </a:p>
          <a:p>
            <a:endParaRPr lang="en-US" altLang="ja-JP" dirty="0" smtClean="0"/>
          </a:p>
          <a:p>
            <a:endParaRPr lang="en-US" altLang="ja-JP" dirty="0" smtClean="0"/>
          </a:p>
          <a:p>
            <a:r>
              <a:rPr lang="en-US" altLang="ja-JP" dirty="0" smtClean="0"/>
              <a:t>SNHU </a:t>
            </a:r>
            <a:r>
              <a:rPr lang="en-US" altLang="ja-JP" dirty="0" smtClean="0"/>
              <a:t>was a 2,000-student private school struggling against declining enrollment, poor name recognition and teetering finances.</a:t>
            </a:r>
            <a:endParaRPr kumimoji="1" lang="ja-JP" altLang="en-US" dirty="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27</a:t>
            </a:fld>
            <a:endParaRPr kumimoji="1" lang="ja-JP" altLang="en-US"/>
          </a:p>
        </p:txBody>
      </p:sp>
    </p:spTree>
    <p:extLst>
      <p:ext uri="{BB962C8B-B14F-4D97-AF65-F5344CB8AC3E}">
        <p14:creationId xmlns:p14="http://schemas.microsoft.com/office/powerpoint/2010/main" val="17322597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便乗する（時流に乗る）</a:t>
            </a:r>
            <a:endParaRPr kumimoji="1" lang="en-US" altLang="ja-JP" dirty="0" smtClean="0"/>
          </a:p>
          <a:p>
            <a:endParaRPr kumimoji="1" lang="en-US" altLang="ja-JP" dirty="0" smtClean="0"/>
          </a:p>
          <a:p>
            <a:endParaRPr kumimoji="1" lang="en-US" altLang="ja-JP" dirty="0" smtClean="0"/>
          </a:p>
          <a:p>
            <a:r>
              <a:rPr kumimoji="1" lang="ja-JP" altLang="en-US" dirty="0" smtClean="0"/>
              <a:t>サンノゼ</a:t>
            </a:r>
            <a:r>
              <a:rPr kumimoji="1" lang="ja-JP" altLang="en-US" dirty="0" smtClean="0"/>
              <a:t>州立大学の</a:t>
            </a:r>
            <a:r>
              <a:rPr kumimoji="1" lang="en-US" altLang="ja-JP" dirty="0" smtClean="0"/>
              <a:t>edX</a:t>
            </a:r>
            <a:r>
              <a:rPr kumimoji="1" lang="ja-JP" altLang="en-US" dirty="0" smtClean="0"/>
              <a:t>との実証実験</a:t>
            </a:r>
            <a:endParaRPr kumimoji="1"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sz="1200" i="1" dirty="0" smtClean="0">
                <a:latin typeface="Century Gothic"/>
                <a:cs typeface="Century Gothic"/>
              </a:rPr>
              <a:t>http://</a:t>
            </a:r>
            <a:r>
              <a:rPr lang="en-US" altLang="ja-JP" sz="1200" i="1" dirty="0" err="1" smtClean="0">
                <a:latin typeface="Century Gothic"/>
                <a:cs typeface="Century Gothic"/>
              </a:rPr>
              <a:t>www.educause.edu</a:t>
            </a:r>
            <a:r>
              <a:rPr lang="en-US" altLang="ja-JP" sz="1200" i="1" dirty="0" smtClean="0">
                <a:latin typeface="Century Gothic"/>
                <a:cs typeface="Century Gothic"/>
              </a:rPr>
              <a:t>/</a:t>
            </a:r>
            <a:r>
              <a:rPr lang="en-US" altLang="ja-JP" sz="1200" i="1" dirty="0" err="1" smtClean="0">
                <a:latin typeface="Century Gothic"/>
                <a:cs typeface="Century Gothic"/>
              </a:rPr>
              <a:t>ero</a:t>
            </a:r>
            <a:r>
              <a:rPr lang="en-US" altLang="ja-JP" sz="1200" i="1" dirty="0" smtClean="0">
                <a:latin typeface="Century Gothic"/>
                <a:cs typeface="Century Gothic"/>
              </a:rPr>
              <a:t>/article/online-educational-delivery-models-descriptive-view</a:t>
            </a:r>
            <a:endParaRPr lang="ja-JP" altLang="en-US" sz="1200" i="1" dirty="0" smtClean="0">
              <a:latin typeface="Century Gothic"/>
              <a:cs typeface="Century Gothic"/>
            </a:endParaRPr>
          </a:p>
          <a:p>
            <a:endParaRPr kumimoji="1" lang="en-US" altLang="ja-JP" dirty="0" smtClean="0"/>
          </a:p>
          <a:p>
            <a:r>
              <a:rPr kumimoji="1" lang="ja-JP" altLang="en-US" dirty="0" smtClean="0"/>
              <a:t>よほどの決断がいる</a:t>
            </a:r>
            <a:endParaRPr kumimoji="1" lang="ja-JP" altLang="en-US" dirty="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28</a:t>
            </a:fld>
            <a:endParaRPr kumimoji="1" lang="ja-JP" altLang="en-US"/>
          </a:p>
        </p:txBody>
      </p:sp>
    </p:spTree>
    <p:extLst>
      <p:ext uri="{BB962C8B-B14F-4D97-AF65-F5344CB8AC3E}">
        <p14:creationId xmlns:p14="http://schemas.microsoft.com/office/powerpoint/2010/main" val="4704456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dirty="0" smtClean="0"/>
              <a:t>黙って受け入れる</a:t>
            </a:r>
          </a:p>
          <a:p>
            <a:endParaRPr kumimoji="1" lang="en-US" altLang="ja-JP" dirty="0" smtClean="0"/>
          </a:p>
          <a:p>
            <a:r>
              <a:rPr kumimoji="1" lang="ja-JP" altLang="en-US" dirty="0" smtClean="0"/>
              <a:t>臭い物にはふたをする</a:t>
            </a:r>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29</a:t>
            </a:fld>
            <a:endParaRPr kumimoji="1" lang="ja-JP" altLang="en-US"/>
          </a:p>
        </p:txBody>
      </p:sp>
    </p:spTree>
    <p:extLst>
      <p:ext uri="{BB962C8B-B14F-4D97-AF65-F5344CB8AC3E}">
        <p14:creationId xmlns:p14="http://schemas.microsoft.com/office/powerpoint/2010/main" val="743251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latin typeface="+mn-lt"/>
                <a:ea typeface="+mn-ea"/>
                <a:cs typeface="+mn-cs"/>
              </a:rPr>
              <a:t>Educarion</a:t>
            </a:r>
            <a:r>
              <a:rPr kumimoji="1" lang="en-US" altLang="ja-JP" sz="1200" kern="1200" dirty="0" smtClean="0">
                <a:solidFill>
                  <a:schemeClr val="tx1"/>
                </a:solidFill>
                <a:latin typeface="+mn-lt"/>
                <a:ea typeface="+mn-ea"/>
                <a:cs typeface="+mn-cs"/>
              </a:rPr>
              <a:t> for Everyone </a:t>
            </a:r>
            <a:r>
              <a:rPr kumimoji="1" lang="ja-JP" altLang="en-US" sz="1200" kern="1200" dirty="0" smtClean="0">
                <a:solidFill>
                  <a:schemeClr val="tx1"/>
                </a:solidFill>
                <a:latin typeface="+mn-lt"/>
                <a:ea typeface="+mn-ea"/>
                <a:cs typeface="+mn-cs"/>
              </a:rPr>
              <a:t>は教育の範囲を広げる</a:t>
            </a:r>
          </a:p>
          <a:p>
            <a:r>
              <a:rPr kumimoji="1" lang="en-US" altLang="ja-JP" sz="1200" kern="1200" dirty="0" smtClean="0">
                <a:solidFill>
                  <a:schemeClr val="tx1"/>
                </a:solidFill>
                <a:latin typeface="+mn-lt"/>
                <a:ea typeface="+mn-ea"/>
                <a:cs typeface="+mn-cs"/>
              </a:rPr>
              <a:t>TIES</a:t>
            </a:r>
            <a:r>
              <a:rPr kumimoji="1" lang="ja-JP" altLang="en-US" sz="1200" kern="1200" dirty="0" smtClean="0">
                <a:solidFill>
                  <a:schemeClr val="tx1"/>
                </a:solidFill>
                <a:latin typeface="+mn-lt"/>
                <a:ea typeface="+mn-ea"/>
                <a:cs typeface="+mn-cs"/>
              </a:rPr>
              <a:t>は教育に厚みを持たせる</a:t>
            </a:r>
            <a:endParaRPr kumimoji="1" lang="ja-JP" altLang="en-US" dirty="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32</a:t>
            </a:fld>
            <a:endParaRPr kumimoji="1" lang="ja-JP" altLang="en-US"/>
          </a:p>
        </p:txBody>
      </p:sp>
    </p:spTree>
    <p:extLst>
      <p:ext uri="{BB962C8B-B14F-4D97-AF65-F5344CB8AC3E}">
        <p14:creationId xmlns:p14="http://schemas.microsoft.com/office/powerpoint/2010/main" val="2102745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800" kern="1200" dirty="0" smtClean="0">
                <a:solidFill>
                  <a:schemeClr val="tx1"/>
                </a:solidFill>
                <a:effectLst/>
                <a:latin typeface="Avenir Black Oblique"/>
                <a:ea typeface="+mn-ea"/>
                <a:cs typeface="Avenir Black Oblique"/>
              </a:rPr>
              <a:t>2008</a:t>
            </a:r>
            <a:r>
              <a:rPr kumimoji="1" lang="ja-JP" altLang="en-US" sz="1800" kern="1200" dirty="0" smtClean="0">
                <a:solidFill>
                  <a:schemeClr val="tx1"/>
                </a:solidFill>
                <a:effectLst/>
                <a:latin typeface="Avenir Black Oblique"/>
                <a:ea typeface="+mn-ea"/>
                <a:cs typeface="Avenir Black Oblique"/>
              </a:rPr>
              <a:t>年に行った、講義公開の実証実験</a:t>
            </a:r>
            <a:endParaRPr kumimoji="1" lang="en-US" altLang="ja-JP" sz="1800" kern="1200" dirty="0" smtClean="0">
              <a:solidFill>
                <a:schemeClr val="tx1"/>
              </a:solidFill>
              <a:effectLst/>
              <a:latin typeface="Avenir Black Oblique"/>
              <a:ea typeface="+mn-ea"/>
              <a:cs typeface="Avenir Black Oblique"/>
            </a:endParaRPr>
          </a:p>
          <a:p>
            <a:r>
              <a:rPr kumimoji="1" lang="en-US" altLang="ja-JP" sz="1800" kern="1200" dirty="0" smtClean="0">
                <a:solidFill>
                  <a:schemeClr val="tx1"/>
                </a:solidFill>
                <a:effectLst/>
                <a:latin typeface="Avenir Black Oblique"/>
                <a:ea typeface="+mn-ea"/>
                <a:cs typeface="Avenir Black Oblique"/>
              </a:rPr>
              <a:t>3</a:t>
            </a:r>
            <a:r>
              <a:rPr kumimoji="1" lang="ja-JP" altLang="en-US" sz="1800" kern="1200" dirty="0" smtClean="0">
                <a:solidFill>
                  <a:schemeClr val="tx1"/>
                </a:solidFill>
                <a:effectLst/>
                <a:latin typeface="Avenir Black Oblique"/>
                <a:ea typeface="+mn-ea"/>
                <a:cs typeface="Avenir Black Oblique"/>
              </a:rPr>
              <a:t>万人の学習者があつまった</a:t>
            </a:r>
            <a:endParaRPr kumimoji="1" lang="en-US" altLang="ja-JP" sz="1800" kern="1200" dirty="0" smtClean="0">
              <a:solidFill>
                <a:schemeClr val="tx1"/>
              </a:solidFill>
              <a:effectLst/>
              <a:latin typeface="Avenir Black Oblique"/>
              <a:ea typeface="+mn-ea"/>
              <a:cs typeface="Avenir Black Oblique"/>
            </a:endParaRPr>
          </a:p>
          <a:p>
            <a:r>
              <a:rPr kumimoji="1" lang="ja-JP" altLang="en-US" sz="1800" kern="1200" dirty="0" smtClean="0">
                <a:solidFill>
                  <a:schemeClr val="tx1"/>
                </a:solidFill>
                <a:effectLst/>
                <a:latin typeface="Avenir Black Oblique"/>
                <a:ea typeface="+mn-ea"/>
                <a:cs typeface="Avenir Black Oblique"/>
              </a:rPr>
              <a:t>殆どの学習者は</a:t>
            </a:r>
            <a:r>
              <a:rPr kumimoji="1" lang="en-US" altLang="ja-JP" sz="1800" kern="1200" dirty="0" smtClean="0">
                <a:solidFill>
                  <a:schemeClr val="tx1"/>
                </a:solidFill>
                <a:effectLst/>
                <a:latin typeface="Avenir Black Oblique"/>
                <a:ea typeface="+mn-ea"/>
                <a:cs typeface="Avenir Black Oblique"/>
              </a:rPr>
              <a:t>1</a:t>
            </a:r>
            <a:r>
              <a:rPr kumimoji="1" lang="ja-JP" altLang="en-US" sz="1800" kern="1200" dirty="0" smtClean="0">
                <a:solidFill>
                  <a:schemeClr val="tx1"/>
                </a:solidFill>
                <a:effectLst/>
                <a:latin typeface="Avenir Black Oblique"/>
                <a:ea typeface="+mn-ea"/>
                <a:cs typeface="Avenir Black Oblique"/>
              </a:rPr>
              <a:t>分</a:t>
            </a:r>
            <a:r>
              <a:rPr kumimoji="1" lang="en-US" altLang="ja-JP" sz="1800" kern="1200" dirty="0" smtClean="0">
                <a:solidFill>
                  <a:schemeClr val="tx1"/>
                </a:solidFill>
                <a:effectLst/>
                <a:latin typeface="Avenir Black Oblique"/>
                <a:ea typeface="+mn-ea"/>
                <a:cs typeface="Avenir Black Oblique"/>
              </a:rPr>
              <a:t>〜2</a:t>
            </a:r>
            <a:r>
              <a:rPr kumimoji="1" lang="ja-JP" altLang="en-US" sz="1800" kern="1200" dirty="0" smtClean="0">
                <a:solidFill>
                  <a:schemeClr val="tx1"/>
                </a:solidFill>
                <a:effectLst/>
                <a:latin typeface="Avenir Black Oblique"/>
                <a:ea typeface="+mn-ea"/>
                <a:cs typeface="Avenir Black Oblique"/>
              </a:rPr>
              <a:t>分しかビデオをみなかった</a:t>
            </a:r>
            <a:endParaRPr kumimoji="1" lang="en-US" altLang="ja-JP" sz="1800" kern="1200" dirty="0" smtClean="0">
              <a:solidFill>
                <a:schemeClr val="tx1"/>
              </a:solidFill>
              <a:effectLst/>
              <a:latin typeface="Avenir Black Oblique"/>
              <a:ea typeface="+mn-ea"/>
              <a:cs typeface="Avenir Black Oblique"/>
            </a:endParaRPr>
          </a:p>
          <a:p>
            <a:endParaRPr kumimoji="1" lang="en-US" altLang="ja-JP" sz="1800" kern="1200" dirty="0" smtClean="0">
              <a:solidFill>
                <a:schemeClr val="tx1"/>
              </a:solidFill>
              <a:effectLst/>
              <a:latin typeface="Avenir Black Oblique"/>
              <a:ea typeface="+mn-ea"/>
              <a:cs typeface="Avenir Black Oblique"/>
            </a:endParaRPr>
          </a:p>
          <a:p>
            <a:r>
              <a:rPr kumimoji="1" lang="ja-JP" altLang="en-US" sz="1800" kern="1200" dirty="0" smtClean="0">
                <a:solidFill>
                  <a:schemeClr val="tx1"/>
                </a:solidFill>
                <a:effectLst/>
                <a:latin typeface="Avenir Black Oblique"/>
                <a:ea typeface="+mn-ea"/>
                <a:cs typeface="Avenir Black Oblique"/>
              </a:rPr>
              <a:t>つまり、学習者の学習負担を軽減し、学習を継続させるには、</a:t>
            </a:r>
            <a:r>
              <a:rPr kumimoji="1" lang="en-US" altLang="ja-JP" sz="1800" kern="1200" dirty="0" smtClean="0">
                <a:solidFill>
                  <a:schemeClr val="tx1"/>
                </a:solidFill>
                <a:effectLst/>
                <a:latin typeface="Avenir Black Oblique"/>
                <a:ea typeface="+mn-ea"/>
                <a:cs typeface="Avenir Black Oblique"/>
              </a:rPr>
              <a:t>1</a:t>
            </a:r>
            <a:r>
              <a:rPr kumimoji="1" lang="ja-JP" altLang="en-US" sz="1800" kern="1200" dirty="0" smtClean="0">
                <a:solidFill>
                  <a:schemeClr val="tx1"/>
                </a:solidFill>
                <a:effectLst/>
                <a:latin typeface="Avenir Black Oblique"/>
                <a:ea typeface="+mn-ea"/>
                <a:cs typeface="Avenir Black Oblique"/>
              </a:rPr>
              <a:t>分</a:t>
            </a:r>
            <a:r>
              <a:rPr kumimoji="1" lang="en-US" altLang="ja-JP" sz="1800" kern="1200" dirty="0" smtClean="0">
                <a:solidFill>
                  <a:schemeClr val="tx1"/>
                </a:solidFill>
                <a:effectLst/>
                <a:latin typeface="Avenir Black Oblique"/>
                <a:ea typeface="+mn-ea"/>
                <a:cs typeface="Avenir Black Oblique"/>
              </a:rPr>
              <a:t>〜2</a:t>
            </a:r>
            <a:r>
              <a:rPr kumimoji="1" lang="ja-JP" altLang="en-US" sz="1800" kern="1200" dirty="0" smtClean="0">
                <a:solidFill>
                  <a:schemeClr val="tx1"/>
                </a:solidFill>
                <a:effectLst/>
                <a:latin typeface="Avenir Black Oblique"/>
                <a:ea typeface="+mn-ea"/>
                <a:cs typeface="Avenir Black Oblique"/>
              </a:rPr>
              <a:t>分程度のビデオで講義を提供する必要がある</a:t>
            </a:r>
            <a:endParaRPr kumimoji="1" lang="en-US" altLang="ja-JP" sz="1800" kern="1200" dirty="0" smtClean="0">
              <a:solidFill>
                <a:schemeClr val="tx1"/>
              </a:solidFill>
              <a:effectLst/>
              <a:latin typeface="Avenir Black Oblique"/>
              <a:ea typeface="+mn-ea"/>
              <a:cs typeface="Avenir Black Oblique"/>
            </a:endParaRPr>
          </a:p>
          <a:p>
            <a:endParaRPr kumimoji="1" lang="en-US" altLang="ja-JP" sz="1800" kern="1200" dirty="0" smtClean="0">
              <a:solidFill>
                <a:schemeClr val="tx1"/>
              </a:solidFill>
              <a:effectLst/>
              <a:latin typeface="Avenir Black Oblique"/>
              <a:ea typeface="+mn-ea"/>
              <a:cs typeface="Avenir Black Oblique"/>
            </a:endParaRPr>
          </a:p>
          <a:p>
            <a:r>
              <a:rPr kumimoji="1" lang="ja-JP" altLang="en-US" sz="1800" kern="1200" dirty="0" smtClean="0">
                <a:solidFill>
                  <a:schemeClr val="tx1"/>
                </a:solidFill>
                <a:effectLst/>
                <a:latin typeface="Avenir Black Oblique"/>
                <a:ea typeface="+mn-ea"/>
                <a:cs typeface="Avenir Black Oblique"/>
              </a:rPr>
              <a:t>そこで、この非常に短いビデオをナノレクチャーとよび、電子書籍に埋め込むことにした</a:t>
            </a:r>
            <a:endParaRPr kumimoji="1" lang="en-US" altLang="ja-JP" sz="1800" kern="1200" dirty="0" smtClean="0">
              <a:solidFill>
                <a:schemeClr val="tx1"/>
              </a:solidFill>
              <a:effectLst/>
              <a:latin typeface="Avenir Black Oblique"/>
              <a:ea typeface="+mn-ea"/>
              <a:cs typeface="Avenir Black Oblique"/>
            </a:endParaRPr>
          </a:p>
          <a:p>
            <a:r>
              <a:rPr kumimoji="1" lang="ja-JP" altLang="en-US" dirty="0" smtClean="0"/>
              <a:t>基本的には</a:t>
            </a:r>
            <a:r>
              <a:rPr kumimoji="1" lang="en-US" altLang="ja-JP" dirty="0" smtClean="0"/>
              <a:t>1</a:t>
            </a:r>
            <a:r>
              <a:rPr kumimoji="1" lang="ja-JP" altLang="en-US" dirty="0" smtClean="0"/>
              <a:t>ページに</a:t>
            </a:r>
            <a:r>
              <a:rPr kumimoji="1" lang="en-US" altLang="ja-JP" dirty="0" smtClean="0"/>
              <a:t>1</a:t>
            </a:r>
            <a:r>
              <a:rPr kumimoji="1" lang="ja-JP" altLang="en-US" dirty="0" smtClean="0"/>
              <a:t>つのナノレクチャーを埋め込む</a:t>
            </a:r>
            <a:endParaRPr kumimoji="1" lang="en-US" altLang="ja-JP" dirty="0" smtClean="0"/>
          </a:p>
          <a:p>
            <a:endParaRPr kumimoji="1" lang="en-US" altLang="ja-JP" dirty="0" smtClean="0"/>
          </a:p>
          <a:p>
            <a:r>
              <a:rPr kumimoji="1" lang="ja-JP" altLang="en-US" dirty="0" smtClean="0"/>
              <a:t>また、</a:t>
            </a:r>
            <a:r>
              <a:rPr kumimoji="1" lang="en-US" altLang="ja-JP" dirty="0" smtClean="0"/>
              <a:t>CHiLO Book1</a:t>
            </a:r>
            <a:r>
              <a:rPr kumimoji="1" lang="ja-JP" altLang="en-US" dirty="0" smtClean="0"/>
              <a:t>冊には、大学の講義でいえば、</a:t>
            </a:r>
            <a:r>
              <a:rPr kumimoji="1" lang="en-US" altLang="ja-JP" dirty="0" smtClean="0"/>
              <a:t>1</a:t>
            </a:r>
            <a:r>
              <a:rPr kumimoji="1" lang="ja-JP" altLang="en-US" dirty="0" smtClean="0"/>
              <a:t>回分の講義だけをおさめる</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C4AE3661-A932-454E-8FCE-6DAFF05DD102}" type="slidenum">
              <a:rPr kumimoji="1" lang="ja-JP" altLang="en-US" smtClean="0"/>
              <a:t>34</a:t>
            </a:fld>
            <a:endParaRPr kumimoji="1" lang="ja-JP" altLang="en-US"/>
          </a:p>
        </p:txBody>
      </p:sp>
    </p:spTree>
    <p:extLst>
      <p:ext uri="{BB962C8B-B14F-4D97-AF65-F5344CB8AC3E}">
        <p14:creationId xmlns:p14="http://schemas.microsoft.com/office/powerpoint/2010/main" val="3219513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kern="1200" dirty="0" smtClean="0">
                <a:solidFill>
                  <a:schemeClr val="tx1"/>
                </a:solidFill>
                <a:effectLst/>
                <a:latin typeface="Avenir Black Oblique"/>
                <a:ea typeface="+mn-ea"/>
                <a:cs typeface="Avenir Black Oblique"/>
              </a:rPr>
              <a:t>ナノレクチャーを埋め込んだ電子書籍をポータルとして、</a:t>
            </a:r>
            <a:r>
              <a:rPr kumimoji="1" lang="en-US" altLang="ja-JP" sz="1800" kern="1200" dirty="0" smtClean="0">
                <a:solidFill>
                  <a:schemeClr val="tx1"/>
                </a:solidFill>
                <a:effectLst/>
                <a:latin typeface="Avenir Black Oblique"/>
                <a:ea typeface="+mn-ea"/>
                <a:cs typeface="Avenir Black Oblique"/>
              </a:rPr>
              <a:t>LMS</a:t>
            </a:r>
            <a:r>
              <a:rPr kumimoji="1" lang="ja-JP" altLang="en-US" sz="1800" kern="1200" dirty="0" smtClean="0">
                <a:solidFill>
                  <a:schemeClr val="tx1"/>
                </a:solidFill>
                <a:effectLst/>
                <a:latin typeface="Avenir Black Oblique"/>
                <a:ea typeface="+mn-ea"/>
                <a:cs typeface="Avenir Black Oblique"/>
              </a:rPr>
              <a:t>にアクセスする。</a:t>
            </a:r>
            <a:endParaRPr kumimoji="1" lang="en-US" altLang="ja-JP" sz="1800" kern="1200" dirty="0" smtClean="0">
              <a:solidFill>
                <a:schemeClr val="tx1"/>
              </a:solidFill>
              <a:effectLst/>
              <a:latin typeface="Avenir Black Oblique"/>
              <a:ea typeface="+mn-ea"/>
              <a:cs typeface="Avenir Black Oblique"/>
            </a:endParaRPr>
          </a:p>
          <a:p>
            <a:r>
              <a:rPr kumimoji="1" lang="ja-JP" altLang="en-US" sz="1800" kern="1200" dirty="0" smtClean="0">
                <a:solidFill>
                  <a:schemeClr val="tx1"/>
                </a:solidFill>
                <a:effectLst/>
                <a:latin typeface="Avenir Black Oblique"/>
                <a:ea typeface="+mn-ea"/>
                <a:cs typeface="Avenir Black Oblique"/>
              </a:rPr>
              <a:t>学習者は電子書籍から</a:t>
            </a:r>
            <a:r>
              <a:rPr kumimoji="1" lang="en-US" altLang="ja-JP" sz="1800" kern="1200" dirty="0" smtClean="0">
                <a:solidFill>
                  <a:schemeClr val="tx1"/>
                </a:solidFill>
                <a:effectLst/>
                <a:latin typeface="Avenir Black Oblique"/>
                <a:ea typeface="+mn-ea"/>
                <a:cs typeface="Avenir Black Oblique"/>
              </a:rPr>
              <a:t>LMS</a:t>
            </a:r>
            <a:r>
              <a:rPr kumimoji="1" lang="ja-JP" altLang="en-US" sz="1800" kern="1200" dirty="0" smtClean="0">
                <a:solidFill>
                  <a:schemeClr val="tx1"/>
                </a:solidFill>
                <a:effectLst/>
                <a:latin typeface="Avenir Black Oblique"/>
                <a:ea typeface="+mn-ea"/>
                <a:cs typeface="Avenir Black Oblique"/>
              </a:rPr>
              <a:t>にアクセスして</a:t>
            </a:r>
            <a:r>
              <a:rPr kumimoji="1" lang="en-US" altLang="ja-JP" sz="1800" kern="1200" dirty="0" smtClean="0">
                <a:solidFill>
                  <a:schemeClr val="tx1"/>
                </a:solidFill>
                <a:effectLst/>
                <a:latin typeface="Avenir Black Oblique"/>
                <a:ea typeface="+mn-ea"/>
                <a:cs typeface="Avenir Black Oblique"/>
              </a:rPr>
              <a:t>LMS</a:t>
            </a:r>
            <a:r>
              <a:rPr kumimoji="1" lang="ja-JP" altLang="en-US" sz="1800" kern="1200" dirty="0" smtClean="0">
                <a:solidFill>
                  <a:schemeClr val="tx1"/>
                </a:solidFill>
                <a:effectLst/>
                <a:latin typeface="Avenir Black Oblique"/>
                <a:ea typeface="+mn-ea"/>
                <a:cs typeface="Avenir Black Oblique"/>
              </a:rPr>
              <a:t>が提供する練習問題やレポート提出をおこなう。</a:t>
            </a:r>
            <a:endParaRPr kumimoji="1" lang="en-US" altLang="ja-JP" sz="1800" kern="1200" dirty="0" smtClean="0">
              <a:solidFill>
                <a:schemeClr val="tx1"/>
              </a:solidFill>
              <a:effectLst/>
              <a:latin typeface="Avenir Black Oblique"/>
              <a:ea typeface="+mn-ea"/>
              <a:cs typeface="Avenir Black Oblique"/>
            </a:endParaRPr>
          </a:p>
          <a:p>
            <a:endParaRPr kumimoji="1" lang="en-US" altLang="ja-JP" sz="1800" kern="1200" dirty="0" smtClean="0">
              <a:solidFill>
                <a:schemeClr val="tx1"/>
              </a:solidFill>
              <a:effectLst/>
              <a:latin typeface="Avenir Black Oblique"/>
              <a:ea typeface="+mn-ea"/>
              <a:cs typeface="Avenir Black Oblique"/>
            </a:endParaRPr>
          </a:p>
          <a:p>
            <a:r>
              <a:rPr kumimoji="1" lang="ja-JP" altLang="en-US" sz="1800" kern="1200" dirty="0" smtClean="0">
                <a:solidFill>
                  <a:schemeClr val="tx1"/>
                </a:solidFill>
                <a:effectLst/>
                <a:latin typeface="Avenir Black Oblique"/>
                <a:ea typeface="+mn-ea"/>
                <a:cs typeface="Avenir Black Oblique"/>
              </a:rPr>
              <a:t>このような電子書籍を</a:t>
            </a:r>
            <a:r>
              <a:rPr kumimoji="1" lang="en-US" altLang="ja-JP" sz="1800" kern="1200" dirty="0" smtClean="0">
                <a:solidFill>
                  <a:schemeClr val="tx1"/>
                </a:solidFill>
                <a:effectLst/>
                <a:latin typeface="Avenir Black Oblique"/>
                <a:ea typeface="+mn-ea"/>
                <a:cs typeface="Avenir Black Oblique"/>
              </a:rPr>
              <a:t>CHiLO Book</a:t>
            </a:r>
            <a:r>
              <a:rPr kumimoji="1" lang="ja-JP" altLang="en-US" sz="1800" kern="1200" dirty="0" smtClean="0">
                <a:solidFill>
                  <a:schemeClr val="tx1"/>
                </a:solidFill>
                <a:effectLst/>
                <a:latin typeface="Avenir Black Oblique"/>
                <a:ea typeface="+mn-ea"/>
                <a:cs typeface="Avenir Black Oblique"/>
              </a:rPr>
              <a:t>とよんでいる。</a:t>
            </a:r>
            <a:endParaRPr kumimoji="1" lang="en-US" altLang="ja-JP" sz="1800" kern="1200" dirty="0" smtClean="0">
              <a:solidFill>
                <a:schemeClr val="tx1"/>
              </a:solidFill>
              <a:effectLst/>
              <a:latin typeface="Avenir Black Oblique"/>
              <a:ea typeface="+mn-ea"/>
              <a:cs typeface="Avenir Black Oblique"/>
            </a:endParaRPr>
          </a:p>
          <a:p>
            <a:endParaRPr kumimoji="1" lang="en-US" altLang="ja-JP" sz="1800" kern="1200" dirty="0" smtClean="0">
              <a:solidFill>
                <a:schemeClr val="tx1"/>
              </a:solidFill>
              <a:effectLst/>
              <a:latin typeface="Avenir Black Oblique"/>
              <a:ea typeface="+mn-ea"/>
              <a:cs typeface="Avenir Black Oblique"/>
            </a:endParaRPr>
          </a:p>
          <a:p>
            <a:r>
              <a:rPr kumimoji="1" lang="en-US" altLang="ja-JP" sz="1800" kern="1200" dirty="0" smtClean="0">
                <a:solidFill>
                  <a:schemeClr val="tx1"/>
                </a:solidFill>
                <a:effectLst/>
                <a:latin typeface="Avenir Black Oblique"/>
                <a:ea typeface="+mn-ea"/>
                <a:cs typeface="Avenir Black Oblique"/>
              </a:rPr>
              <a:t>LMS</a:t>
            </a:r>
            <a:r>
              <a:rPr kumimoji="1" lang="ja-JP" altLang="en-US" sz="1800" kern="1200" dirty="0" smtClean="0">
                <a:solidFill>
                  <a:schemeClr val="tx1"/>
                </a:solidFill>
                <a:effectLst/>
                <a:latin typeface="Avenir Black Oblique"/>
                <a:ea typeface="+mn-ea"/>
                <a:cs typeface="Avenir Black Oblique"/>
              </a:rPr>
              <a:t>は大規模な学習者を想定し、大学等の各機関に分散配置することとし、学習者が複数の機関が提供する</a:t>
            </a:r>
            <a:r>
              <a:rPr kumimoji="1" lang="en-US" altLang="ja-JP" sz="1800" kern="1200" dirty="0" smtClean="0">
                <a:solidFill>
                  <a:schemeClr val="tx1"/>
                </a:solidFill>
                <a:effectLst/>
                <a:latin typeface="Avenir Black Oblique"/>
                <a:ea typeface="+mn-ea"/>
                <a:cs typeface="Avenir Black Oblique"/>
              </a:rPr>
              <a:t>LMS</a:t>
            </a:r>
            <a:r>
              <a:rPr kumimoji="1" lang="ja-JP" altLang="en-US" sz="1800" kern="1200" dirty="0" smtClean="0">
                <a:solidFill>
                  <a:schemeClr val="tx1"/>
                </a:solidFill>
                <a:effectLst/>
                <a:latin typeface="Avenir Black Oblique"/>
                <a:ea typeface="+mn-ea"/>
                <a:cs typeface="Avenir Black Oblique"/>
              </a:rPr>
              <a:t>にシームレスにアクセスできるよう、認証統合を行うこととした。</a:t>
            </a:r>
            <a:endParaRPr kumimoji="1" lang="en-US" altLang="ja-JP" sz="1800" kern="1200" dirty="0" smtClean="0">
              <a:solidFill>
                <a:schemeClr val="tx1"/>
              </a:solidFill>
              <a:effectLst/>
              <a:latin typeface="Avenir Black Oblique"/>
              <a:ea typeface="+mn-ea"/>
              <a:cs typeface="Avenir Black Oblique"/>
            </a:endParaRPr>
          </a:p>
          <a:p>
            <a:endParaRPr kumimoji="1" lang="en-US" altLang="ja-JP" sz="1800" kern="1200" dirty="0" smtClean="0">
              <a:solidFill>
                <a:schemeClr val="tx1"/>
              </a:solidFill>
              <a:effectLst/>
              <a:latin typeface="Avenir Black Oblique"/>
              <a:ea typeface="+mn-ea"/>
              <a:cs typeface="Avenir Black Oblique"/>
            </a:endParaRPr>
          </a:p>
          <a:p>
            <a:r>
              <a:rPr kumimoji="1" lang="ja-JP" altLang="en-US" sz="1800" kern="1200" dirty="0" smtClean="0">
                <a:solidFill>
                  <a:schemeClr val="tx1"/>
                </a:solidFill>
                <a:effectLst/>
                <a:latin typeface="Avenir Black Oblique"/>
                <a:ea typeface="+mn-ea"/>
                <a:cs typeface="Avenir Black Oblique"/>
              </a:rPr>
              <a:t>そして、それぞれの機関が、</a:t>
            </a:r>
            <a:r>
              <a:rPr kumimoji="1" lang="en-US" altLang="ja-JP" sz="1800" kern="1200" dirty="0" smtClean="0">
                <a:solidFill>
                  <a:schemeClr val="tx1"/>
                </a:solidFill>
                <a:effectLst/>
                <a:latin typeface="Avenir Black Oblique"/>
                <a:ea typeface="+mn-ea"/>
                <a:cs typeface="Avenir Black Oblique"/>
              </a:rPr>
              <a:t>LMS</a:t>
            </a:r>
            <a:r>
              <a:rPr kumimoji="1" lang="ja-JP" altLang="en-US" sz="1800" kern="1200" dirty="0" smtClean="0">
                <a:solidFill>
                  <a:schemeClr val="tx1"/>
                </a:solidFill>
                <a:effectLst/>
                <a:latin typeface="Avenir Black Oblique"/>
                <a:ea typeface="+mn-ea"/>
                <a:cs typeface="Avenir Black Oblique"/>
              </a:rPr>
              <a:t>により学習状況を判断し、学習成果に対してバッジを提供する。</a:t>
            </a:r>
            <a:endParaRPr kumimoji="1" lang="en-US" altLang="ja-JP" sz="1800" kern="1200" dirty="0" smtClean="0">
              <a:solidFill>
                <a:schemeClr val="tx1"/>
              </a:solidFill>
              <a:effectLst/>
              <a:latin typeface="Avenir Black Oblique"/>
              <a:ea typeface="+mn-ea"/>
              <a:cs typeface="Avenir Black Oblique"/>
            </a:endParaRPr>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35</a:t>
            </a:fld>
            <a:endParaRPr kumimoji="1" lang="ja-JP" altLang="en-US"/>
          </a:p>
        </p:txBody>
      </p:sp>
    </p:spTree>
    <p:extLst>
      <p:ext uri="{BB962C8B-B14F-4D97-AF65-F5344CB8AC3E}">
        <p14:creationId xmlns:p14="http://schemas.microsoft.com/office/powerpoint/2010/main" val="1339657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800" kern="1200" dirty="0" smtClean="0">
                <a:solidFill>
                  <a:schemeClr val="tx1"/>
                </a:solidFill>
                <a:effectLst/>
                <a:latin typeface="Avenir Black Oblique"/>
                <a:ea typeface="+mn-ea"/>
                <a:cs typeface="Avenir Black Oblique"/>
              </a:rPr>
              <a:t>そして、大規模な学習者を想定した場合、もはや教員による学習指導は限界がある。</a:t>
            </a:r>
            <a:endParaRPr kumimoji="1" lang="en-US" altLang="ja-JP" sz="1800" kern="1200" dirty="0" smtClean="0">
              <a:solidFill>
                <a:schemeClr val="tx1"/>
              </a:solidFill>
              <a:effectLst/>
              <a:latin typeface="Avenir Black Oblique"/>
              <a:ea typeface="+mn-ea"/>
              <a:cs typeface="Avenir Black Oblique"/>
            </a:endParaRPr>
          </a:p>
          <a:p>
            <a:r>
              <a:rPr kumimoji="1" lang="ja-JP" altLang="en-US" sz="1800" kern="1200" dirty="0" smtClean="0">
                <a:solidFill>
                  <a:schemeClr val="tx1"/>
                </a:solidFill>
                <a:effectLst/>
                <a:latin typeface="Avenir Black Oblique"/>
                <a:ea typeface="+mn-ea"/>
                <a:cs typeface="Avenir Black Oblique"/>
              </a:rPr>
              <a:t>そこで、我は、ラーニングコノサーによる新しいピアレビューを目指している。</a:t>
            </a:r>
            <a:endParaRPr kumimoji="1" lang="en-US" altLang="ja-JP" sz="1800" kern="1200" dirty="0" smtClean="0">
              <a:solidFill>
                <a:schemeClr val="tx1"/>
              </a:solidFill>
              <a:effectLst/>
              <a:latin typeface="Avenir Black Oblique"/>
              <a:ea typeface="+mn-ea"/>
              <a:cs typeface="Avenir Black Oblique"/>
            </a:endParaRPr>
          </a:p>
          <a:p>
            <a:endParaRPr kumimoji="1" lang="en-US" altLang="ja-JP" sz="1800" kern="1200" dirty="0" smtClean="0">
              <a:solidFill>
                <a:schemeClr val="tx1"/>
              </a:solidFill>
              <a:effectLst/>
              <a:latin typeface="Avenir Black Oblique"/>
              <a:ea typeface="+mn-ea"/>
              <a:cs typeface="Avenir Black Oblique"/>
            </a:endParaRPr>
          </a:p>
          <a:p>
            <a:r>
              <a:rPr kumimoji="1" lang="ja-JP" altLang="en-US" sz="1800" kern="1200" dirty="0" smtClean="0">
                <a:solidFill>
                  <a:schemeClr val="tx1"/>
                </a:solidFill>
                <a:effectLst/>
                <a:latin typeface="Avenir Black Oblique"/>
                <a:ea typeface="+mn-ea"/>
                <a:cs typeface="Avenir Black Oblique"/>
              </a:rPr>
              <a:t>ユーザーは学習者であると同時に、ラーニングコノサーである。</a:t>
            </a:r>
            <a:endParaRPr kumimoji="1" lang="en-US" altLang="ja-JP" sz="1800" kern="1200" dirty="0" smtClean="0">
              <a:solidFill>
                <a:schemeClr val="tx1"/>
              </a:solidFill>
              <a:effectLst/>
              <a:latin typeface="Avenir Black Oblique"/>
              <a:ea typeface="+mn-ea"/>
              <a:cs typeface="Avenir Black Oblique"/>
            </a:endParaRPr>
          </a:p>
          <a:p>
            <a:endParaRPr kumimoji="1" lang="en-US" altLang="ja-JP" sz="1800" kern="1200" dirty="0" smtClean="0">
              <a:solidFill>
                <a:schemeClr val="tx1"/>
              </a:solidFill>
              <a:effectLst/>
              <a:latin typeface="Avenir Black Oblique"/>
              <a:ea typeface="+mn-ea"/>
              <a:cs typeface="Avenir Black Oblique"/>
            </a:endParaRPr>
          </a:p>
          <a:p>
            <a:r>
              <a:rPr kumimoji="1" lang="ja-JP" altLang="en-US" sz="1800" kern="1200" dirty="0" smtClean="0">
                <a:solidFill>
                  <a:schemeClr val="tx1"/>
                </a:solidFill>
                <a:effectLst/>
                <a:latin typeface="Avenir Black Oblique"/>
                <a:ea typeface="+mn-ea"/>
                <a:cs typeface="Avenir Black Oblique"/>
              </a:rPr>
              <a:t>それぞれの学習者が入手したチロブックと学習者本人を中心にして、小さな無数のコミュニティを形成していく。</a:t>
            </a:r>
            <a:endParaRPr kumimoji="1" lang="en-US" altLang="ja-JP" sz="1800" kern="1200" dirty="0" smtClean="0">
              <a:solidFill>
                <a:schemeClr val="tx1"/>
              </a:solidFill>
              <a:effectLst/>
              <a:latin typeface="Avenir Black Oblique"/>
              <a:ea typeface="+mn-ea"/>
              <a:cs typeface="Avenir Black Oblique"/>
            </a:endParaRPr>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36</a:t>
            </a:fld>
            <a:endParaRPr kumimoji="1" lang="ja-JP" altLang="en-US"/>
          </a:p>
        </p:txBody>
      </p:sp>
    </p:spTree>
    <p:extLst>
      <p:ext uri="{BB962C8B-B14F-4D97-AF65-F5344CB8AC3E}">
        <p14:creationId xmlns:p14="http://schemas.microsoft.com/office/powerpoint/2010/main" val="2265993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つまり、我々の考える</a:t>
            </a:r>
            <a:r>
              <a:rPr kumimoji="1" lang="en-US" altLang="ja-JP" dirty="0" err="1" smtClean="0"/>
              <a:t>CHiLOs</a:t>
            </a:r>
            <a:r>
              <a:rPr kumimoji="1" lang="ja-JP" altLang="en-US" dirty="0" smtClean="0"/>
              <a:t>によるオープンエデュケーションは、</a:t>
            </a:r>
            <a:endParaRPr kumimoji="1" lang="en-US" altLang="ja-JP" dirty="0" smtClean="0"/>
          </a:p>
          <a:p>
            <a:r>
              <a:rPr kumimoji="1" lang="ja-JP" altLang="en-US" dirty="0" smtClean="0"/>
              <a:t>教員が、コースを提供し、それを学生が受講登録し、その結果として単位が発行される従来のオンラインコースではなく</a:t>
            </a:r>
            <a:endParaRPr kumimoji="1" lang="en-US" altLang="ja-JP" dirty="0" smtClean="0"/>
          </a:p>
          <a:p>
            <a:endParaRPr kumimoji="1" lang="en-US" altLang="ja-JP" dirty="0" smtClean="0"/>
          </a:p>
          <a:p>
            <a:r>
              <a:rPr kumimoji="1" lang="ja-JP" altLang="en-US" dirty="0" smtClean="0"/>
              <a:t>大学講義の</a:t>
            </a:r>
            <a:r>
              <a:rPr kumimoji="1" lang="en-US" altLang="ja-JP" dirty="0" smtClean="0"/>
              <a:t>1</a:t>
            </a:r>
            <a:r>
              <a:rPr kumimoji="1" lang="ja-JP" altLang="en-US" dirty="0" smtClean="0"/>
              <a:t>回分に相当する、、</a:t>
            </a:r>
            <a:r>
              <a:rPr kumimoji="1" lang="en-US" altLang="ja-JP" dirty="0" smtClean="0"/>
              <a:t>CHiLO Book</a:t>
            </a:r>
            <a:r>
              <a:rPr kumimoji="1" lang="ja-JP" altLang="en-US" dirty="0" smtClean="0"/>
              <a:t>を中心として、学習者のコミュにて字が形成される</a:t>
            </a:r>
            <a:endParaRPr kumimoji="1" lang="en-US" altLang="ja-JP" dirty="0" smtClean="0"/>
          </a:p>
          <a:p>
            <a:r>
              <a:rPr kumimoji="1" lang="ja-JP" altLang="en-US" dirty="0" smtClean="0"/>
              <a:t>そして、ラーニングコノサーの推薦や、アドバイス、評判により、それぞれの学習者に最適な</a:t>
            </a:r>
            <a:r>
              <a:rPr kumimoji="1" lang="en-US" altLang="ja-JP" dirty="0" smtClean="0"/>
              <a:t>CHiLO Book</a:t>
            </a:r>
            <a:r>
              <a:rPr kumimoji="1" lang="ja-JP" altLang="en-US" dirty="0" smtClean="0"/>
              <a:t>を、自由に選択し、自由に組み合わせることができる</a:t>
            </a:r>
            <a:endParaRPr kumimoji="1" lang="en-US" altLang="ja-JP" dirty="0" smtClean="0"/>
          </a:p>
          <a:p>
            <a:r>
              <a:rPr kumimoji="1" lang="ja-JP" altLang="en-US" dirty="0" smtClean="0"/>
              <a:t>学習者がどのような組合せのバッジを取得したかによって、大学は単位を発行、</a:t>
            </a:r>
            <a:endParaRPr kumimoji="1" lang="en-US" altLang="ja-JP" dirty="0" smtClean="0"/>
          </a:p>
          <a:p>
            <a:r>
              <a:rPr kumimoji="1" lang="ja-JP" altLang="en-US" dirty="0" smtClean="0"/>
              <a:t>企業は評価</a:t>
            </a:r>
            <a:endParaRPr kumimoji="1" lang="en-US" altLang="ja-JP" dirty="0" smtClean="0"/>
          </a:p>
          <a:p>
            <a:endParaRPr kumimoji="1" lang="en-US" altLang="ja-JP" dirty="0" smtClean="0"/>
          </a:p>
          <a:p>
            <a:r>
              <a:rPr kumimoji="1" lang="ja-JP" altLang="en-US" dirty="0" smtClean="0"/>
              <a:t>非常にこまかなコンピテンシー</a:t>
            </a:r>
            <a:endParaRPr kumimoji="1" lang="ja-JP" altLang="en-US" dirty="0"/>
          </a:p>
        </p:txBody>
      </p:sp>
      <p:sp>
        <p:nvSpPr>
          <p:cNvPr id="4" name="スライド番号プレースホルダー 3"/>
          <p:cNvSpPr>
            <a:spLocks noGrp="1"/>
          </p:cNvSpPr>
          <p:nvPr>
            <p:ph type="sldNum" sz="quarter" idx="10"/>
          </p:nvPr>
        </p:nvSpPr>
        <p:spPr/>
        <p:txBody>
          <a:bodyPr/>
          <a:lstStyle/>
          <a:p>
            <a:fld id="{C4AE3661-A932-454E-8FCE-6DAFF05DD102}" type="slidenum">
              <a:rPr kumimoji="1" lang="ja-JP" altLang="en-US" smtClean="0"/>
              <a:t>37</a:t>
            </a:fld>
            <a:endParaRPr kumimoji="1" lang="ja-JP" altLang="en-US"/>
          </a:p>
        </p:txBody>
      </p:sp>
    </p:spTree>
    <p:extLst>
      <p:ext uri="{BB962C8B-B14F-4D97-AF65-F5344CB8AC3E}">
        <p14:creationId xmlns:p14="http://schemas.microsoft.com/office/powerpoint/2010/main" val="3106571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kumimoji="1">
                <a:solidFill>
                  <a:schemeClr val="tx1"/>
                </a:solidFill>
                <a:latin typeface="Verdana" charset="0"/>
                <a:ea typeface="ＭＳ Ｐゴシック" charset="0"/>
                <a:cs typeface="ＭＳ Ｐゴシック" charset="0"/>
              </a:defRPr>
            </a:lvl1pPr>
            <a:lvl2pPr marL="742950" indent="-285750" defTabSz="954088">
              <a:defRPr kumimoji="1">
                <a:solidFill>
                  <a:schemeClr val="tx1"/>
                </a:solidFill>
                <a:latin typeface="Verdana" charset="0"/>
                <a:ea typeface="ＭＳ Ｐゴシック" charset="0"/>
              </a:defRPr>
            </a:lvl2pPr>
            <a:lvl3pPr marL="1143000" indent="-228600" defTabSz="954088">
              <a:defRPr kumimoji="1">
                <a:solidFill>
                  <a:schemeClr val="tx1"/>
                </a:solidFill>
                <a:latin typeface="Verdana" charset="0"/>
                <a:ea typeface="ＭＳ Ｐゴシック" charset="0"/>
              </a:defRPr>
            </a:lvl3pPr>
            <a:lvl4pPr marL="1600200" indent="-228600" defTabSz="954088">
              <a:defRPr kumimoji="1">
                <a:solidFill>
                  <a:schemeClr val="tx1"/>
                </a:solidFill>
                <a:latin typeface="Verdana" charset="0"/>
                <a:ea typeface="ＭＳ Ｐゴシック" charset="0"/>
              </a:defRPr>
            </a:lvl4pPr>
            <a:lvl5pPr marL="2057400" indent="-228600" defTabSz="954088">
              <a:defRPr kumimoji="1">
                <a:solidFill>
                  <a:schemeClr val="tx1"/>
                </a:solidFill>
                <a:latin typeface="Verdana" charset="0"/>
                <a:ea typeface="ＭＳ Ｐゴシック" charset="0"/>
              </a:defRPr>
            </a:lvl5pPr>
            <a:lvl6pPr marL="2514600" indent="-228600" defTabSz="954088" fontAlgn="base">
              <a:spcBef>
                <a:spcPct val="0"/>
              </a:spcBef>
              <a:spcAft>
                <a:spcPct val="0"/>
              </a:spcAft>
              <a:defRPr kumimoji="1">
                <a:solidFill>
                  <a:schemeClr val="tx1"/>
                </a:solidFill>
                <a:latin typeface="Verdana" charset="0"/>
                <a:ea typeface="ＭＳ Ｐゴシック" charset="0"/>
              </a:defRPr>
            </a:lvl6pPr>
            <a:lvl7pPr marL="2971800" indent="-228600" defTabSz="954088" fontAlgn="base">
              <a:spcBef>
                <a:spcPct val="0"/>
              </a:spcBef>
              <a:spcAft>
                <a:spcPct val="0"/>
              </a:spcAft>
              <a:defRPr kumimoji="1">
                <a:solidFill>
                  <a:schemeClr val="tx1"/>
                </a:solidFill>
                <a:latin typeface="Verdana" charset="0"/>
                <a:ea typeface="ＭＳ Ｐゴシック" charset="0"/>
              </a:defRPr>
            </a:lvl7pPr>
            <a:lvl8pPr marL="3429000" indent="-228600" defTabSz="954088" fontAlgn="base">
              <a:spcBef>
                <a:spcPct val="0"/>
              </a:spcBef>
              <a:spcAft>
                <a:spcPct val="0"/>
              </a:spcAft>
              <a:defRPr kumimoji="1">
                <a:solidFill>
                  <a:schemeClr val="tx1"/>
                </a:solidFill>
                <a:latin typeface="Verdana" charset="0"/>
                <a:ea typeface="ＭＳ Ｐゴシック" charset="0"/>
              </a:defRPr>
            </a:lvl8pPr>
            <a:lvl9pPr marL="3886200" indent="-228600" defTabSz="954088" fontAlgn="base">
              <a:spcBef>
                <a:spcPct val="0"/>
              </a:spcBef>
              <a:spcAft>
                <a:spcPct val="0"/>
              </a:spcAft>
              <a:defRPr kumimoji="1">
                <a:solidFill>
                  <a:schemeClr val="tx1"/>
                </a:solidFill>
                <a:latin typeface="Verdana" charset="0"/>
                <a:ea typeface="ＭＳ Ｐゴシック" charset="0"/>
              </a:defRPr>
            </a:lvl9pPr>
          </a:lstStyle>
          <a:p>
            <a:fld id="{09E90366-1F49-C144-8AE2-D155BA495924}" type="slidenum">
              <a:rPr lang="en-US" altLang="ja-JP">
                <a:latin typeface="Arial" charset="0"/>
              </a:rPr>
              <a:pPr/>
              <a:t>5</a:t>
            </a:fld>
            <a:endParaRPr lang="en-US" altLang="ja-JP">
              <a:latin typeface="Arial" charset="0"/>
            </a:endParaRPr>
          </a:p>
        </p:txBody>
      </p:sp>
      <p:sp>
        <p:nvSpPr>
          <p:cNvPr id="1843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r>
              <a:rPr kumimoji="1" lang="ja-JP" altLang="en-US" sz="1200" kern="1200" dirty="0" smtClean="0">
                <a:solidFill>
                  <a:schemeClr val="tx1"/>
                </a:solidFill>
                <a:effectLst/>
                <a:latin typeface="+mn-lt"/>
                <a:ea typeface="+mn-ea"/>
                <a:cs typeface="+mn-cs"/>
              </a:rPr>
              <a:t>オープンエデュケーションでは、インターネットの普及が広がった、</a:t>
            </a:r>
            <a:r>
              <a:rPr kumimoji="1" lang="en-US" altLang="ja-JP" sz="1200" kern="1200" dirty="0" smtClean="0">
                <a:solidFill>
                  <a:schemeClr val="tx1"/>
                </a:solidFill>
                <a:effectLst/>
                <a:latin typeface="+mn-lt"/>
                <a:ea typeface="+mn-ea"/>
                <a:cs typeface="+mn-cs"/>
              </a:rPr>
              <a:t>2000</a:t>
            </a:r>
            <a:r>
              <a:rPr kumimoji="1" lang="ja-JP" altLang="en-US" sz="1200" kern="1200" dirty="0" smtClean="0">
                <a:solidFill>
                  <a:schemeClr val="tx1"/>
                </a:solidFill>
                <a:effectLst/>
                <a:latin typeface="+mn-lt"/>
                <a:ea typeface="+mn-ea"/>
                <a:cs typeface="+mn-cs"/>
              </a:rPr>
              <a:t>年初等から、現れてきた。</a:t>
            </a:r>
            <a:endParaRPr kumimoji="1" lang="en-US" altLang="ja-JP" sz="1200" kern="1200" dirty="0" smtClean="0">
              <a:solidFill>
                <a:schemeClr val="tx1"/>
              </a:solidFill>
              <a:effectLst/>
              <a:latin typeface="+mn-lt"/>
              <a:ea typeface="+mn-ea"/>
              <a:cs typeface="+mn-cs"/>
            </a:endParaRPr>
          </a:p>
          <a:p>
            <a:pPr>
              <a:spcBef>
                <a:spcPct val="0"/>
              </a:spcBef>
            </a:pPr>
            <a:endParaRPr kumimoji="1" lang="en-US" altLang="ja-JP" sz="1200" kern="1200" dirty="0" smtClean="0">
              <a:solidFill>
                <a:schemeClr val="tx1"/>
              </a:solidFill>
              <a:effectLst/>
              <a:latin typeface="+mn-lt"/>
              <a:ea typeface="+mn-ea"/>
              <a:cs typeface="+mn-cs"/>
            </a:endParaRPr>
          </a:p>
          <a:p>
            <a:pPr>
              <a:spcBef>
                <a:spcPct val="0"/>
              </a:spcBef>
            </a:pPr>
            <a:r>
              <a:rPr kumimoji="1" lang="en-US" altLang="ja-JP" sz="1200" kern="1200" dirty="0" smtClean="0">
                <a:solidFill>
                  <a:schemeClr val="tx1"/>
                </a:solidFill>
                <a:effectLst/>
                <a:latin typeface="+mn-lt"/>
                <a:ea typeface="+mn-ea"/>
                <a:cs typeface="+mn-cs"/>
              </a:rPr>
              <a:t>2002</a:t>
            </a:r>
            <a:endParaRPr kumimoji="1" lang="en-US" altLang="ja-JP" sz="1200" kern="1200" dirty="0" smtClean="0">
              <a:solidFill>
                <a:schemeClr val="tx1"/>
              </a:solidFill>
              <a:effectLst/>
              <a:latin typeface="+mn-lt"/>
              <a:ea typeface="+mn-ea"/>
              <a:cs typeface="+mn-cs"/>
            </a:endParaRPr>
          </a:p>
          <a:p>
            <a:pPr>
              <a:spcBef>
                <a:spcPct val="0"/>
              </a:spcBef>
            </a:pPr>
            <a:r>
              <a:rPr kumimoji="1" lang="en-US" altLang="ja-JP" sz="1200" kern="1200" dirty="0" smtClean="0">
                <a:solidFill>
                  <a:schemeClr val="tx1"/>
                </a:solidFill>
                <a:effectLst/>
                <a:latin typeface="+mn-lt"/>
                <a:ea typeface="+mn-ea"/>
                <a:cs typeface="+mn-cs"/>
              </a:rPr>
              <a:t>OCW</a:t>
            </a:r>
            <a:r>
              <a:rPr kumimoji="1" lang="ja-JP" altLang="en-US" sz="1200" kern="1200" dirty="0" smtClean="0">
                <a:solidFill>
                  <a:schemeClr val="tx1"/>
                </a:solidFill>
                <a:effectLst/>
                <a:latin typeface="+mn-lt"/>
                <a:ea typeface="+mn-ea"/>
                <a:cs typeface="+mn-cs"/>
              </a:rPr>
              <a:t>は</a:t>
            </a:r>
            <a:r>
              <a:rPr kumimoji="1" lang="en-US" altLang="ja-JP" sz="1200" kern="1200" dirty="0" smtClean="0">
                <a:solidFill>
                  <a:schemeClr val="tx1"/>
                </a:solidFill>
                <a:effectLst/>
                <a:latin typeface="+mn-lt"/>
                <a:ea typeface="+mn-ea"/>
                <a:cs typeface="+mn-cs"/>
              </a:rPr>
              <a:t>MIT</a:t>
            </a:r>
            <a:r>
              <a:rPr kumimoji="1" lang="ja-JP" altLang="ja-JP" sz="1200" kern="1200" dirty="0" smtClean="0">
                <a:solidFill>
                  <a:schemeClr val="tx1"/>
                </a:solidFill>
                <a:effectLst/>
                <a:latin typeface="+mn-lt"/>
                <a:ea typeface="+mn-ea"/>
                <a:cs typeface="+mn-cs"/>
              </a:rPr>
              <a:t>が</a:t>
            </a:r>
            <a:r>
              <a:rPr kumimoji="1" lang="ja-JP" altLang="en-US" sz="1200" kern="1200" dirty="0" smtClean="0">
                <a:solidFill>
                  <a:schemeClr val="tx1"/>
                </a:solidFill>
                <a:effectLst/>
                <a:latin typeface="+mn-lt"/>
                <a:ea typeface="+mn-ea"/>
                <a:cs typeface="+mn-cs"/>
              </a:rPr>
              <a:t>開始した</a:t>
            </a:r>
            <a:r>
              <a:rPr kumimoji="1" lang="ja-JP" altLang="ja-JP" sz="1200" kern="1200" dirty="0" smtClean="0">
                <a:solidFill>
                  <a:schemeClr val="tx1"/>
                </a:solidFill>
                <a:effectLst/>
                <a:latin typeface="+mn-lt"/>
                <a:ea typeface="+mn-ea"/>
                <a:cs typeface="+mn-cs"/>
              </a:rPr>
              <a:t>インターネット</a:t>
            </a:r>
            <a:r>
              <a:rPr kumimoji="1" lang="ja-JP" altLang="en-US" sz="1200" kern="1200" dirty="0" smtClean="0">
                <a:solidFill>
                  <a:schemeClr val="tx1"/>
                </a:solidFill>
                <a:effectLst/>
                <a:latin typeface="+mn-lt"/>
                <a:ea typeface="+mn-ea"/>
                <a:cs typeface="+mn-cs"/>
              </a:rPr>
              <a:t>での正規の</a:t>
            </a:r>
            <a:r>
              <a:rPr kumimoji="1" lang="ja-JP" altLang="ja-JP" sz="1200" kern="1200" dirty="0" smtClean="0">
                <a:solidFill>
                  <a:schemeClr val="tx1"/>
                </a:solidFill>
                <a:effectLst/>
                <a:latin typeface="+mn-lt"/>
                <a:ea typeface="+mn-ea"/>
                <a:cs typeface="+mn-cs"/>
              </a:rPr>
              <a:t>講義ビデオ</a:t>
            </a:r>
            <a:r>
              <a:rPr kumimoji="1" lang="ja-JP" altLang="en-US" sz="1200" kern="1200" dirty="0" smtClean="0">
                <a:solidFill>
                  <a:schemeClr val="tx1"/>
                </a:solidFill>
                <a:effectLst/>
                <a:latin typeface="+mn-lt"/>
                <a:ea typeface="+mn-ea"/>
                <a:cs typeface="+mn-cs"/>
              </a:rPr>
              <a:t>と関連資料</a:t>
            </a:r>
            <a:r>
              <a:rPr kumimoji="1" lang="ja-JP" altLang="ja-JP" sz="1200" kern="1200" dirty="0" smtClean="0">
                <a:solidFill>
                  <a:schemeClr val="tx1"/>
                </a:solidFill>
                <a:effectLst/>
                <a:latin typeface="+mn-lt"/>
                <a:ea typeface="+mn-ea"/>
                <a:cs typeface="+mn-cs"/>
              </a:rPr>
              <a:t>の</a:t>
            </a:r>
            <a:r>
              <a:rPr kumimoji="1" lang="ja-JP" altLang="en-US" sz="1200" kern="1200" dirty="0" smtClean="0">
                <a:solidFill>
                  <a:schemeClr val="tx1"/>
                </a:solidFill>
                <a:effectLst/>
                <a:latin typeface="+mn-lt"/>
                <a:ea typeface="+mn-ea"/>
                <a:cs typeface="+mn-cs"/>
              </a:rPr>
              <a:t>無償</a:t>
            </a:r>
            <a:r>
              <a:rPr kumimoji="1" lang="ja-JP" altLang="ja-JP" sz="1200" kern="1200" dirty="0" smtClean="0">
                <a:solidFill>
                  <a:schemeClr val="tx1"/>
                </a:solidFill>
                <a:effectLst/>
                <a:latin typeface="+mn-lt"/>
                <a:ea typeface="+mn-ea"/>
                <a:cs typeface="+mn-cs"/>
              </a:rPr>
              <a:t>公開</a:t>
            </a:r>
            <a:r>
              <a:rPr kumimoji="1" lang="ja-JP" altLang="en-US" sz="1200" kern="1200" dirty="0" smtClean="0">
                <a:solidFill>
                  <a:schemeClr val="tx1"/>
                </a:solidFill>
                <a:effectLst/>
                <a:latin typeface="+mn-lt"/>
                <a:ea typeface="+mn-ea"/>
                <a:cs typeface="+mn-cs"/>
              </a:rPr>
              <a:t>の活動である。</a:t>
            </a:r>
            <a:endParaRPr kumimoji="1" lang="en-US" altLang="ja-JP" sz="1200" kern="1200" dirty="0" smtClean="0">
              <a:solidFill>
                <a:schemeClr val="tx1"/>
              </a:solidFill>
              <a:effectLst/>
              <a:latin typeface="+mn-lt"/>
              <a:ea typeface="+mn-ea"/>
              <a:cs typeface="+mn-cs"/>
            </a:endParaRPr>
          </a:p>
          <a:p>
            <a:pPr marL="0" indent="0">
              <a:buFont typeface="Arial"/>
              <a:buNone/>
            </a:pPr>
            <a:r>
              <a:rPr kumimoji="1" lang="ja-JP" altLang="ja-JP" sz="1200" kern="1200" dirty="0" smtClean="0">
                <a:solidFill>
                  <a:schemeClr val="tx1"/>
                </a:solidFill>
                <a:effectLst/>
                <a:latin typeface="+mn-lt"/>
                <a:ea typeface="+mn-ea"/>
                <a:cs typeface="+mn-cs"/>
              </a:rPr>
              <a:t>ユネスコで</a:t>
            </a:r>
            <a:r>
              <a:rPr kumimoji="1" lang="ja-JP" altLang="en-US" sz="1200" kern="1200" dirty="0" smtClean="0">
                <a:solidFill>
                  <a:schemeClr val="tx1"/>
                </a:solidFill>
                <a:effectLst/>
                <a:latin typeface="+mn-lt"/>
                <a:ea typeface="+mn-ea"/>
                <a:cs typeface="+mn-cs"/>
              </a:rPr>
              <a:t>、全人類が利用することのできる</a:t>
            </a:r>
            <a:r>
              <a:rPr kumimoji="1" lang="ja-JP" altLang="ja-JP" sz="1200" kern="1200" dirty="0" smtClean="0">
                <a:solidFill>
                  <a:schemeClr val="tx1"/>
                </a:solidFill>
                <a:effectLst/>
                <a:latin typeface="+mn-lt"/>
                <a:ea typeface="+mn-ea"/>
                <a:cs typeface="+mn-cs"/>
              </a:rPr>
              <a:t>学習</a:t>
            </a:r>
            <a:r>
              <a:rPr kumimoji="1" lang="ja-JP" altLang="en-US" sz="1200" kern="1200" dirty="0" smtClean="0">
                <a:solidFill>
                  <a:schemeClr val="tx1"/>
                </a:solidFill>
                <a:effectLst/>
                <a:latin typeface="+mn-lt"/>
                <a:ea typeface="+mn-ea"/>
                <a:cs typeface="+mn-cs"/>
              </a:rPr>
              <a:t>リソースを共に開発する活動、</a:t>
            </a:r>
            <a:r>
              <a:rPr kumimoji="1" lang="en-US" altLang="ja-JP" sz="1200" kern="1200" dirty="0" smtClean="0">
                <a:solidFill>
                  <a:schemeClr val="tx1"/>
                </a:solidFill>
                <a:effectLst/>
                <a:latin typeface="+mn-lt"/>
                <a:ea typeface="+mn-ea"/>
                <a:cs typeface="+mn-cs"/>
              </a:rPr>
              <a:t>OER</a:t>
            </a:r>
            <a:r>
              <a:rPr kumimoji="1" lang="ja-JP" altLang="en-US" sz="1200" kern="1200" dirty="0" smtClean="0">
                <a:solidFill>
                  <a:schemeClr val="tx1"/>
                </a:solidFill>
                <a:effectLst/>
                <a:latin typeface="+mn-lt"/>
                <a:ea typeface="+mn-ea"/>
                <a:cs typeface="+mn-cs"/>
              </a:rPr>
              <a:t>が採択</a:t>
            </a:r>
            <a:endParaRPr kumimoji="1" lang="en-US" altLang="ja-JP" sz="1200" kern="1200" dirty="0" smtClean="0">
              <a:solidFill>
                <a:schemeClr val="tx1"/>
              </a:solidFill>
              <a:effectLst/>
              <a:latin typeface="+mn-lt"/>
              <a:ea typeface="+mn-ea"/>
              <a:cs typeface="+mn-cs"/>
            </a:endParaRPr>
          </a:p>
          <a:p>
            <a:pPr marL="0" indent="0">
              <a:buFont typeface="Arial"/>
              <a:buNone/>
            </a:pPr>
            <a:endParaRPr kumimoji="1" lang="en-US" altLang="ja-JP" sz="1200" kern="1200" dirty="0" smtClean="0">
              <a:solidFill>
                <a:schemeClr val="tx1"/>
              </a:solidFill>
              <a:effectLst/>
              <a:latin typeface="+mn-lt"/>
              <a:ea typeface="+mn-ea"/>
              <a:cs typeface="+mn-cs"/>
            </a:endParaRPr>
          </a:p>
          <a:p>
            <a:pPr marL="0" indent="0">
              <a:buFont typeface="Arial"/>
              <a:buNone/>
            </a:pPr>
            <a:r>
              <a:rPr kumimoji="1" lang="en-US" altLang="ja-JP" sz="1200" kern="1200" dirty="0" smtClean="0">
                <a:solidFill>
                  <a:schemeClr val="tx1"/>
                </a:solidFill>
                <a:effectLst/>
                <a:latin typeface="+mn-lt"/>
                <a:ea typeface="+mn-ea"/>
                <a:cs typeface="+mn-cs"/>
              </a:rPr>
              <a:t>2006</a:t>
            </a:r>
          </a:p>
          <a:p>
            <a:pPr marL="0" indent="0">
              <a:buFont typeface="Arial"/>
              <a:buNone/>
            </a:pPr>
            <a:r>
              <a:rPr kumimoji="1" lang="ja-JP" altLang="en-US" sz="1200" kern="1200" dirty="0" smtClean="0">
                <a:solidFill>
                  <a:schemeClr val="tx1"/>
                </a:solidFill>
                <a:effectLst/>
                <a:latin typeface="+mn-lt"/>
                <a:ea typeface="+mn-ea"/>
                <a:cs typeface="+mn-cs"/>
              </a:rPr>
              <a:t>アメリカの投資家、カーンが</a:t>
            </a:r>
            <a:r>
              <a:rPr kumimoji="1" lang="en-US" altLang="ja-JP" sz="1200" kern="1200" dirty="0" err="1" smtClean="0">
                <a:solidFill>
                  <a:schemeClr val="tx1"/>
                </a:solidFill>
                <a:effectLst/>
                <a:latin typeface="+mn-lt"/>
                <a:ea typeface="+mn-ea"/>
                <a:cs typeface="+mn-cs"/>
              </a:rPr>
              <a:t>Youtube</a:t>
            </a:r>
            <a:r>
              <a:rPr kumimoji="1" lang="ja-JP" altLang="en-US" sz="1200" kern="1200" dirty="0" smtClean="0">
                <a:solidFill>
                  <a:schemeClr val="tx1"/>
                </a:solidFill>
                <a:effectLst/>
                <a:latin typeface="+mn-lt"/>
                <a:ea typeface="+mn-ea"/>
                <a:cs typeface="+mn-cs"/>
              </a:rPr>
              <a:t>で動画を配信</a:t>
            </a:r>
            <a:endParaRPr kumimoji="1" lang="en-US" altLang="ja-JP" sz="1200" kern="1200" dirty="0" smtClean="0">
              <a:solidFill>
                <a:schemeClr val="tx1"/>
              </a:solidFill>
              <a:effectLst/>
              <a:latin typeface="+mn-lt"/>
              <a:ea typeface="+mn-ea"/>
              <a:cs typeface="+mn-cs"/>
            </a:endParaRPr>
          </a:p>
          <a:p>
            <a:pPr marL="0" indent="0">
              <a:buFont typeface="Arial"/>
              <a:buNone/>
            </a:pPr>
            <a:r>
              <a:rPr kumimoji="1" lang="ja-JP" altLang="en-US" sz="1200" kern="1200" dirty="0" smtClean="0">
                <a:solidFill>
                  <a:schemeClr val="tx1"/>
                </a:solidFill>
                <a:effectLst/>
                <a:latin typeface="+mn-lt"/>
                <a:ea typeface="+mn-ea"/>
                <a:cs typeface="+mn-cs"/>
              </a:rPr>
              <a:t>ビルゲイツの資金援助により、一躍有名</a:t>
            </a:r>
            <a:endParaRPr kumimoji="1" lang="en-US" altLang="ja-JP" sz="1200" kern="1200" dirty="0" smtClean="0">
              <a:solidFill>
                <a:schemeClr val="tx1"/>
              </a:solidFill>
              <a:effectLst/>
              <a:latin typeface="+mn-lt"/>
              <a:ea typeface="+mn-ea"/>
              <a:cs typeface="+mn-cs"/>
            </a:endParaRPr>
          </a:p>
          <a:p>
            <a:pPr marL="0" indent="0">
              <a:buFont typeface="Arial"/>
              <a:buNone/>
            </a:pPr>
            <a:endParaRPr kumimoji="1" lang="en-US" altLang="ja-JP" sz="1200" kern="1200" dirty="0" smtClean="0">
              <a:solidFill>
                <a:schemeClr val="tx1"/>
              </a:solidFill>
              <a:effectLst/>
              <a:latin typeface="+mn-lt"/>
              <a:ea typeface="+mn-ea"/>
              <a:cs typeface="+mn-cs"/>
            </a:endParaRPr>
          </a:p>
          <a:p>
            <a:pPr marL="0" indent="0">
              <a:buFont typeface="Arial"/>
              <a:buNone/>
            </a:pPr>
            <a:r>
              <a:rPr kumimoji="1" lang="en-US" altLang="ja-JP" sz="1200" kern="1200" dirty="0" smtClean="0">
                <a:solidFill>
                  <a:schemeClr val="tx1"/>
                </a:solidFill>
                <a:effectLst/>
                <a:latin typeface="+mn-lt"/>
                <a:ea typeface="+mn-ea"/>
                <a:cs typeface="+mn-cs"/>
              </a:rPr>
              <a:t>2008</a:t>
            </a:r>
          </a:p>
          <a:p>
            <a:r>
              <a:rPr kumimoji="1" lang="ja-JP" altLang="en-US" sz="1200" kern="1200" dirty="0" smtClean="0">
                <a:solidFill>
                  <a:schemeClr val="tx1"/>
                </a:solidFill>
                <a:latin typeface="+mn-lt"/>
                <a:ea typeface="+mn-ea"/>
                <a:cs typeface="+mn-cs"/>
              </a:rPr>
              <a:t>カナダの</a:t>
            </a:r>
            <a:r>
              <a:rPr kumimoji="1" lang="en-US" altLang="ja-JP" sz="1200" kern="1200" dirty="0" smtClean="0">
                <a:solidFill>
                  <a:schemeClr val="tx1"/>
                </a:solidFill>
                <a:latin typeface="+mn-lt"/>
                <a:ea typeface="+mn-ea"/>
                <a:cs typeface="+mn-cs"/>
              </a:rPr>
              <a:t>George Siemens</a:t>
            </a:r>
            <a:r>
              <a:rPr kumimoji="1" lang="ja-JP" altLang="en-US" sz="1200" kern="1200" dirty="0" smtClean="0">
                <a:solidFill>
                  <a:schemeClr val="tx1"/>
                </a:solidFill>
                <a:latin typeface="+mn-lt"/>
                <a:ea typeface="+mn-ea"/>
                <a:cs typeface="+mn-cs"/>
              </a:rPr>
              <a:t>と</a:t>
            </a:r>
            <a:r>
              <a:rPr kumimoji="1" lang="en-US" altLang="ja-JP" sz="1200" kern="1200" dirty="0" smtClean="0">
                <a:solidFill>
                  <a:schemeClr val="tx1"/>
                </a:solidFill>
                <a:latin typeface="+mn-lt"/>
                <a:ea typeface="+mn-ea"/>
                <a:cs typeface="+mn-cs"/>
              </a:rPr>
              <a:t>Stephen Downes</a:t>
            </a:r>
            <a:r>
              <a:rPr kumimoji="1" lang="ja-JP" altLang="en-US" sz="1200" kern="1200" dirty="0" smtClean="0">
                <a:solidFill>
                  <a:schemeClr val="tx1"/>
                </a:solidFill>
                <a:latin typeface="+mn-lt"/>
                <a:ea typeface="+mn-ea"/>
                <a:cs typeface="+mn-cs"/>
              </a:rPr>
              <a:t>といった学者達が提供した「</a:t>
            </a:r>
            <a:r>
              <a:rPr kumimoji="1" lang="en-US" altLang="ja-JP" sz="1200" kern="1200" dirty="0" smtClean="0">
                <a:solidFill>
                  <a:schemeClr val="tx1"/>
                </a:solidFill>
                <a:latin typeface="+mn-lt"/>
                <a:ea typeface="+mn-ea"/>
                <a:cs typeface="+mn-cs"/>
              </a:rPr>
              <a:t>Connectivism and Connective Knowledge</a:t>
            </a:r>
            <a:r>
              <a:rPr kumimoji="1" lang="ja-JP" altLang="en-US" sz="1200" kern="1200" dirty="0" smtClean="0">
                <a:solidFill>
                  <a:schemeClr val="tx1"/>
                </a:solidFill>
                <a:latin typeface="+mn-lt"/>
                <a:ea typeface="+mn-ea"/>
                <a:cs typeface="+mn-cs"/>
              </a:rPr>
              <a:t>」</a:t>
            </a:r>
          </a:p>
          <a:p>
            <a:r>
              <a:rPr kumimoji="1" lang="ja-JP" altLang="en-US" sz="1200" kern="1200" dirty="0" smtClean="0">
                <a:solidFill>
                  <a:schemeClr val="tx1"/>
                </a:solidFill>
                <a:latin typeface="+mn-lt"/>
                <a:ea typeface="+mn-ea"/>
                <a:cs typeface="+mn-cs"/>
              </a:rPr>
              <a:t>参加者が</a:t>
            </a:r>
            <a:r>
              <a:rPr kumimoji="1" lang="en-US" altLang="ja-JP" sz="1200" kern="1200" dirty="0" smtClean="0">
                <a:solidFill>
                  <a:schemeClr val="tx1"/>
                </a:solidFill>
                <a:latin typeface="+mn-lt"/>
                <a:ea typeface="+mn-ea"/>
                <a:cs typeface="+mn-cs"/>
              </a:rPr>
              <a:t>2000</a:t>
            </a:r>
            <a:r>
              <a:rPr kumimoji="1" lang="ja-JP" altLang="en-US" sz="1200" kern="1200" dirty="0" smtClean="0">
                <a:solidFill>
                  <a:schemeClr val="tx1"/>
                </a:solidFill>
                <a:latin typeface="+mn-lt"/>
                <a:ea typeface="+mn-ea"/>
                <a:cs typeface="+mn-cs"/>
              </a:rPr>
              <a:t>人を超えた</a:t>
            </a:r>
            <a:r>
              <a:rPr kumimoji="1" lang="en-US" altLang="ja-JP" sz="1200" kern="1200" dirty="0" smtClean="0">
                <a:solidFill>
                  <a:schemeClr val="tx1"/>
                </a:solidFill>
                <a:latin typeface="+mn-lt"/>
                <a:ea typeface="+mn-ea"/>
                <a:cs typeface="+mn-cs"/>
              </a:rPr>
              <a:t>Massive</a:t>
            </a:r>
            <a:r>
              <a:rPr kumimoji="1" lang="ja-JP" altLang="en-US" sz="1200" kern="1200" dirty="0" smtClean="0">
                <a:solidFill>
                  <a:schemeClr val="tx1"/>
                </a:solidFill>
                <a:latin typeface="+mn-lt"/>
                <a:ea typeface="+mn-ea"/>
                <a:cs typeface="+mn-cs"/>
              </a:rPr>
              <a:t>なインターネット上に分散した　関心を同じくする人が集まるところに見出し、</a:t>
            </a:r>
            <a:r>
              <a:rPr kumimoji="1" lang="en-US" altLang="ja-JP" sz="1200" kern="1200" dirty="0" smtClean="0">
                <a:solidFill>
                  <a:schemeClr val="tx1"/>
                </a:solidFill>
                <a:latin typeface="+mn-lt"/>
                <a:ea typeface="+mn-ea"/>
                <a:cs typeface="+mn-cs"/>
              </a:rPr>
              <a:t>MOOC</a:t>
            </a:r>
            <a:r>
              <a:rPr kumimoji="1" lang="ja-JP" altLang="en-US" sz="1200" kern="1200" dirty="0" smtClean="0">
                <a:solidFill>
                  <a:schemeClr val="tx1"/>
                </a:solidFill>
                <a:latin typeface="+mn-lt"/>
                <a:ea typeface="+mn-ea"/>
                <a:cs typeface="+mn-cs"/>
              </a:rPr>
              <a:t>と名付けた</a:t>
            </a:r>
            <a:endParaRPr kumimoji="1" lang="en-US" altLang="ja-JP"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「特定の分野に熱心な個人」が中心となって主催されるものが多い学びを共有し合う場を提供する</a:t>
            </a:r>
            <a:endParaRPr kumimoji="1" lang="en-US" altLang="ja-JP" sz="1200" kern="1200" dirty="0" smtClean="0">
              <a:solidFill>
                <a:schemeClr val="tx1"/>
              </a:solidFill>
              <a:latin typeface="+mn-lt"/>
              <a:ea typeface="+mn-ea"/>
              <a:cs typeface="+mn-cs"/>
            </a:endParaRPr>
          </a:p>
          <a:p>
            <a:pPr marL="0" indent="0">
              <a:buFont typeface="Arial"/>
              <a:buNone/>
            </a:pPr>
            <a:r>
              <a:rPr kumimoji="1" lang="en-US" altLang="ja-JP" sz="1200" kern="1200" dirty="0" smtClean="0">
                <a:solidFill>
                  <a:schemeClr val="tx1"/>
                </a:solidFill>
                <a:effectLst/>
                <a:latin typeface="+mn-lt"/>
                <a:ea typeface="+mn-ea"/>
                <a:cs typeface="+mn-cs"/>
              </a:rPr>
              <a:t>MOOC</a:t>
            </a:r>
            <a:r>
              <a:rPr kumimoji="1" lang="ja-JP" altLang="en-US" sz="1200" kern="1200" dirty="0" smtClean="0">
                <a:solidFill>
                  <a:schemeClr val="tx1"/>
                </a:solidFill>
                <a:effectLst/>
                <a:latin typeface="+mn-lt"/>
                <a:ea typeface="+mn-ea"/>
                <a:cs typeface="+mn-cs"/>
              </a:rPr>
              <a:t>と言う言葉が生まれた。</a:t>
            </a:r>
            <a:endParaRPr kumimoji="1" lang="en-US" altLang="ja-JP" sz="1200" kern="1200" dirty="0" smtClean="0">
              <a:solidFill>
                <a:schemeClr val="tx1"/>
              </a:solidFill>
              <a:effectLst/>
              <a:latin typeface="+mn-lt"/>
              <a:ea typeface="+mn-ea"/>
              <a:cs typeface="+mn-cs"/>
            </a:endParaRPr>
          </a:p>
          <a:p>
            <a:pPr marL="0" indent="0">
              <a:buFont typeface="Arial"/>
              <a:buNone/>
            </a:pPr>
            <a:endParaRPr kumimoji="1" lang="en-US" altLang="ja-JP" sz="1200" kern="1200" dirty="0" smtClean="0">
              <a:solidFill>
                <a:schemeClr val="tx1"/>
              </a:solidFill>
              <a:effectLst/>
              <a:latin typeface="+mn-lt"/>
              <a:ea typeface="+mn-ea"/>
              <a:cs typeface="+mn-cs"/>
            </a:endParaRPr>
          </a:p>
          <a:p>
            <a:pPr marL="0" indent="0">
              <a:buFont typeface="Arial"/>
              <a:buNone/>
            </a:pPr>
            <a:endParaRPr kumimoji="1" lang="en-US" altLang="ja-JP" sz="1200" kern="1200" dirty="0" smtClean="0">
              <a:solidFill>
                <a:schemeClr val="tx1"/>
              </a:solidFill>
              <a:effectLst/>
              <a:latin typeface="+mn-lt"/>
              <a:ea typeface="+mn-ea"/>
              <a:cs typeface="+mn-cs"/>
            </a:endParaRPr>
          </a:p>
          <a:p>
            <a:pPr marL="0" indent="0">
              <a:buFont typeface="Arial"/>
              <a:buNone/>
            </a:pPr>
            <a:endParaRPr kumimoji="1" lang="en-US" altLang="ja-JP" sz="1200" kern="1200" dirty="0" smtClean="0">
              <a:solidFill>
                <a:schemeClr val="tx1"/>
              </a:solidFill>
              <a:effectLst/>
              <a:latin typeface="+mn-lt"/>
              <a:ea typeface="+mn-ea"/>
              <a:cs typeface="+mn-cs"/>
            </a:endParaRPr>
          </a:p>
          <a:p>
            <a:r>
              <a:rPr lang="en-US" altLang="ja-JP" dirty="0" smtClean="0"/>
              <a:t>edX</a:t>
            </a:r>
          </a:p>
          <a:p>
            <a:r>
              <a:rPr lang="en-US" altLang="ja-JP" dirty="0" smtClean="0"/>
              <a:t>non-profit</a:t>
            </a:r>
          </a:p>
          <a:p>
            <a:r>
              <a:rPr lang="en-US" altLang="ja-JP" dirty="0" smtClean="0"/>
              <a:t>MIT</a:t>
            </a:r>
            <a:r>
              <a:rPr lang="ja-JP" altLang="en-US" dirty="0" smtClean="0"/>
              <a:t>とハーバード大</a:t>
            </a:r>
            <a:r>
              <a:rPr lang="en-US" altLang="ja-JP" dirty="0" smtClean="0"/>
              <a:t>6</a:t>
            </a:r>
            <a:r>
              <a:rPr lang="ja-JP" altLang="en-US" dirty="0" smtClean="0"/>
              <a:t>千万ドル出資</a:t>
            </a:r>
            <a:endParaRPr kumimoji="1" lang="en-US" altLang="ja-JP" sz="1200" kern="1200" dirty="0" smtClean="0">
              <a:solidFill>
                <a:schemeClr val="tx1"/>
              </a:solidFill>
              <a:effectLst/>
              <a:latin typeface="+mn-lt"/>
              <a:ea typeface="+mn-ea"/>
              <a:cs typeface="+mn-cs"/>
            </a:endParaRPr>
          </a:p>
          <a:p>
            <a:pPr marL="0" indent="0">
              <a:buFont typeface="Arial"/>
              <a:buNone/>
            </a:pPr>
            <a:endParaRPr kumimoji="1" lang="en-US" altLang="ja-JP" sz="1200" kern="1200" dirty="0" smtClean="0">
              <a:solidFill>
                <a:schemeClr val="tx1"/>
              </a:solidFill>
              <a:effectLst/>
              <a:latin typeface="+mn-lt"/>
              <a:ea typeface="+mn-ea"/>
              <a:cs typeface="+mn-cs"/>
            </a:endParaRPr>
          </a:p>
          <a:p>
            <a:r>
              <a:rPr lang="en-US" altLang="ja-JP" dirty="0" smtClean="0"/>
              <a:t>Udacity</a:t>
            </a:r>
          </a:p>
          <a:p>
            <a:r>
              <a:rPr lang="en-US" altLang="ja-JP" dirty="0" smtClean="0"/>
              <a:t>Google</a:t>
            </a:r>
            <a:r>
              <a:rPr lang="ja-JP" altLang="en-US" dirty="0" smtClean="0"/>
              <a:t>グラス、</a:t>
            </a:r>
            <a:r>
              <a:rPr lang="en-US" altLang="ja-JP" dirty="0" smtClean="0"/>
              <a:t>Google</a:t>
            </a:r>
            <a:r>
              <a:rPr lang="ja-JP" altLang="en-US" dirty="0" smtClean="0"/>
              <a:t>自動自動車</a:t>
            </a:r>
            <a:endParaRPr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t>スタンフォード大教授だった、</a:t>
            </a:r>
            <a:r>
              <a:rPr lang="ja-JP" altLang="en-US" dirty="0" smtClean="0">
                <a:latin typeface="Gill Sans Light"/>
                <a:ea typeface="ＭＳ Ｐゴシック" charset="0"/>
                <a:cs typeface="Gill Sans Light"/>
              </a:rPr>
              <a:t>セバスチャン・スランが創設。</a:t>
            </a:r>
            <a:endParaRPr lang="en-US" altLang="ja-JP" dirty="0" smtClean="0">
              <a:latin typeface="Gill Sans Light"/>
              <a:ea typeface="ＭＳ Ｐゴシック" charset="0"/>
              <a:cs typeface="Gill Sans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t>ベンチャーからの出資</a:t>
            </a:r>
            <a:r>
              <a:rPr lang="en-US" altLang="ja-JP" dirty="0" smtClean="0"/>
              <a:t>1500</a:t>
            </a:r>
            <a:r>
              <a:rPr lang="ja-JP" altLang="en-US" dirty="0" smtClean="0"/>
              <a:t>万ドル</a:t>
            </a:r>
            <a:endParaRPr lang="en-US" altLang="ja-JP" dirty="0" smtClean="0"/>
          </a:p>
          <a:p>
            <a:endParaRPr lang="en-US" altLang="ja-JP" dirty="0" smtClean="0"/>
          </a:p>
          <a:p>
            <a:r>
              <a:rPr lang="en-US" altLang="ja-JP" dirty="0" smtClean="0"/>
              <a:t>Coursera</a:t>
            </a:r>
          </a:p>
          <a:p>
            <a:r>
              <a:rPr lang="ja-JP" altLang="en-US" dirty="0" smtClean="0"/>
              <a:t>スタンフォード大教授が創設</a:t>
            </a:r>
            <a:endParaRPr lang="en-US" altLang="ja-JP" dirty="0" smtClean="0"/>
          </a:p>
          <a:p>
            <a:r>
              <a:rPr lang="ja-JP" altLang="en-US" dirty="0" smtClean="0"/>
              <a:t>ベンチャーから</a:t>
            </a:r>
            <a:r>
              <a:rPr lang="en-US" altLang="ja-JP" dirty="0" smtClean="0"/>
              <a:t>1600</a:t>
            </a:r>
            <a:r>
              <a:rPr lang="ja-JP" altLang="en-US" dirty="0" smtClean="0"/>
              <a:t>万ドル調達さらに調達上積み</a:t>
            </a:r>
            <a:endParaRPr lang="en-US" altLang="ja-JP"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dirty="0" smtClean="0">
              <a:latin typeface="Gill Sans Light"/>
              <a:ea typeface="ＭＳ Ｐゴシック" charset="0"/>
              <a:cs typeface="Gill Sans Light"/>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latin typeface="+mn-lt"/>
                <a:ea typeface="+mn-ea"/>
                <a:cs typeface="+mn-cs"/>
              </a:rPr>
              <a:t>Authentication: Google / Facebook / </a:t>
            </a:r>
            <a:r>
              <a:rPr kumimoji="1" lang="en-US" altLang="ja-JP" sz="1200" kern="1200" dirty="0" err="1" smtClean="0">
                <a:solidFill>
                  <a:schemeClr val="tx1"/>
                </a:solidFill>
                <a:latin typeface="+mn-lt"/>
                <a:ea typeface="+mn-ea"/>
                <a:cs typeface="+mn-cs"/>
              </a:rPr>
              <a:t>Github</a:t>
            </a:r>
            <a:r>
              <a:rPr kumimoji="1" lang="en-US" altLang="ja-JP" sz="1200" kern="1200" dirty="0" smtClean="0">
                <a:solidFill>
                  <a:schemeClr val="tx1"/>
                </a:solidFill>
                <a:latin typeface="+mn-lt"/>
                <a:ea typeface="+mn-ea"/>
                <a:cs typeface="+mn-cs"/>
              </a:rPr>
              <a:t> / </a:t>
            </a:r>
            <a:r>
              <a:rPr kumimoji="1" lang="en-US" altLang="ja-JP" sz="1200" kern="1200" dirty="0" err="1" smtClean="0">
                <a:solidFill>
                  <a:schemeClr val="tx1"/>
                </a:solidFill>
                <a:latin typeface="+mn-lt"/>
                <a:ea typeface="+mn-ea"/>
                <a:cs typeface="+mn-cs"/>
              </a:rPr>
              <a:t>Linkedin</a:t>
            </a:r>
            <a:r>
              <a:rPr kumimoji="1" lang="en-US" altLang="ja-JP" sz="1200" kern="1200" dirty="0" smtClean="0">
                <a:solidFill>
                  <a:schemeClr val="tx1"/>
                </a:solidFill>
                <a:latin typeface="+mn-lt"/>
                <a:ea typeface="+mn-ea"/>
                <a:cs typeface="+mn-cs"/>
              </a:rPr>
              <a:t> / Windows authentication</a:t>
            </a:r>
            <a:endParaRPr kumimoji="1" lang="ja-JP" altLang="en-US" dirty="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41</a:t>
            </a:fld>
            <a:endParaRPr kumimoji="1" lang="ja-JP" altLang="en-US"/>
          </a:p>
        </p:txBody>
      </p:sp>
    </p:spTree>
    <p:extLst>
      <p:ext uri="{BB962C8B-B14F-4D97-AF65-F5344CB8AC3E}">
        <p14:creationId xmlns:p14="http://schemas.microsoft.com/office/powerpoint/2010/main" val="13850273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44</a:t>
            </a:fld>
            <a:endParaRPr kumimoji="1" lang="ja-JP" altLang="en-US"/>
          </a:p>
        </p:txBody>
      </p:sp>
    </p:spTree>
    <p:extLst>
      <p:ext uri="{BB962C8B-B14F-4D97-AF65-F5344CB8AC3E}">
        <p14:creationId xmlns:p14="http://schemas.microsoft.com/office/powerpoint/2010/main" val="9071690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kumimoji="1">
                <a:solidFill>
                  <a:schemeClr val="tx1"/>
                </a:solidFill>
                <a:latin typeface="Verdana" charset="0"/>
                <a:ea typeface="ＭＳ Ｐゴシック" charset="0"/>
                <a:cs typeface="ＭＳ Ｐゴシック" charset="0"/>
              </a:defRPr>
            </a:lvl1pPr>
            <a:lvl2pPr marL="742950" indent="-285750" defTabSz="954088">
              <a:defRPr kumimoji="1">
                <a:solidFill>
                  <a:schemeClr val="tx1"/>
                </a:solidFill>
                <a:latin typeface="Verdana" charset="0"/>
                <a:ea typeface="ＭＳ Ｐゴシック" charset="0"/>
              </a:defRPr>
            </a:lvl2pPr>
            <a:lvl3pPr marL="1143000" indent="-228600" defTabSz="954088">
              <a:defRPr kumimoji="1">
                <a:solidFill>
                  <a:schemeClr val="tx1"/>
                </a:solidFill>
                <a:latin typeface="Verdana" charset="0"/>
                <a:ea typeface="ＭＳ Ｐゴシック" charset="0"/>
              </a:defRPr>
            </a:lvl3pPr>
            <a:lvl4pPr marL="1600200" indent="-228600" defTabSz="954088">
              <a:defRPr kumimoji="1">
                <a:solidFill>
                  <a:schemeClr val="tx1"/>
                </a:solidFill>
                <a:latin typeface="Verdana" charset="0"/>
                <a:ea typeface="ＭＳ Ｐゴシック" charset="0"/>
              </a:defRPr>
            </a:lvl4pPr>
            <a:lvl5pPr marL="2057400" indent="-228600" defTabSz="954088">
              <a:defRPr kumimoji="1">
                <a:solidFill>
                  <a:schemeClr val="tx1"/>
                </a:solidFill>
                <a:latin typeface="Verdana" charset="0"/>
                <a:ea typeface="ＭＳ Ｐゴシック" charset="0"/>
              </a:defRPr>
            </a:lvl5pPr>
            <a:lvl6pPr marL="2514600" indent="-228600" defTabSz="954088" fontAlgn="base">
              <a:spcBef>
                <a:spcPct val="0"/>
              </a:spcBef>
              <a:spcAft>
                <a:spcPct val="0"/>
              </a:spcAft>
              <a:defRPr kumimoji="1">
                <a:solidFill>
                  <a:schemeClr val="tx1"/>
                </a:solidFill>
                <a:latin typeface="Verdana" charset="0"/>
                <a:ea typeface="ＭＳ Ｐゴシック" charset="0"/>
              </a:defRPr>
            </a:lvl6pPr>
            <a:lvl7pPr marL="2971800" indent="-228600" defTabSz="954088" fontAlgn="base">
              <a:spcBef>
                <a:spcPct val="0"/>
              </a:spcBef>
              <a:spcAft>
                <a:spcPct val="0"/>
              </a:spcAft>
              <a:defRPr kumimoji="1">
                <a:solidFill>
                  <a:schemeClr val="tx1"/>
                </a:solidFill>
                <a:latin typeface="Verdana" charset="0"/>
                <a:ea typeface="ＭＳ Ｐゴシック" charset="0"/>
              </a:defRPr>
            </a:lvl7pPr>
            <a:lvl8pPr marL="3429000" indent="-228600" defTabSz="954088" fontAlgn="base">
              <a:spcBef>
                <a:spcPct val="0"/>
              </a:spcBef>
              <a:spcAft>
                <a:spcPct val="0"/>
              </a:spcAft>
              <a:defRPr kumimoji="1">
                <a:solidFill>
                  <a:schemeClr val="tx1"/>
                </a:solidFill>
                <a:latin typeface="Verdana" charset="0"/>
                <a:ea typeface="ＭＳ Ｐゴシック" charset="0"/>
              </a:defRPr>
            </a:lvl8pPr>
            <a:lvl9pPr marL="3886200" indent="-228600" defTabSz="954088" fontAlgn="base">
              <a:spcBef>
                <a:spcPct val="0"/>
              </a:spcBef>
              <a:spcAft>
                <a:spcPct val="0"/>
              </a:spcAft>
              <a:defRPr kumimoji="1">
                <a:solidFill>
                  <a:schemeClr val="tx1"/>
                </a:solidFill>
                <a:latin typeface="Verdana" charset="0"/>
                <a:ea typeface="ＭＳ Ｐゴシック" charset="0"/>
              </a:defRPr>
            </a:lvl9pPr>
          </a:lstStyle>
          <a:p>
            <a:fld id="{09E90366-1F49-C144-8AE2-D155BA495924}" type="slidenum">
              <a:rPr lang="en-US" altLang="ja-JP">
                <a:latin typeface="Arial" charset="0"/>
              </a:rPr>
              <a:pPr/>
              <a:t>46</a:t>
            </a:fld>
            <a:endParaRPr lang="en-US" altLang="ja-JP">
              <a:latin typeface="Arial" charset="0"/>
            </a:endParaRPr>
          </a:p>
        </p:txBody>
      </p:sp>
      <p:sp>
        <p:nvSpPr>
          <p:cNvPr id="1843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ja-JP" dirty="0" smtClean="0">
                <a:latin typeface="Gill Sans Light"/>
                <a:ea typeface="ＭＳ Ｐゴシック" charset="0"/>
                <a:cs typeface="Gill Sans Light"/>
              </a:rPr>
              <a:t>The other hand,</a:t>
            </a:r>
          </a:p>
          <a:p>
            <a:pPr>
              <a:defRPr/>
            </a:pPr>
            <a:r>
              <a:rPr lang="en-US" altLang="ja-JP" dirty="0" smtClean="0">
                <a:latin typeface="Gill Sans Light"/>
                <a:ea typeface="ＭＳ Ｐゴシック" charset="0"/>
                <a:cs typeface="Gill Sans Light"/>
              </a:rPr>
              <a:t>Universities in Japan are also doing Open Education.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dirty="0" smtClean="0">
              <a:latin typeface="Arial" charset="0"/>
              <a:ea typeface="ＭＳ Ｐゴシック" charset="0"/>
            </a:endParaRPr>
          </a:p>
          <a:p>
            <a:pPr>
              <a:defRPr/>
            </a:pPr>
            <a:r>
              <a:rPr lang="en-US" altLang="ja-JP" dirty="0" smtClean="0">
                <a:latin typeface="Gill Sans Light"/>
                <a:cs typeface="Gill Sans Light"/>
              </a:rPr>
              <a:t>We started Open Education as TIES in 1996.</a:t>
            </a:r>
          </a:p>
          <a:p>
            <a:pPr>
              <a:defRPr/>
            </a:pPr>
            <a:r>
              <a:rPr lang="en-US" altLang="ja-JP" dirty="0">
                <a:cs typeface="Gill Sans Light"/>
              </a:rPr>
              <a:t>The members are now comprised of 83 universities</a:t>
            </a:r>
            <a:r>
              <a:rPr lang="en-US" altLang="ja-JP" dirty="0" smtClean="0">
                <a:cs typeface="Gill Sans Light"/>
              </a:rPr>
              <a:t>.</a:t>
            </a:r>
            <a:endParaRPr lang="en-US" altLang="ja-JP" dirty="0" smtClean="0">
              <a:latin typeface="Gill Sans Light"/>
              <a:cs typeface="Gill Sans Light"/>
            </a:endParaRPr>
          </a:p>
          <a:p>
            <a:pPr>
              <a:defRPr/>
            </a:pPr>
            <a:r>
              <a:rPr lang="en-US" altLang="ja-JP" dirty="0" smtClean="0">
                <a:latin typeface="Gill Sans Light"/>
                <a:cs typeface="Gill Sans Light"/>
              </a:rPr>
              <a:t>TIES </a:t>
            </a:r>
            <a:r>
              <a:rPr lang="en-US" altLang="ja-JP" dirty="0">
                <a:latin typeface="Gill Sans Light"/>
                <a:cs typeface="Gill Sans Light"/>
              </a:rPr>
              <a:t>provides </a:t>
            </a:r>
            <a:r>
              <a:rPr lang="en-US" altLang="ja-JP" dirty="0" smtClean="0">
                <a:latin typeface="Gill Sans Light"/>
                <a:cs typeface="Gill Sans Light"/>
              </a:rPr>
              <a:t>e</a:t>
            </a:r>
            <a:r>
              <a:rPr lang="en-US" altLang="ja-JP" dirty="0">
                <a:latin typeface="Gill Sans Light"/>
                <a:cs typeface="Gill Sans Light"/>
              </a:rPr>
              <a:t>-learning </a:t>
            </a:r>
            <a:r>
              <a:rPr lang="en-US" altLang="ja-JP" dirty="0" smtClean="0">
                <a:latin typeface="Gill Sans Light"/>
                <a:cs typeface="Gill Sans Light"/>
              </a:rPr>
              <a:t>system </a:t>
            </a:r>
            <a:r>
              <a:rPr lang="en-US" altLang="ja-JP" dirty="0">
                <a:latin typeface="Gill Sans Light"/>
                <a:cs typeface="Gill Sans Light"/>
              </a:rPr>
              <a:t>as educational portals for </a:t>
            </a:r>
            <a:r>
              <a:rPr lang="en-US" altLang="ja-JP" dirty="0" smtClean="0">
                <a:latin typeface="Gill Sans Light"/>
                <a:cs typeface="Gill Sans Light"/>
              </a:rPr>
              <a:t>own community </a:t>
            </a:r>
            <a:r>
              <a:rPr lang="en-US" altLang="ja-JP" dirty="0">
                <a:latin typeface="Gill Sans Light"/>
                <a:cs typeface="Gill Sans Light"/>
              </a:rPr>
              <a:t>members</a:t>
            </a:r>
            <a:r>
              <a:rPr lang="en-US" altLang="ja-JP" dirty="0" smtClean="0">
                <a:latin typeface="Gill Sans Light"/>
                <a:cs typeface="Gill Sans Light"/>
              </a:rPr>
              <a:t>.</a:t>
            </a:r>
          </a:p>
          <a:p>
            <a:pPr>
              <a:defRPr/>
            </a:pPr>
            <a:r>
              <a:rPr lang="en-US" altLang="ja-JP" dirty="0" smtClean="0">
                <a:latin typeface="Gill Sans Light"/>
                <a:cs typeface="Gill Sans Light"/>
              </a:rPr>
              <a:t>The </a:t>
            </a:r>
            <a:r>
              <a:rPr lang="en-US" altLang="ja-JP" dirty="0">
                <a:latin typeface="Gill Sans Light"/>
                <a:cs typeface="Gill Sans Light"/>
              </a:rPr>
              <a:t>members </a:t>
            </a:r>
            <a:r>
              <a:rPr lang="en-US" altLang="ja-JP" dirty="0" smtClean="0">
                <a:latin typeface="Gill Sans Light"/>
                <a:cs typeface="Gill Sans Light"/>
              </a:rPr>
              <a:t>have been sharing </a:t>
            </a:r>
            <a:r>
              <a:rPr lang="en-US" altLang="ja-JP" dirty="0">
                <a:latin typeface="Gill Sans Light"/>
                <a:cs typeface="Gill Sans Light"/>
              </a:rPr>
              <a:t>the e-learning systems and their educational </a:t>
            </a:r>
            <a:r>
              <a:rPr lang="en-US" altLang="ja-JP" dirty="0" smtClean="0">
                <a:latin typeface="Gill Sans Light"/>
                <a:cs typeface="Gill Sans Light"/>
              </a:rPr>
              <a:t>contents.</a:t>
            </a:r>
          </a:p>
          <a:p>
            <a:pPr>
              <a:defRPr/>
            </a:pPr>
            <a:r>
              <a:rPr lang="en-US" altLang="ja-JP" dirty="0" smtClean="0">
                <a:latin typeface="Gill Sans Light"/>
                <a:cs typeface="Gill Sans Light"/>
              </a:rPr>
              <a:t>At </a:t>
            </a:r>
            <a:r>
              <a:rPr lang="en-US" altLang="ja-JP" dirty="0">
                <a:latin typeface="Gill Sans Light"/>
                <a:cs typeface="Gill Sans Light"/>
              </a:rPr>
              <a:t>the same time, they </a:t>
            </a:r>
            <a:r>
              <a:rPr lang="en-US" altLang="ja-JP" dirty="0" smtClean="0">
                <a:latin typeface="Gill Sans Light"/>
                <a:cs typeface="Gill Sans Light"/>
              </a:rPr>
              <a:t>have been disclosing </a:t>
            </a:r>
            <a:r>
              <a:rPr lang="en-US" altLang="ja-JP" dirty="0">
                <a:latin typeface="Gill Sans Light"/>
                <a:cs typeface="Gill Sans Light"/>
              </a:rPr>
              <a:t>them for the purpose of Open Education. </a:t>
            </a:r>
            <a:endParaRPr lang="ja-JP" altLang="ja-JP" dirty="0">
              <a:latin typeface="Gill Sans Light"/>
              <a:cs typeface="Gill Sans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dirty="0" smtClean="0">
              <a:latin typeface="Arial" charset="0"/>
              <a:ea typeface="ＭＳ Ｐゴシック" charset="0"/>
            </a:endParaRPr>
          </a:p>
          <a:p>
            <a:pPr>
              <a:defRPr/>
            </a:pPr>
            <a:r>
              <a:rPr lang="en-US" altLang="ja-JP" dirty="0" smtClean="0">
                <a:latin typeface="Gill Sans Light"/>
                <a:ea typeface="ＭＳ Ｐゴシック" charset="0"/>
                <a:cs typeface="Gill Sans Light"/>
              </a:rPr>
              <a:t>SOI Project disclosing courses with utilizing </a:t>
            </a:r>
            <a:r>
              <a:rPr lang="en-US" altLang="ja-JP" dirty="0">
                <a:latin typeface="Gill Sans Light"/>
                <a:ea typeface="ＭＳ Ｐゴシック" charset="0"/>
                <a:cs typeface="Gill Sans Light"/>
              </a:rPr>
              <a:t>satellite based </a:t>
            </a:r>
            <a:r>
              <a:rPr lang="en-US" altLang="ja-JP" dirty="0" smtClean="0">
                <a:latin typeface="Gill Sans Light"/>
                <a:ea typeface="ＭＳ Ｐゴシック" charset="0"/>
                <a:cs typeface="Gill Sans Light"/>
              </a:rPr>
              <a:t>Internet.</a:t>
            </a:r>
          </a:p>
          <a:p>
            <a:pPr>
              <a:defRPr/>
            </a:pPr>
            <a:r>
              <a:rPr lang="en-US" altLang="ja-JP" dirty="0">
                <a:latin typeface="Gill Sans Light"/>
                <a:ea typeface="ＭＳ Ｐゴシック" charset="0"/>
                <a:cs typeface="Gill Sans Light"/>
              </a:rPr>
              <a:t>This is </a:t>
            </a:r>
            <a:r>
              <a:rPr lang="en-US" altLang="ja-JP" dirty="0" smtClean="0">
                <a:latin typeface="Gill Sans Light"/>
                <a:ea typeface="ＭＳ Ｐゴシック" charset="0"/>
                <a:cs typeface="Gill Sans Light"/>
              </a:rPr>
              <a:t>field experiments</a:t>
            </a:r>
            <a:r>
              <a:rPr lang="en-US" altLang="ja-JP" dirty="0">
                <a:latin typeface="Gill Sans Light"/>
                <a:ea typeface="ＭＳ Ｐゴシック" charset="0"/>
                <a:cs typeface="Gill Sans Light"/>
              </a:rPr>
              <a:t> </a:t>
            </a:r>
            <a:r>
              <a:rPr lang="en-US" altLang="ja-JP" dirty="0" smtClean="0">
                <a:latin typeface="Gill Sans Light"/>
                <a:ea typeface="ＭＳ Ｐゴシック" charset="0"/>
                <a:cs typeface="Gill Sans Light"/>
              </a:rPr>
              <a:t>for educational methodology by universities in Japan and Asia.</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dirty="0" smtClean="0">
              <a:latin typeface="Gill Sans Light"/>
              <a:ea typeface="ＭＳ Ｐゴシック" charset="0"/>
              <a:cs typeface="Gill Sans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dirty="0" smtClean="0">
                <a:latin typeface="Gill Sans Light"/>
                <a:ea typeface="ＭＳ Ｐゴシック" charset="0"/>
                <a:cs typeface="Gill Sans Light"/>
              </a:rPr>
              <a:t>And then,</a:t>
            </a: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dirty="0" smtClean="0">
                <a:latin typeface="Gill Sans Light"/>
                <a:ea typeface="ＭＳ Ｐゴシック" charset="0"/>
                <a:cs typeface="Gill Sans Light"/>
              </a:rPr>
              <a:t>OCW in Japan is JOCW.</a:t>
            </a:r>
          </a:p>
          <a:p>
            <a:pPr>
              <a:defRPr/>
            </a:pPr>
            <a:r>
              <a:rPr lang="en-US" altLang="ja-JP" dirty="0" smtClean="0">
                <a:latin typeface="Gill Sans Light"/>
                <a:ea typeface="ＭＳ Ｐゴシック" charset="0"/>
                <a:cs typeface="Gill Sans Light"/>
              </a:rPr>
              <a:t>TOKYO University, KYOTO University and other universities in Japan disclose their own </a:t>
            </a:r>
            <a:r>
              <a:rPr lang="en-US" altLang="ja-JP" dirty="0" smtClean="0">
                <a:latin typeface="Gill Sans Light"/>
                <a:cs typeface="Gill Sans Light"/>
              </a:rPr>
              <a:t>course materials such as</a:t>
            </a:r>
            <a:r>
              <a:rPr lang="en-US" altLang="ja-JP" dirty="0" smtClean="0">
                <a:latin typeface="Gill Sans Light"/>
                <a:ea typeface="ＭＳ Ｐゴシック" charset="0"/>
                <a:cs typeface="Gill Sans Light"/>
              </a:rPr>
              <a:t> </a:t>
            </a:r>
            <a:r>
              <a:rPr lang="en-US" altLang="ja-JP" dirty="0" smtClean="0">
                <a:latin typeface="Gill Sans Light"/>
                <a:cs typeface="Gill Sans Light"/>
              </a:rPr>
              <a:t>Syllabus</a:t>
            </a:r>
            <a:r>
              <a:rPr lang="en-US" altLang="ja-JP" dirty="0">
                <a:latin typeface="Gill Sans Light"/>
                <a:cs typeface="Gill Sans Light"/>
              </a:rPr>
              <a:t>, lecture note and lecture </a:t>
            </a:r>
            <a:r>
              <a:rPr lang="en-US" altLang="ja-JP" dirty="0" smtClean="0">
                <a:latin typeface="Gill Sans Light"/>
                <a:cs typeface="Gill Sans Light"/>
              </a:rPr>
              <a:t>videos.</a:t>
            </a:r>
          </a:p>
          <a:p>
            <a:pPr>
              <a:defRPr/>
            </a:pPr>
            <a:endParaRPr lang="en-US" altLang="ja-JP" dirty="0">
              <a:latin typeface="Gill Sans Light"/>
              <a:cs typeface="Gill Sans Light"/>
            </a:endParaRPr>
          </a:p>
          <a:p>
            <a:pPr>
              <a:defRPr/>
            </a:pPr>
            <a:r>
              <a:rPr lang="en-US" altLang="ja-JP" dirty="0" smtClean="0">
                <a:latin typeface="Gill Sans Light"/>
                <a:cs typeface="Gill Sans Light"/>
              </a:rPr>
              <a:t>But,</a:t>
            </a:r>
            <a:r>
              <a:rPr lang="en-US" altLang="ja-JP" baseline="0" dirty="0" smtClean="0">
                <a:latin typeface="Gill Sans Light"/>
                <a:cs typeface="Gill Sans Light"/>
              </a:rPr>
              <a:t> </a:t>
            </a:r>
          </a:p>
          <a:p>
            <a:pPr>
              <a:defRPr/>
            </a:pPr>
            <a:r>
              <a:rPr lang="en-US" altLang="ja-JP" dirty="0">
                <a:cs typeface="Gill Sans Light"/>
              </a:rPr>
              <a:t>Each Open Education in Japan only disclose course that taught at their university.</a:t>
            </a:r>
            <a:endParaRPr lang="en-US" altLang="ja-JP" dirty="0">
              <a:latin typeface="Gill Sans Light"/>
              <a:cs typeface="Gill Sans 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授業寮がただのインパクト</a:t>
            </a:r>
            <a:endParaRPr kumimoji="1" lang="ja-JP" altLang="en-US" dirty="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6</a:t>
            </a:fld>
            <a:endParaRPr kumimoji="1" lang="ja-JP" altLang="en-US"/>
          </a:p>
        </p:txBody>
      </p:sp>
    </p:spTree>
    <p:extLst>
      <p:ext uri="{BB962C8B-B14F-4D97-AF65-F5344CB8AC3E}">
        <p14:creationId xmlns:p14="http://schemas.microsoft.com/office/powerpoint/2010/main" val="4284212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indent="0">
              <a:buFont typeface="Arial"/>
              <a:buNone/>
            </a:pPr>
            <a:r>
              <a:rPr kumimoji="1" lang="ja-JP" altLang="en-US" sz="1200" b="1" kern="1200" baseline="0" dirty="0" smtClean="0">
                <a:solidFill>
                  <a:schemeClr val="tx1"/>
                </a:solidFill>
                <a:latin typeface="+mn-lt"/>
                <a:ea typeface="+mn-ea"/>
                <a:cs typeface="+mn-cs"/>
              </a:rPr>
              <a:t>学歴賃金格差</a:t>
            </a:r>
            <a:endParaRPr kumimoji="1" lang="en-US" altLang="ja-JP" sz="1200" b="1" kern="1200" baseline="0" dirty="0" smtClean="0">
              <a:solidFill>
                <a:schemeClr val="tx1"/>
              </a:solidFill>
              <a:latin typeface="+mn-lt"/>
              <a:ea typeface="+mn-ea"/>
              <a:cs typeface="+mn-cs"/>
            </a:endParaRPr>
          </a:p>
          <a:p>
            <a:pPr marL="0" indent="0">
              <a:buFont typeface="Arial"/>
              <a:buNone/>
            </a:pPr>
            <a:r>
              <a:rPr kumimoji="1" lang="ja-JP" altLang="en-US" sz="1200" b="1" kern="1200" baseline="0" dirty="0" smtClean="0">
                <a:solidFill>
                  <a:schemeClr val="tx1"/>
                </a:solidFill>
                <a:latin typeface="+mn-lt"/>
                <a:ea typeface="+mn-ea"/>
                <a:cs typeface="+mn-cs"/>
              </a:rPr>
              <a:t>このグラフは、アメリカにおける最終学歴の賃金平均の推移です。</a:t>
            </a:r>
            <a:endParaRPr kumimoji="1" lang="en-US" altLang="ja-JP" sz="1200" b="1" kern="1200" baseline="0" dirty="0" smtClean="0">
              <a:solidFill>
                <a:schemeClr val="tx1"/>
              </a:solidFill>
              <a:latin typeface="+mn-lt"/>
              <a:ea typeface="+mn-ea"/>
              <a:cs typeface="+mn-cs"/>
            </a:endParaRPr>
          </a:p>
          <a:p>
            <a:pPr marL="0" indent="0">
              <a:buFont typeface="Arial"/>
              <a:buNone/>
            </a:pPr>
            <a:r>
              <a:rPr kumimoji="1" lang="ja-JP" altLang="en-US" sz="1200" b="1" kern="1200" dirty="0" smtClean="0">
                <a:solidFill>
                  <a:schemeClr val="tx1"/>
                </a:solidFill>
                <a:latin typeface="+mn-lt"/>
                <a:ea typeface="+mn-ea"/>
                <a:cs typeface="+mn-cs"/>
              </a:rPr>
              <a:t>上から順に、</a:t>
            </a:r>
            <a:r>
              <a:rPr kumimoji="1" lang="en-US" altLang="ja-JP" sz="1200" b="1" kern="1200" dirty="0" smtClean="0">
                <a:solidFill>
                  <a:schemeClr val="tx1"/>
                </a:solidFill>
                <a:latin typeface="+mn-lt"/>
                <a:ea typeface="+mn-ea"/>
                <a:cs typeface="+mn-cs"/>
              </a:rPr>
              <a:t>Graduate School</a:t>
            </a:r>
            <a:r>
              <a:rPr kumimoji="1" lang="ja-JP" altLang="en-US" sz="1200" b="1" kern="1200" dirty="0" smtClean="0">
                <a:solidFill>
                  <a:schemeClr val="tx1"/>
                </a:solidFill>
                <a:latin typeface="+mn-lt"/>
                <a:ea typeface="+mn-ea"/>
                <a:cs typeface="+mn-cs"/>
              </a:rPr>
              <a:t>、</a:t>
            </a:r>
            <a:r>
              <a:rPr kumimoji="1" lang="en-US" altLang="ja-JP" sz="1200" b="1" kern="1200" dirty="0" smtClean="0">
                <a:solidFill>
                  <a:schemeClr val="tx1"/>
                </a:solidFill>
                <a:latin typeface="+mn-lt"/>
                <a:ea typeface="+mn-ea"/>
                <a:cs typeface="+mn-cs"/>
              </a:rPr>
              <a:t>College</a:t>
            </a:r>
            <a:r>
              <a:rPr kumimoji="1" lang="en-US" altLang="ja-JP" sz="1200" b="1" kern="1200" baseline="0" dirty="0" smtClean="0">
                <a:solidFill>
                  <a:schemeClr val="tx1"/>
                </a:solidFill>
                <a:latin typeface="+mn-lt"/>
                <a:ea typeface="+mn-ea"/>
                <a:cs typeface="+mn-cs"/>
              </a:rPr>
              <a:t> Graduate, some College, High school graduate, High school graduate dropout</a:t>
            </a:r>
          </a:p>
          <a:p>
            <a:pPr marL="0" indent="0">
              <a:buFont typeface="Arial"/>
              <a:buNone/>
            </a:pPr>
            <a:endParaRPr kumimoji="1" lang="en-US" altLang="ja-JP" sz="1200" b="1" kern="1200" baseline="0" dirty="0" smtClean="0">
              <a:solidFill>
                <a:schemeClr val="tx1"/>
              </a:solidFill>
              <a:latin typeface="+mn-lt"/>
              <a:ea typeface="+mn-ea"/>
              <a:cs typeface="+mn-cs"/>
            </a:endParaRPr>
          </a:p>
          <a:p>
            <a:pPr marL="0" indent="0">
              <a:buFont typeface="Arial"/>
              <a:buNone/>
            </a:pPr>
            <a:r>
              <a:rPr kumimoji="1" lang="en-US" altLang="ja-JP" sz="1200" b="1" kern="1200" baseline="0" dirty="0" smtClean="0">
                <a:solidFill>
                  <a:schemeClr val="tx1"/>
                </a:solidFill>
                <a:latin typeface="+mn-lt"/>
                <a:ea typeface="+mn-ea"/>
                <a:cs typeface="+mn-cs"/>
              </a:rPr>
              <a:t>1970</a:t>
            </a:r>
            <a:r>
              <a:rPr kumimoji="1" lang="ja-JP" altLang="en-US" sz="1200" b="1" kern="1200" baseline="0" dirty="0" smtClean="0">
                <a:solidFill>
                  <a:schemeClr val="tx1"/>
                </a:solidFill>
                <a:latin typeface="+mn-lt"/>
                <a:ea typeface="+mn-ea"/>
                <a:cs typeface="+mn-cs"/>
              </a:rPr>
              <a:t>年代初頭まで、賃金が順調に上昇したが、それ以降は、大卒未満の人たちの給料は下降傾向、一方、大卒以上は上昇し、賃金格差が著しい</a:t>
            </a:r>
            <a:endParaRPr kumimoji="1" lang="en-US" altLang="ja-JP" sz="1200" b="1" kern="1200" baseline="0" dirty="0" smtClean="0">
              <a:solidFill>
                <a:schemeClr val="tx1"/>
              </a:solidFill>
              <a:latin typeface="+mn-lt"/>
              <a:ea typeface="+mn-ea"/>
              <a:cs typeface="+mn-cs"/>
            </a:endParaRPr>
          </a:p>
          <a:p>
            <a:pPr marL="0" indent="0">
              <a:buFont typeface="Arial"/>
              <a:buNone/>
            </a:pPr>
            <a:endParaRPr kumimoji="1" lang="en-US" altLang="ja-JP" sz="1200" b="1" kern="1200" baseline="0" dirty="0" smtClean="0">
              <a:solidFill>
                <a:schemeClr val="tx1"/>
              </a:solidFill>
              <a:latin typeface="+mn-lt"/>
              <a:ea typeface="+mn-ea"/>
              <a:cs typeface="+mn-cs"/>
            </a:endParaRPr>
          </a:p>
          <a:p>
            <a:pPr marL="0" indent="0">
              <a:buFont typeface="Arial"/>
              <a:buNone/>
            </a:pPr>
            <a:r>
              <a:rPr kumimoji="1" lang="ja-JP" altLang="en-US" sz="1200" b="1" kern="1200" baseline="0" dirty="0" smtClean="0">
                <a:solidFill>
                  <a:schemeClr val="tx1"/>
                </a:solidFill>
                <a:latin typeface="+mn-lt"/>
                <a:ea typeface="+mn-ea"/>
                <a:cs typeface="+mn-cs"/>
              </a:rPr>
              <a:t>このような状況のなか、国民は、少しでも多くの賃金を求め、大学への進学を希望、しかし、</a:t>
            </a:r>
            <a:endParaRPr kumimoji="1" lang="en-US" altLang="ja-JP" sz="1200" b="1" kern="1200" baseline="0" dirty="0" smtClean="0">
              <a:solidFill>
                <a:schemeClr val="tx1"/>
              </a:solidFill>
              <a:latin typeface="+mn-lt"/>
              <a:ea typeface="+mn-ea"/>
              <a:cs typeface="+mn-cs"/>
            </a:endParaRPr>
          </a:p>
          <a:p>
            <a:pPr marL="0" indent="0">
              <a:buFont typeface="Arial"/>
              <a:buNone/>
            </a:pPr>
            <a:endParaRPr kumimoji="1" lang="en-US" altLang="ja-JP" dirty="0" smtClean="0"/>
          </a:p>
          <a:p>
            <a:pPr marL="171450" indent="-171450">
              <a:buFont typeface="Arial"/>
              <a:buChar char="•"/>
            </a:pPr>
            <a:r>
              <a:rPr kumimoji="1" lang="ja-JP" altLang="en-US" sz="1200" b="1" kern="1200" baseline="0" dirty="0" smtClean="0">
                <a:solidFill>
                  <a:schemeClr val="tx1"/>
                </a:solidFill>
                <a:latin typeface="+mn-lt"/>
                <a:ea typeface="+mn-ea"/>
                <a:cs typeface="+mn-cs"/>
              </a:rPr>
              <a:t>公立私立とも、</a:t>
            </a:r>
            <a:r>
              <a:rPr kumimoji="1" lang="en-US" altLang="ja-JP" sz="1200" b="1" kern="1200" baseline="0" dirty="0" smtClean="0">
                <a:solidFill>
                  <a:schemeClr val="tx1"/>
                </a:solidFill>
                <a:latin typeface="+mn-lt"/>
                <a:ea typeface="+mn-ea"/>
                <a:cs typeface="+mn-cs"/>
              </a:rPr>
              <a:t>10</a:t>
            </a:r>
            <a:r>
              <a:rPr kumimoji="1" lang="ja-JP" altLang="en-US" sz="1200" b="1" kern="1200" baseline="0" dirty="0" smtClean="0">
                <a:solidFill>
                  <a:schemeClr val="tx1"/>
                </a:solidFill>
                <a:latin typeface="+mn-lt"/>
                <a:ea typeface="+mn-ea"/>
                <a:cs typeface="+mn-cs"/>
              </a:rPr>
              <a:t>年間で</a:t>
            </a:r>
            <a:r>
              <a:rPr kumimoji="1" lang="en-US" altLang="ja-JP" sz="1200" b="1" kern="1200" baseline="0" dirty="0" smtClean="0">
                <a:solidFill>
                  <a:schemeClr val="tx1"/>
                </a:solidFill>
                <a:latin typeface="+mn-lt"/>
                <a:ea typeface="+mn-ea"/>
                <a:cs typeface="+mn-cs"/>
              </a:rPr>
              <a:t>2</a:t>
            </a:r>
            <a:r>
              <a:rPr kumimoji="1" lang="ja-JP" altLang="en-US" sz="1200" b="1" kern="1200" baseline="0" dirty="0" smtClean="0">
                <a:solidFill>
                  <a:schemeClr val="tx1"/>
                </a:solidFill>
                <a:latin typeface="+mn-lt"/>
                <a:ea typeface="+mn-ea"/>
                <a:cs typeface="+mn-cs"/>
              </a:rPr>
              <a:t>倍に</a:t>
            </a:r>
            <a:r>
              <a:rPr kumimoji="1" lang="ja-JP" altLang="en-US" sz="1200" b="1" kern="1200" baseline="0" dirty="0" smtClean="0">
                <a:solidFill>
                  <a:schemeClr val="tx1"/>
                </a:solidFill>
                <a:latin typeface="+mn-lt"/>
                <a:ea typeface="+mn-ea"/>
                <a:cs typeface="+mn-cs"/>
              </a:rPr>
              <a:t>高騰、</a:t>
            </a:r>
            <a:r>
              <a:rPr kumimoji="1" lang="ja-JP" altLang="en-US" dirty="0" smtClean="0"/>
              <a:t>授業料</a:t>
            </a:r>
            <a:r>
              <a:rPr kumimoji="1" lang="ja-JP" altLang="en-US" dirty="0" smtClean="0"/>
              <a:t>の</a:t>
            </a:r>
            <a:r>
              <a:rPr lang="ja-JP" altLang="en-US" dirty="0" smtClean="0"/>
              <a:t>高騰</a:t>
            </a:r>
            <a:endParaRPr lang="en-US" altLang="ja-JP" dirty="0" smtClean="0"/>
          </a:p>
          <a:p>
            <a:pPr marL="171450" indent="-171450">
              <a:buFont typeface="Arial"/>
              <a:buChar char="•"/>
            </a:pPr>
            <a:r>
              <a:rPr kumimoji="1" lang="ja-JP" altLang="en-US" sz="1200" b="1" kern="1200" baseline="0" dirty="0" smtClean="0">
                <a:solidFill>
                  <a:schemeClr val="tx1"/>
                </a:solidFill>
                <a:latin typeface="+mn-lt"/>
                <a:ea typeface="+mn-ea"/>
                <a:cs typeface="+mn-cs"/>
              </a:rPr>
              <a:t>州立大学</a:t>
            </a:r>
            <a:r>
              <a:rPr lang="ja-JP" altLang="en-US" dirty="0" smtClean="0"/>
              <a:t>州</a:t>
            </a:r>
            <a:r>
              <a:rPr lang="ja-JP" altLang="en-US" dirty="0" smtClean="0"/>
              <a:t>政府の高等教育財政難</a:t>
            </a:r>
            <a:endParaRPr lang="en-US" altLang="ja-JP" dirty="0" smtClean="0"/>
          </a:p>
          <a:p>
            <a:endParaRPr kumimoji="1" lang="en-US" altLang="ja-JP" dirty="0" smtClean="0"/>
          </a:p>
          <a:p>
            <a:pPr marL="0" indent="0">
              <a:buFont typeface="Arial"/>
              <a:buNone/>
            </a:pPr>
            <a:r>
              <a:rPr kumimoji="1" lang="en-US" altLang="ja-JP" sz="1200" b="1" kern="1200" dirty="0" smtClean="0">
                <a:solidFill>
                  <a:schemeClr val="tx1"/>
                </a:solidFill>
                <a:latin typeface="+mn-lt"/>
                <a:ea typeface="+mn-ea"/>
                <a:cs typeface="+mn-cs"/>
              </a:rPr>
              <a:t>Graduate School</a:t>
            </a:r>
            <a:r>
              <a:rPr kumimoji="1" lang="ja-JP" altLang="en-US" sz="1200" b="1" kern="1200" dirty="0" smtClean="0">
                <a:solidFill>
                  <a:schemeClr val="tx1"/>
                </a:solidFill>
                <a:latin typeface="+mn-lt"/>
                <a:ea typeface="+mn-ea"/>
                <a:cs typeface="+mn-cs"/>
              </a:rPr>
              <a:t>：大学院：ここでは、修士号（</a:t>
            </a:r>
            <a:r>
              <a:rPr kumimoji="1" lang="en-US" altLang="ja-JP" sz="1200" b="1" kern="1200" dirty="0" smtClean="0">
                <a:solidFill>
                  <a:schemeClr val="tx1"/>
                </a:solidFill>
                <a:latin typeface="+mn-lt"/>
                <a:ea typeface="+mn-ea"/>
                <a:cs typeface="+mn-cs"/>
              </a:rPr>
              <a:t>Master‘s Degree</a:t>
            </a:r>
            <a:r>
              <a:rPr kumimoji="1" lang="ja-JP" altLang="en-US" sz="1200" b="1" kern="1200" dirty="0" smtClean="0">
                <a:solidFill>
                  <a:schemeClr val="tx1"/>
                </a:solidFill>
                <a:latin typeface="+mn-lt"/>
                <a:ea typeface="+mn-ea"/>
                <a:cs typeface="+mn-cs"/>
              </a:rPr>
              <a:t>）と博士号（</a:t>
            </a:r>
            <a:r>
              <a:rPr kumimoji="1" lang="en-US" altLang="ja-JP" sz="1200" b="1" kern="1200" dirty="0" smtClean="0">
                <a:solidFill>
                  <a:schemeClr val="tx1"/>
                </a:solidFill>
                <a:latin typeface="+mn-lt"/>
                <a:ea typeface="+mn-ea"/>
                <a:cs typeface="+mn-cs"/>
              </a:rPr>
              <a:t>Doctoral Degree</a:t>
            </a:r>
            <a:r>
              <a:rPr kumimoji="1" lang="ja-JP" altLang="en-US" sz="1200" b="1" kern="1200" dirty="0" smtClean="0">
                <a:solidFill>
                  <a:schemeClr val="tx1"/>
                </a:solidFill>
                <a:latin typeface="+mn-lt"/>
                <a:ea typeface="+mn-ea"/>
                <a:cs typeface="+mn-cs"/>
              </a:rPr>
              <a:t>）、専門学位（</a:t>
            </a:r>
            <a:r>
              <a:rPr kumimoji="1" lang="en-US" altLang="ja-JP" sz="1200" b="1" kern="1200" dirty="0" smtClean="0">
                <a:solidFill>
                  <a:schemeClr val="tx1"/>
                </a:solidFill>
                <a:latin typeface="+mn-lt"/>
                <a:ea typeface="+mn-ea"/>
                <a:cs typeface="+mn-cs"/>
              </a:rPr>
              <a:t>Professional Degree</a:t>
            </a:r>
            <a:r>
              <a:rPr kumimoji="1" lang="ja-JP" altLang="en-US" sz="1200" b="1" kern="1200" dirty="0" smtClean="0">
                <a:solidFill>
                  <a:schemeClr val="tx1"/>
                </a:solidFill>
                <a:latin typeface="+mn-lt"/>
                <a:ea typeface="+mn-ea"/>
                <a:cs typeface="+mn-cs"/>
              </a:rPr>
              <a:t>）を取得できます。</a:t>
            </a:r>
            <a:endParaRPr kumimoji="1" lang="en-US" altLang="ja-JP" sz="1200" b="1" kern="1200" dirty="0" smtClean="0">
              <a:solidFill>
                <a:schemeClr val="tx1"/>
              </a:solidFill>
              <a:latin typeface="+mn-lt"/>
              <a:ea typeface="+mn-ea"/>
              <a:cs typeface="+mn-cs"/>
            </a:endParaRPr>
          </a:p>
          <a:p>
            <a:pPr marL="0" indent="0">
              <a:buFont typeface="Arial"/>
              <a:buNone/>
            </a:pPr>
            <a:r>
              <a:rPr kumimoji="1" lang="en-US" altLang="ja-JP" sz="1200" b="1" kern="1200" dirty="0" smtClean="0">
                <a:solidFill>
                  <a:schemeClr val="tx1"/>
                </a:solidFill>
                <a:latin typeface="+mn-lt"/>
                <a:ea typeface="+mn-ea"/>
                <a:cs typeface="+mn-cs"/>
              </a:rPr>
              <a:t>College</a:t>
            </a:r>
            <a:r>
              <a:rPr kumimoji="1" lang="en-US" altLang="ja-JP" sz="1200" b="1" kern="1200" baseline="0" dirty="0" smtClean="0">
                <a:solidFill>
                  <a:schemeClr val="tx1"/>
                </a:solidFill>
                <a:latin typeface="+mn-lt"/>
                <a:ea typeface="+mn-ea"/>
                <a:cs typeface="+mn-cs"/>
              </a:rPr>
              <a:t> Graduate:</a:t>
            </a:r>
            <a:r>
              <a:rPr kumimoji="1" lang="ja-JP" altLang="en-US" sz="1200" b="1" kern="1200" baseline="0" dirty="0" smtClean="0">
                <a:solidFill>
                  <a:schemeClr val="tx1"/>
                </a:solidFill>
                <a:latin typeface="+mn-lt"/>
                <a:ea typeface="+mn-ea"/>
                <a:cs typeface="+mn-cs"/>
              </a:rPr>
              <a:t>大学</a:t>
            </a:r>
            <a:endParaRPr kumimoji="1" lang="en-US" altLang="ja-JP" sz="1200" b="1" kern="1200" baseline="0" dirty="0" smtClean="0">
              <a:solidFill>
                <a:schemeClr val="tx1"/>
              </a:solidFill>
              <a:latin typeface="+mn-lt"/>
              <a:ea typeface="+mn-ea"/>
              <a:cs typeface="+mn-cs"/>
            </a:endParaRPr>
          </a:p>
          <a:p>
            <a:pPr marL="0" indent="0">
              <a:buFont typeface="Arial"/>
              <a:buNone/>
            </a:pPr>
            <a:r>
              <a:rPr kumimoji="1" lang="en-US" altLang="ja-JP" sz="1200" b="1" kern="1200" baseline="0" dirty="0" smtClean="0">
                <a:solidFill>
                  <a:schemeClr val="tx1"/>
                </a:solidFill>
                <a:latin typeface="+mn-lt"/>
                <a:ea typeface="+mn-ea"/>
                <a:cs typeface="+mn-cs"/>
              </a:rPr>
              <a:t>some College</a:t>
            </a:r>
            <a:r>
              <a:rPr kumimoji="1" lang="ja-JP" altLang="en-US" sz="1200" b="1" kern="1200" baseline="0" dirty="0" smtClean="0">
                <a:solidFill>
                  <a:schemeClr val="tx1"/>
                </a:solidFill>
                <a:latin typeface="+mn-lt"/>
                <a:ea typeface="+mn-ea"/>
                <a:cs typeface="+mn-cs"/>
              </a:rPr>
              <a:t>：中退を含む大学に在籍していたことがあり、何単位かを履修している、大学院に在籍していたことがあり、何単位かを履修している</a:t>
            </a:r>
            <a:endParaRPr kumimoji="1" lang="ja-JP" altLang="en-US" dirty="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7</a:t>
            </a:fld>
            <a:endParaRPr kumimoji="1" lang="ja-JP" altLang="en-US"/>
          </a:p>
        </p:txBody>
      </p:sp>
    </p:spTree>
    <p:extLst>
      <p:ext uri="{BB962C8B-B14F-4D97-AF65-F5344CB8AC3E}">
        <p14:creationId xmlns:p14="http://schemas.microsoft.com/office/powerpoint/2010/main" val="1627314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sz="1200" i="0" dirty="0" smtClean="0">
                <a:latin typeface="PT Sans"/>
                <a:cs typeface="PT Sans"/>
              </a:rPr>
              <a:t>財政難</a:t>
            </a:r>
            <a:r>
              <a:rPr lang="ja-JP" altLang="en-US" sz="1200" i="0" dirty="0" smtClean="0">
                <a:latin typeface="PT Sans"/>
                <a:cs typeface="PT Sans"/>
              </a:rPr>
              <a:t>にあえぐ</a:t>
            </a:r>
            <a:r>
              <a:rPr lang="ja-JP" altLang="en-US" sz="1200" i="0" dirty="0" smtClean="0">
                <a:latin typeface="PT Sans"/>
                <a:cs typeface="PT Sans"/>
              </a:rPr>
              <a:t>カリフォルニア州ジェリー・ブラウン州知事の</a:t>
            </a:r>
            <a:r>
              <a:rPr lang="ja-JP" altLang="en-US" sz="1200" i="0" dirty="0" smtClean="0">
                <a:latin typeface="PT Sans"/>
                <a:cs typeface="PT Sans"/>
              </a:rPr>
              <a:t>政策の一貫でもあった　</a:t>
            </a:r>
            <a:r>
              <a:rPr lang="ja-JP" altLang="en-US" sz="1200" i="0" dirty="0" smtClean="0">
                <a:latin typeface="PT Sans"/>
                <a:cs typeface="PT Sans"/>
              </a:rPr>
              <a:t>サンノゼ州立大学と</a:t>
            </a:r>
            <a:r>
              <a:rPr lang="en-US" altLang="ja-JP" sz="1200" i="0" dirty="0" smtClean="0">
                <a:latin typeface="PT Sans"/>
                <a:cs typeface="PT Sans"/>
              </a:rPr>
              <a:t>MOOC</a:t>
            </a:r>
            <a:r>
              <a:rPr lang="ja-JP" altLang="en-US" sz="1200" i="0" dirty="0" smtClean="0">
                <a:latin typeface="PT Sans"/>
                <a:cs typeface="PT Sans"/>
              </a:rPr>
              <a:t>プロバイダーの一つ、</a:t>
            </a:r>
            <a:r>
              <a:rPr lang="ja-JP" altLang="en-US" sz="1200" i="0" dirty="0" smtClean="0">
                <a:latin typeface="PT Sans"/>
                <a:cs typeface="PT Sans"/>
              </a:rPr>
              <a:t>ウダシティ</a:t>
            </a:r>
            <a:r>
              <a:rPr lang="ja-JP" altLang="en-US" sz="1200" i="0" dirty="0" smtClean="0">
                <a:latin typeface="PT Sans"/>
                <a:cs typeface="PT Sans"/>
              </a:rPr>
              <a:t>が</a:t>
            </a:r>
            <a:r>
              <a:rPr lang="ja-JP" altLang="en-US" sz="1200" i="0" dirty="0" smtClean="0">
                <a:latin typeface="PT Sans"/>
                <a:cs typeface="PT Sans"/>
              </a:rPr>
              <a:t>提携</a:t>
            </a:r>
            <a:r>
              <a:rPr lang="ja-JP" altLang="en-US" sz="1200" i="0" dirty="0" smtClean="0">
                <a:latin typeface="PT Sans"/>
                <a:cs typeface="PT Sans"/>
              </a:rPr>
              <a:t>し、</a:t>
            </a:r>
            <a:r>
              <a:rPr lang="en-US" altLang="ja-JP" sz="1200" i="0" dirty="0" smtClean="0">
                <a:latin typeface="PT Sans"/>
                <a:cs typeface="PT Sans"/>
              </a:rPr>
              <a:t>MOOCs</a:t>
            </a:r>
            <a:r>
              <a:rPr lang="ja-JP" altLang="en-US" sz="1200" i="0" dirty="0" smtClean="0">
                <a:latin typeface="PT Sans"/>
                <a:cs typeface="PT Sans"/>
              </a:rPr>
              <a:t>が提供するオンラインコースで大学の単位を発行する試み</a:t>
            </a:r>
            <a:endParaRPr lang="en-US" altLang="ja-JP" sz="1200" i="0" dirty="0" smtClean="0">
              <a:latin typeface="PT Sans"/>
              <a:cs typeface="PT San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200" i="0" dirty="0" smtClean="0">
              <a:latin typeface="PT Sans"/>
              <a:cs typeface="PT San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latin typeface="+mn-lt"/>
                <a:ea typeface="+mn-ea"/>
                <a:cs typeface="+mn-cs"/>
              </a:rPr>
              <a:t>American Council on Education:</a:t>
            </a:r>
            <a:r>
              <a:rPr kumimoji="1" lang="ja-JP" altLang="en-US" sz="1200" kern="1200" dirty="0" smtClean="0">
                <a:solidFill>
                  <a:schemeClr val="tx1"/>
                </a:solidFill>
                <a:latin typeface="+mn-lt"/>
                <a:ea typeface="+mn-ea"/>
                <a:cs typeface="+mn-cs"/>
              </a:rPr>
              <a:t>大学の協議会</a:t>
            </a:r>
            <a:endParaRPr lang="en-US" altLang="ja-JP" sz="1200" i="0" dirty="0" smtClean="0">
              <a:latin typeface="PT Sans"/>
              <a:cs typeface="PT San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sz="1200" i="0" dirty="0" smtClean="0">
              <a:latin typeface="PT Sans"/>
              <a:cs typeface="PT Sans"/>
            </a:endParaRPr>
          </a:p>
          <a:p>
            <a:pPr algn="l"/>
            <a:r>
              <a:rPr lang="en-US" altLang="ja-JP" sz="1200" i="0" dirty="0" smtClean="0">
                <a:latin typeface="PT Sans"/>
                <a:cs typeface="PT Sans"/>
              </a:rPr>
              <a:t>http://</a:t>
            </a:r>
            <a:r>
              <a:rPr lang="en-US" altLang="ja-JP" sz="1200" i="0" dirty="0" err="1" smtClean="0">
                <a:latin typeface="PT Sans"/>
                <a:cs typeface="PT Sans"/>
              </a:rPr>
              <a:t>chronicle.com</a:t>
            </a:r>
            <a:r>
              <a:rPr lang="en-US" altLang="ja-JP" sz="1200" i="0" dirty="0" smtClean="0">
                <a:latin typeface="PT Sans"/>
                <a:cs typeface="PT Sans"/>
              </a:rPr>
              <a:t>/article/MOOCs-Take-a-Major-Step/135750/</a:t>
            </a:r>
          </a:p>
          <a:p>
            <a:pPr algn="l"/>
            <a:r>
              <a:rPr lang="en-US" altLang="ja-JP" sz="1200" i="0" dirty="0" smtClean="0">
                <a:latin typeface="PT Sans"/>
                <a:cs typeface="PT Sans"/>
              </a:rPr>
              <a:t>http://</a:t>
            </a:r>
            <a:r>
              <a:rPr lang="en-US" altLang="ja-JP" sz="1200" i="0" dirty="0" err="1" smtClean="0">
                <a:latin typeface="PT Sans"/>
                <a:cs typeface="PT Sans"/>
              </a:rPr>
              <a:t>chronicle.com</a:t>
            </a:r>
            <a:r>
              <a:rPr lang="en-US" altLang="ja-JP" sz="1200" i="0" dirty="0" smtClean="0">
                <a:latin typeface="PT Sans"/>
                <a:cs typeface="PT Sans"/>
              </a:rPr>
              <a:t>/article/California-State-U-Will/136677/</a:t>
            </a:r>
          </a:p>
          <a:p>
            <a:pPr algn="l"/>
            <a:r>
              <a:rPr kumimoji="1" lang="en-US" altLang="ja-JP" dirty="0" smtClean="0"/>
              <a:t>http://</a:t>
            </a:r>
            <a:r>
              <a:rPr kumimoji="1" lang="en-US" altLang="ja-JP" dirty="0" err="1" smtClean="0"/>
              <a:t>www.insidehighered.com</a:t>
            </a:r>
            <a:r>
              <a:rPr kumimoji="1" lang="en-US" altLang="ja-JP" dirty="0" smtClean="0"/>
              <a:t>/news/2013/03/13/</a:t>
            </a:r>
            <a:r>
              <a:rPr kumimoji="1" lang="en-US" altLang="ja-JP" dirty="0" err="1" smtClean="0"/>
              <a:t>california</a:t>
            </a:r>
            <a:r>
              <a:rPr kumimoji="1" lang="en-US" altLang="ja-JP" dirty="0" smtClean="0"/>
              <a:t>-bill-encourage-</a:t>
            </a:r>
            <a:r>
              <a:rPr kumimoji="1" lang="en-US" altLang="ja-JP" dirty="0" err="1" smtClean="0"/>
              <a:t>mooc</a:t>
            </a:r>
            <a:r>
              <a:rPr kumimoji="1" lang="en-US" altLang="ja-JP" dirty="0" smtClean="0"/>
              <a:t>-credit-public-colleges</a:t>
            </a:r>
            <a:endParaRPr kumimoji="1" lang="ja-JP" altLang="en-US" dirty="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8</a:t>
            </a:fld>
            <a:endParaRPr kumimoji="1" lang="ja-JP" altLang="en-US"/>
          </a:p>
        </p:txBody>
      </p:sp>
    </p:spTree>
    <p:extLst>
      <p:ext uri="{BB962C8B-B14F-4D97-AF65-F5344CB8AC3E}">
        <p14:creationId xmlns:p14="http://schemas.microsoft.com/office/powerpoint/2010/main" val="14579484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a:defRPr kumimoji="1">
                <a:solidFill>
                  <a:schemeClr val="tx1"/>
                </a:solidFill>
                <a:latin typeface="Verdana" charset="0"/>
                <a:ea typeface="ＭＳ Ｐゴシック" charset="0"/>
                <a:cs typeface="ＭＳ Ｐゴシック" charset="0"/>
              </a:defRPr>
            </a:lvl1pPr>
            <a:lvl2pPr marL="742950" indent="-285750" defTabSz="954088">
              <a:defRPr kumimoji="1">
                <a:solidFill>
                  <a:schemeClr val="tx1"/>
                </a:solidFill>
                <a:latin typeface="Verdana" charset="0"/>
                <a:ea typeface="ＭＳ Ｐゴシック" charset="0"/>
              </a:defRPr>
            </a:lvl2pPr>
            <a:lvl3pPr marL="1143000" indent="-228600" defTabSz="954088">
              <a:defRPr kumimoji="1">
                <a:solidFill>
                  <a:schemeClr val="tx1"/>
                </a:solidFill>
                <a:latin typeface="Verdana" charset="0"/>
                <a:ea typeface="ＭＳ Ｐゴシック" charset="0"/>
              </a:defRPr>
            </a:lvl3pPr>
            <a:lvl4pPr marL="1600200" indent="-228600" defTabSz="954088">
              <a:defRPr kumimoji="1">
                <a:solidFill>
                  <a:schemeClr val="tx1"/>
                </a:solidFill>
                <a:latin typeface="Verdana" charset="0"/>
                <a:ea typeface="ＭＳ Ｐゴシック" charset="0"/>
              </a:defRPr>
            </a:lvl4pPr>
            <a:lvl5pPr marL="2057400" indent="-228600" defTabSz="954088">
              <a:defRPr kumimoji="1">
                <a:solidFill>
                  <a:schemeClr val="tx1"/>
                </a:solidFill>
                <a:latin typeface="Verdana" charset="0"/>
                <a:ea typeface="ＭＳ Ｐゴシック" charset="0"/>
              </a:defRPr>
            </a:lvl5pPr>
            <a:lvl6pPr marL="2514600" indent="-228600" defTabSz="954088" fontAlgn="base">
              <a:spcBef>
                <a:spcPct val="0"/>
              </a:spcBef>
              <a:spcAft>
                <a:spcPct val="0"/>
              </a:spcAft>
              <a:defRPr kumimoji="1">
                <a:solidFill>
                  <a:schemeClr val="tx1"/>
                </a:solidFill>
                <a:latin typeface="Verdana" charset="0"/>
                <a:ea typeface="ＭＳ Ｐゴシック" charset="0"/>
              </a:defRPr>
            </a:lvl6pPr>
            <a:lvl7pPr marL="2971800" indent="-228600" defTabSz="954088" fontAlgn="base">
              <a:spcBef>
                <a:spcPct val="0"/>
              </a:spcBef>
              <a:spcAft>
                <a:spcPct val="0"/>
              </a:spcAft>
              <a:defRPr kumimoji="1">
                <a:solidFill>
                  <a:schemeClr val="tx1"/>
                </a:solidFill>
                <a:latin typeface="Verdana" charset="0"/>
                <a:ea typeface="ＭＳ Ｐゴシック" charset="0"/>
              </a:defRPr>
            </a:lvl7pPr>
            <a:lvl8pPr marL="3429000" indent="-228600" defTabSz="954088" fontAlgn="base">
              <a:spcBef>
                <a:spcPct val="0"/>
              </a:spcBef>
              <a:spcAft>
                <a:spcPct val="0"/>
              </a:spcAft>
              <a:defRPr kumimoji="1">
                <a:solidFill>
                  <a:schemeClr val="tx1"/>
                </a:solidFill>
                <a:latin typeface="Verdana" charset="0"/>
                <a:ea typeface="ＭＳ Ｐゴシック" charset="0"/>
              </a:defRPr>
            </a:lvl8pPr>
            <a:lvl9pPr marL="3886200" indent="-228600" defTabSz="954088" fontAlgn="base">
              <a:spcBef>
                <a:spcPct val="0"/>
              </a:spcBef>
              <a:spcAft>
                <a:spcPct val="0"/>
              </a:spcAft>
              <a:defRPr kumimoji="1">
                <a:solidFill>
                  <a:schemeClr val="tx1"/>
                </a:solidFill>
                <a:latin typeface="Verdana" charset="0"/>
                <a:ea typeface="ＭＳ Ｐゴシック" charset="0"/>
              </a:defRPr>
            </a:lvl9pPr>
          </a:lstStyle>
          <a:p>
            <a:fld id="{09E90366-1F49-C144-8AE2-D155BA495924}" type="slidenum">
              <a:rPr lang="en-US" altLang="ja-JP">
                <a:latin typeface="Arial" charset="0"/>
              </a:rPr>
              <a:pPr/>
              <a:t>9</a:t>
            </a:fld>
            <a:endParaRPr lang="en-US" altLang="ja-JP">
              <a:latin typeface="Arial" charset="0"/>
            </a:endParaRPr>
          </a:p>
        </p:txBody>
      </p:sp>
      <p:sp>
        <p:nvSpPr>
          <p:cNvPr id="18435"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latin typeface="Gill Sans Light"/>
                <a:cs typeface="Gill Sans Light"/>
              </a:rPr>
              <a:t>高等教育の独占を消滅</a:t>
            </a:r>
            <a:endParaRPr lang="en-US" altLang="ja-JP" dirty="0" smtClean="0">
              <a:latin typeface="Gill Sans Light"/>
              <a:cs typeface="Gill Sans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dirty="0" smtClean="0">
              <a:latin typeface="Gill Sans Light"/>
              <a:cs typeface="Gill Sans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altLang="ja-JP" dirty="0" smtClean="0">
                <a:latin typeface="Gill Sans Light"/>
                <a:cs typeface="Gill Sans Light"/>
              </a:rPr>
              <a:t>MOOCs</a:t>
            </a:r>
            <a:r>
              <a:rPr lang="ja-JP" altLang="en-US" dirty="0" smtClean="0">
                <a:latin typeface="Gill Sans Light"/>
                <a:cs typeface="Gill Sans Light"/>
              </a:rPr>
              <a:t>は、世界中の人々に高等教育をうける機会を拡大した。</a:t>
            </a:r>
            <a:endParaRPr lang="en-US" altLang="ja-JP" dirty="0" smtClean="0">
              <a:latin typeface="Gill Sans Light"/>
              <a:cs typeface="Gill Sans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latin typeface="Gill Sans Light"/>
                <a:cs typeface="Gill Sans Light"/>
              </a:rPr>
              <a:t>オープンエデュケーションの理想は実現するかのように思えた。</a:t>
            </a:r>
            <a:endParaRPr lang="en-US" altLang="ja-JP" dirty="0" smtClean="0">
              <a:latin typeface="Gill Sans Light"/>
              <a:cs typeface="Gill Sans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dirty="0" smtClean="0">
              <a:latin typeface="Gill Sans Light"/>
              <a:cs typeface="Gill Sans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latin typeface="Gill Sans Light"/>
                <a:cs typeface="Gill Sans Light"/>
              </a:rPr>
              <a:t>しかし、それは</a:t>
            </a:r>
            <a:r>
              <a:rPr lang="ja-JP" altLang="en-US" dirty="0" smtClean="0">
                <a:latin typeface="Gill Sans Light"/>
                <a:cs typeface="Gill Sans Light"/>
              </a:rPr>
              <a:t>、</a:t>
            </a:r>
            <a:r>
              <a:rPr lang="ja-JP" altLang="en-US" dirty="0" smtClean="0">
                <a:latin typeface="Gill Sans Light"/>
                <a:cs typeface="Gill Sans Light"/>
              </a:rPr>
              <a:t>いままで</a:t>
            </a:r>
            <a:r>
              <a:rPr lang="ja-JP" altLang="en-US" dirty="0" smtClean="0">
                <a:latin typeface="Gill Sans Light"/>
                <a:cs typeface="Gill Sans Light"/>
              </a:rPr>
              <a:t>高等教育</a:t>
            </a:r>
            <a:r>
              <a:rPr lang="ja-JP" altLang="en-US" dirty="0" smtClean="0">
                <a:latin typeface="Gill Sans Light"/>
                <a:cs typeface="Gill Sans Light"/>
              </a:rPr>
              <a:t>を大学が独占的に提供することができなくなった</a:t>
            </a:r>
            <a:r>
              <a:rPr lang="ja-JP" altLang="en-US" dirty="0" smtClean="0">
                <a:latin typeface="Gill Sans Light"/>
                <a:cs typeface="Gill Sans Light"/>
              </a:rPr>
              <a:t>意味し</a:t>
            </a:r>
            <a:r>
              <a:rPr lang="ja-JP" altLang="en-US" dirty="0" smtClean="0">
                <a:latin typeface="Gill Sans Light"/>
                <a:cs typeface="Gill Sans Light"/>
              </a:rPr>
              <a:t>、</a:t>
            </a:r>
            <a:endParaRPr lang="en-US" altLang="ja-JP" dirty="0" smtClean="0">
              <a:latin typeface="Gill Sans Light"/>
              <a:cs typeface="Gill Sans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ja-JP" dirty="0" smtClean="0">
              <a:latin typeface="Gill Sans Light"/>
              <a:cs typeface="Gill Sans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ja-JP" altLang="en-US" dirty="0" smtClean="0">
                <a:latin typeface="Gill Sans Light"/>
                <a:cs typeface="Gill Sans Light"/>
              </a:rPr>
              <a:t>そして、気がついてみると</a:t>
            </a:r>
            <a:r>
              <a:rPr lang="ja-JP" altLang="en-US" dirty="0" smtClean="0">
                <a:latin typeface="Gill Sans Light"/>
                <a:cs typeface="Gill Sans Light"/>
              </a:rPr>
              <a:t>、高等</a:t>
            </a:r>
            <a:r>
              <a:rPr lang="ja-JP" altLang="en-US" dirty="0" smtClean="0">
                <a:latin typeface="Gill Sans Light"/>
                <a:cs typeface="Gill Sans Light"/>
              </a:rPr>
              <a:t>教育を独占してきた、大学にまで、進入してきた。</a:t>
            </a:r>
            <a:endParaRPr lang="en-US" altLang="ja-JP" dirty="0" smtClean="0">
              <a:latin typeface="Gill Sans Light"/>
              <a:cs typeface="Gill Sans Light"/>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smtClean="0">
                <a:latin typeface="Century Gothic"/>
              </a:rPr>
              <a:t>EDUCAUSE </a:t>
            </a:r>
            <a:r>
              <a:rPr lang="ja-JP" altLang="en-US" dirty="0" smtClean="0">
                <a:latin typeface="Century Gothic"/>
              </a:rPr>
              <a:t>のシンポジウム</a:t>
            </a:r>
            <a:endParaRPr lang="en-US" altLang="ja-JP" dirty="0" smtClean="0">
              <a:latin typeface="Century Gothic"/>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latin typeface="Century Gothic"/>
                <a:ea typeface="+mn-ea"/>
                <a:cs typeface="+mn-cs"/>
              </a:rPr>
              <a:t>メリーランド大学、</a:t>
            </a:r>
            <a:r>
              <a:rPr lang="en-US" altLang="ja-JP" dirty="0" smtClean="0">
                <a:latin typeface="Century Gothic"/>
              </a:rPr>
              <a:t>EDUCAUSE Presidential Fellow </a:t>
            </a:r>
            <a:r>
              <a:rPr lang="ja-JP" altLang="en-US" dirty="0" smtClean="0">
                <a:latin typeface="Century Gothic"/>
              </a:rPr>
              <a:t>のボスさん</a:t>
            </a:r>
            <a:endParaRPr lang="ja-JP" altLang="en-US" dirty="0" smtClean="0"/>
          </a:p>
          <a:p>
            <a:endParaRPr kumimoji="1" lang="en-US" altLang="ja-JP" sz="1200" kern="1200" dirty="0" smtClean="0">
              <a:solidFill>
                <a:schemeClr val="tx1"/>
              </a:solidFill>
              <a:latin typeface="+mn-lt"/>
              <a:ea typeface="+mn-ea"/>
              <a:cs typeface="+mn-cs"/>
            </a:endParaRPr>
          </a:p>
          <a:p>
            <a:r>
              <a:rPr kumimoji="1" lang="ja-JP" altLang="en-US" sz="1200" kern="1200" dirty="0" smtClean="0">
                <a:solidFill>
                  <a:schemeClr val="tx1"/>
                </a:solidFill>
                <a:latin typeface="+mn-lt"/>
                <a:ea typeface="+mn-ea"/>
                <a:cs typeface="+mn-cs"/>
              </a:rPr>
              <a:t>破壊的　学位授与機構</a:t>
            </a:r>
            <a:endParaRPr kumimoji="1" lang="en-US" altLang="ja-JP" sz="1200" kern="1200" dirty="0" smtClean="0">
              <a:solidFill>
                <a:schemeClr val="tx1"/>
              </a:solidFill>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10</a:t>
            </a:fld>
            <a:endParaRPr kumimoji="1" lang="ja-JP" altLang="en-US"/>
          </a:p>
        </p:txBody>
      </p:sp>
    </p:spTree>
    <p:extLst>
      <p:ext uri="{BB962C8B-B14F-4D97-AF65-F5344CB8AC3E}">
        <p14:creationId xmlns:p14="http://schemas.microsoft.com/office/powerpoint/2010/main" val="22667950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http://</a:t>
            </a:r>
            <a:r>
              <a:rPr kumimoji="1" lang="en-US" altLang="ja-JP" dirty="0" err="1" smtClean="0"/>
              <a:t>blogs.cetis.ac.uk</a:t>
            </a:r>
            <a:r>
              <a:rPr kumimoji="1" lang="en-US" altLang="ja-JP" dirty="0" smtClean="0"/>
              <a:t>/</a:t>
            </a:r>
            <a:r>
              <a:rPr kumimoji="1" lang="en-US" altLang="ja-JP" dirty="0" err="1" smtClean="0"/>
              <a:t>cetisli</a:t>
            </a:r>
            <a:r>
              <a:rPr kumimoji="1" lang="en-US" altLang="ja-JP" dirty="0" smtClean="0"/>
              <a:t>/</a:t>
            </a:r>
          </a:p>
          <a:p>
            <a:endParaRPr kumimoji="1" lang="en-US" altLang="ja-JP" dirty="0"/>
          </a:p>
          <a:p>
            <a:r>
              <a:rPr kumimoji="1" lang="ja-JP" altLang="en-US" dirty="0" smtClean="0"/>
              <a:t>しかし、</a:t>
            </a:r>
            <a:r>
              <a:rPr kumimoji="1" lang="en-US" altLang="ja-JP" dirty="0" smtClean="0"/>
              <a:t>2013</a:t>
            </a:r>
            <a:r>
              <a:rPr kumimoji="1" lang="ja-JP" altLang="en-US" dirty="0" smtClean="0"/>
              <a:t>年の夏をすぎるころに、</a:t>
            </a:r>
            <a:r>
              <a:rPr kumimoji="1" lang="en-US" altLang="ja-JP" dirty="0" smtClean="0"/>
              <a:t>MOOCs</a:t>
            </a:r>
            <a:r>
              <a:rPr kumimoji="1" lang="ja-JP" altLang="en-US" dirty="0" smtClean="0"/>
              <a:t>は</a:t>
            </a:r>
            <a:r>
              <a:rPr kumimoji="1" lang="en-US" altLang="ja-JP" dirty="0" smtClean="0"/>
              <a:t>Hype</a:t>
            </a:r>
            <a:r>
              <a:rPr kumimoji="1" lang="ja-JP" altLang="en-US" dirty="0" smtClean="0"/>
              <a:t>ではないかといわれだした。</a:t>
            </a:r>
            <a:endParaRPr kumimoji="1" lang="en-US" altLang="ja-JP" dirty="0" smtClean="0"/>
          </a:p>
          <a:p>
            <a:r>
              <a:rPr kumimoji="1" lang="ja-JP" altLang="en-US" dirty="0" smtClean="0"/>
              <a:t>これはガ</a:t>
            </a:r>
            <a:r>
              <a:rPr kumimoji="1" lang="en-US" altLang="ja-JP" dirty="0" smtClean="0"/>
              <a:t>−</a:t>
            </a:r>
            <a:r>
              <a:rPr kumimoji="1" lang="ja-JP" altLang="en-US" dirty="0" smtClean="0"/>
              <a:t>トナーのハイプサイクル</a:t>
            </a:r>
            <a:endParaRPr kumimoji="1" lang="en-US" altLang="ja-JP" dirty="0" smtClean="0"/>
          </a:p>
          <a:p>
            <a:endParaRPr kumimoji="1" lang="en-US" altLang="ja-JP" dirty="0" smtClean="0"/>
          </a:p>
        </p:txBody>
      </p:sp>
      <p:sp>
        <p:nvSpPr>
          <p:cNvPr id="4" name="スライド番号プレースホルダー 3"/>
          <p:cNvSpPr>
            <a:spLocks noGrp="1"/>
          </p:cNvSpPr>
          <p:nvPr>
            <p:ph type="sldNum" sz="quarter" idx="10"/>
          </p:nvPr>
        </p:nvSpPr>
        <p:spPr/>
        <p:txBody>
          <a:bodyPr/>
          <a:lstStyle/>
          <a:p>
            <a:fld id="{5773918E-9FDB-9942-BA87-8D6E3C0B11A2}" type="slidenum">
              <a:rPr kumimoji="1" lang="ja-JP" altLang="en-US" smtClean="0"/>
              <a:t>11</a:t>
            </a:fld>
            <a:endParaRPr kumimoji="1" lang="ja-JP" altLang="en-US"/>
          </a:p>
        </p:txBody>
      </p:sp>
    </p:spTree>
    <p:extLst>
      <p:ext uri="{BB962C8B-B14F-4D97-AF65-F5344CB8AC3E}">
        <p14:creationId xmlns:p14="http://schemas.microsoft.com/office/powerpoint/2010/main" val="28820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microsoft.com/office/2007/relationships/hdphoto" Target="../media/hdphoto2.wdp"/></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microsoft.com/office/2007/relationships/hdphoto" Target="../media/hdphoto3.wdp"/></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microsoft.com/office/2007/relationships/hdphoto" Target="../media/hdphoto3.wdp"/></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microsoft.com/office/2007/relationships/hdphoto" Target="../media/hdphoto3.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microsoft.com/office/2007/relationships/hdphoto" Target="../media/hdphoto3.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タイトル スライド">
    <p:spTree>
      <p:nvGrpSpPr>
        <p:cNvPr id="1" name=""/>
        <p:cNvGrpSpPr/>
        <p:nvPr/>
      </p:nvGrpSpPr>
      <p:grpSpPr>
        <a:xfrm>
          <a:off x="0" y="0"/>
          <a:ext cx="0" cy="0"/>
          <a:chOff x="0" y="0"/>
          <a:chExt cx="0" cy="0"/>
        </a:xfrm>
      </p:grpSpPr>
      <p:pic>
        <p:nvPicPr>
          <p:cNvPr id="8" name="図 7" descr="logo.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97573" y="568881"/>
            <a:ext cx="2691982" cy="1905095"/>
          </a:xfrm>
          <a:prstGeom prst="rect">
            <a:avLst/>
          </a:prstGeom>
        </p:spPr>
      </p:pic>
      <p:sp>
        <p:nvSpPr>
          <p:cNvPr id="9" name="正方形/長方形 8"/>
          <p:cNvSpPr/>
          <p:nvPr/>
        </p:nvSpPr>
        <p:spPr>
          <a:xfrm>
            <a:off x="0" y="2434285"/>
            <a:ext cx="9144000" cy="1957312"/>
          </a:xfrm>
          <a:prstGeom prst="rect">
            <a:avLst/>
          </a:prstGeom>
          <a:gradFill flip="none" rotWithShape="1">
            <a:gsLst>
              <a:gs pos="0">
                <a:srgbClr val="000099"/>
              </a:gs>
              <a:gs pos="100000">
                <a:schemeClr val="tx2">
                  <a:lumMod val="60000"/>
                  <a:lumOff val="40000"/>
                </a:schemeClr>
              </a:gs>
            </a:gsLst>
            <a:lin ang="5400000" scaled="0"/>
            <a:tileRect/>
          </a:gradFill>
          <a:ln>
            <a:noFill/>
          </a:ln>
          <a:effectLst/>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none" lIns="222617" tIns="222617" rIns="222617" bIns="222617" numCol="1" spcCol="1270" rtlCol="0" anchor="ctr" anchorCtr="0">
            <a:noAutofit/>
          </a:bodyPr>
          <a:lstStyle/>
          <a:p>
            <a:pPr algn="ctr" defTabSz="844550">
              <a:lnSpc>
                <a:spcPct val="90000"/>
              </a:lnSpc>
              <a:spcBef>
                <a:spcPct val="0"/>
              </a:spcBef>
              <a:spcAft>
                <a:spcPct val="35000"/>
              </a:spcAft>
            </a:pPr>
            <a:endParaRPr kumimoji="1" lang="ja-JP" altLang="en-US" sz="1600" kern="1200" dirty="0" smtClean="0">
              <a:solidFill>
                <a:srgbClr val="990000"/>
              </a:solidFill>
              <a:latin typeface="ヒラギノ角ゴ StdN W8"/>
              <a:ea typeface="ヒラギノ角ゴ StdN W8"/>
              <a:cs typeface="ヒラギノ角ゴ StdN W8"/>
            </a:endParaRPr>
          </a:p>
        </p:txBody>
      </p:sp>
      <p:sp>
        <p:nvSpPr>
          <p:cNvPr id="3" name="サブタイトル 2"/>
          <p:cNvSpPr>
            <a:spLocks noGrp="1"/>
          </p:cNvSpPr>
          <p:nvPr>
            <p:ph type="subTitle" idx="1" hasCustomPrompt="1"/>
          </p:nvPr>
        </p:nvSpPr>
        <p:spPr>
          <a:xfrm>
            <a:off x="284187" y="4463274"/>
            <a:ext cx="7574827" cy="559239"/>
          </a:xfrm>
        </p:spPr>
        <p:txBody>
          <a:bodyPr>
            <a:noAutofit/>
          </a:bodyPr>
          <a:lstStyle>
            <a:lvl1pPr marL="0" indent="0" algn="r">
              <a:buNone/>
              <a:defRPr sz="3600" baseline="0">
                <a:solidFill>
                  <a:schemeClr val="tx1"/>
                </a:solidFill>
                <a:latin typeface="Britannic Bold"/>
                <a:ea typeface="ヒラギノ角ゴ StdN W8"/>
                <a:cs typeface="Britannic Bold"/>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en-US" altLang="ja-JP" dirty="0" smtClean="0"/>
              <a:t>Master Sub Title</a:t>
            </a:r>
            <a:r>
              <a:rPr kumimoji="1" lang="ja-JP" altLang="en-US" dirty="0" smtClean="0"/>
              <a:t>の書式設定</a:t>
            </a:r>
            <a:endParaRPr kumimoji="1" lang="ja-JP" altLang="en-US" dirty="0"/>
          </a:p>
        </p:txBody>
      </p:sp>
      <p:sp>
        <p:nvSpPr>
          <p:cNvPr id="7" name="タイトル 6"/>
          <p:cNvSpPr>
            <a:spLocks noGrp="1"/>
          </p:cNvSpPr>
          <p:nvPr>
            <p:ph type="title" hasCustomPrompt="1"/>
          </p:nvPr>
        </p:nvSpPr>
        <p:spPr>
          <a:xfrm>
            <a:off x="197573" y="2516752"/>
            <a:ext cx="8817740" cy="1676400"/>
          </a:xfrm>
        </p:spPr>
        <p:txBody>
          <a:bodyPr/>
          <a:lstStyle>
            <a:lvl1pPr algn="ctr">
              <a:defRPr sz="4000">
                <a:solidFill>
                  <a:schemeClr val="bg1"/>
                </a:solidFill>
                <a:effectLst>
                  <a:outerShdw blurRad="12700" dist="38100" dir="2700000" algn="tl" rotWithShape="0">
                    <a:srgbClr val="990000">
                      <a:alpha val="88000"/>
                    </a:srgbClr>
                  </a:outerShdw>
                </a:effectLst>
                <a:latin typeface="Britannic Bold"/>
                <a:ea typeface="ヒラギノ角ゴ StdN W8"/>
                <a:cs typeface="Britannic Bold"/>
              </a:defRPr>
            </a:lvl1pPr>
          </a:lstStyle>
          <a:p>
            <a:r>
              <a:rPr kumimoji="1" lang="en-US" altLang="ja-JP" dirty="0" smtClean="0"/>
              <a:t>Master Title</a:t>
            </a:r>
            <a:r>
              <a:rPr kumimoji="1" lang="ja-JP" altLang="en-US" dirty="0" smtClean="0"/>
              <a:t>の書式設定</a:t>
            </a:r>
            <a:endParaRPr kumimoji="1" lang="ja-JP" altLang="en-US" dirty="0"/>
          </a:p>
        </p:txBody>
      </p:sp>
      <p:pic>
        <p:nvPicPr>
          <p:cNvPr id="14" name="図 13" descr="名称未設定.png"/>
          <p:cNvPicPr>
            <a:picLocks noChangeAspect="1"/>
          </p:cNvPicPr>
          <p:nvPr/>
        </p:nvPicPr>
        <p:blipFill rotWithShape="1">
          <a:blip r:embed="rId3" cstate="email">
            <a:duotone>
              <a:prstClr val="black"/>
              <a:schemeClr val="accent2">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a:ext>
            </a:extLst>
          </a:blip>
          <a:srcRect/>
          <a:stretch/>
        </p:blipFill>
        <p:spPr>
          <a:xfrm>
            <a:off x="7772401" y="4482518"/>
            <a:ext cx="1371600" cy="676611"/>
          </a:xfrm>
          <a:prstGeom prst="rect">
            <a:avLst/>
          </a:prstGeom>
        </p:spPr>
      </p:pic>
    </p:spTree>
    <p:extLst>
      <p:ext uri="{BB962C8B-B14F-4D97-AF65-F5344CB8AC3E}">
        <p14:creationId xmlns:p14="http://schemas.microsoft.com/office/powerpoint/2010/main" val="3232404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1008514" y="2522086"/>
            <a:ext cx="7843234" cy="903306"/>
          </a:xfrm>
        </p:spPr>
        <p:txBody>
          <a:bodyPr/>
          <a:lstStyle>
            <a:lvl1pPr algn="l">
              <a:defRPr sz="3600" b="1" i="1">
                <a:latin typeface="Britannic Bold"/>
                <a:cs typeface="Britannic Bold"/>
              </a:defRPr>
            </a:lvl1pPr>
          </a:lstStyle>
          <a:p>
            <a:r>
              <a:rPr kumimoji="1" lang="en-US" altLang="ja-JP" dirty="0" smtClean="0"/>
              <a:t>Master Title</a:t>
            </a:r>
            <a:r>
              <a:rPr kumimoji="1" lang="ja-JP" altLang="en-US" dirty="0" smtClean="0"/>
              <a:t>の書式設定</a:t>
            </a:r>
            <a:endParaRPr kumimoji="1" lang="ja-JP" altLang="en-US" dirty="0"/>
          </a:p>
        </p:txBody>
      </p:sp>
      <p:sp>
        <p:nvSpPr>
          <p:cNvPr id="3" name="スライド番号プレースホルダー 2"/>
          <p:cNvSpPr>
            <a:spLocks noGrp="1"/>
          </p:cNvSpPr>
          <p:nvPr>
            <p:ph type="sldNum" sz="quarter" idx="10"/>
          </p:nvPr>
        </p:nvSpPr>
        <p:spPr/>
        <p:txBody>
          <a:bodyPr/>
          <a:lstStyle/>
          <a:p>
            <a:fld id="{E863AB6B-07E7-994D-8C15-200C54B03C40}" type="slidenum">
              <a:rPr kumimoji="1" lang="ja-JP" altLang="en-US" smtClean="0"/>
              <a:pPr/>
              <a:t>‹#›</a:t>
            </a:fld>
            <a:endParaRPr kumimoji="1" lang="ja-JP" altLang="en-US"/>
          </a:p>
        </p:txBody>
      </p:sp>
      <p:pic>
        <p:nvPicPr>
          <p:cNvPr id="9" name="図 8" descr="名称未設定.png"/>
          <p:cNvPicPr>
            <a:picLocks noChangeAspect="1"/>
          </p:cNvPicPr>
          <p:nvPr/>
        </p:nvPicPr>
        <p:blipFill rotWithShape="1">
          <a:blip r:embed="rId2" cstate="email">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flipH="1">
            <a:off x="-1" y="2473976"/>
            <a:ext cx="1008515" cy="1033917"/>
          </a:xfrm>
          <a:prstGeom prst="rect">
            <a:avLst/>
          </a:prstGeom>
        </p:spPr>
      </p:pic>
    </p:spTree>
    <p:extLst>
      <p:ext uri="{BB962C8B-B14F-4D97-AF65-F5344CB8AC3E}">
        <p14:creationId xmlns:p14="http://schemas.microsoft.com/office/powerpoint/2010/main" val="1764809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pic>
        <p:nvPicPr>
          <p:cNvPr id="5" name="図 4" descr="名称未設定.png"/>
          <p:cNvPicPr>
            <a:picLocks noChangeAspect="1"/>
          </p:cNvPicPr>
          <p:nvPr userDrawn="1"/>
        </p:nvPicPr>
        <p:blipFill rotWithShape="1">
          <a:blip r:embed="rId2" cstate="email">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a:off x="8293702" y="65925"/>
            <a:ext cx="862057" cy="676611"/>
          </a:xfrm>
          <a:prstGeom prst="rect">
            <a:avLst/>
          </a:prstGeom>
        </p:spPr>
      </p:pic>
      <p:sp>
        <p:nvSpPr>
          <p:cNvPr id="2" name="タイトル 1"/>
          <p:cNvSpPr>
            <a:spLocks noGrp="1"/>
          </p:cNvSpPr>
          <p:nvPr>
            <p:ph type="title" hasCustomPrompt="1"/>
          </p:nvPr>
        </p:nvSpPr>
        <p:spPr/>
        <p:txBody>
          <a:bodyPr/>
          <a:lstStyle>
            <a:lvl1pPr>
              <a:defRPr sz="3800" b="0" i="0">
                <a:latin typeface="Britannic Bold"/>
                <a:ea typeface="ヒラギノ角ゴ Std W8"/>
                <a:cs typeface="Britannic Bold"/>
              </a:defRPr>
            </a:lvl1pPr>
          </a:lstStyle>
          <a:p>
            <a:r>
              <a:rPr kumimoji="1" lang="en-US" altLang="ja-JP" dirty="0" smtClean="0"/>
              <a:t>Master Title</a:t>
            </a:r>
            <a:r>
              <a:rPr kumimoji="1" lang="ja-JP" altLang="en-US" dirty="0" smtClean="0"/>
              <a:t>の書式設定</a:t>
            </a:r>
            <a:endParaRPr kumimoji="1" lang="ja-JP" altLang="en-US" dirty="0"/>
          </a:p>
        </p:txBody>
      </p:sp>
      <p:sp>
        <p:nvSpPr>
          <p:cNvPr id="3" name="コンテンツ プレースホルダー 2"/>
          <p:cNvSpPr>
            <a:spLocks noGrp="1"/>
          </p:cNvSpPr>
          <p:nvPr>
            <p:ph idx="1" hasCustomPrompt="1"/>
          </p:nvPr>
        </p:nvSpPr>
        <p:spPr/>
        <p:txBody>
          <a:bodyPr/>
          <a:lstStyle>
            <a:lvl1pPr>
              <a:lnSpc>
                <a:spcPct val="100000"/>
              </a:lnSpc>
              <a:spcBef>
                <a:spcPts val="768"/>
              </a:spcBef>
              <a:defRPr>
                <a:latin typeface="Century Gothic"/>
                <a:cs typeface="Century Gothic"/>
              </a:defRPr>
            </a:lvl1pPr>
            <a:lvl2pPr>
              <a:lnSpc>
                <a:spcPct val="100000"/>
              </a:lnSpc>
              <a:spcBef>
                <a:spcPts val="768"/>
              </a:spcBef>
              <a:defRPr>
                <a:latin typeface="Century Gothic"/>
                <a:cs typeface="Century Gothic"/>
              </a:defRPr>
            </a:lvl2pPr>
            <a:lvl3pPr>
              <a:lnSpc>
                <a:spcPct val="100000"/>
              </a:lnSpc>
              <a:spcBef>
                <a:spcPts val="768"/>
              </a:spcBef>
              <a:defRPr>
                <a:latin typeface="Century Gothic"/>
                <a:cs typeface="Century Gothic"/>
              </a:defRPr>
            </a:lvl3pPr>
            <a:lvl4pPr>
              <a:lnSpc>
                <a:spcPct val="100000"/>
              </a:lnSpc>
              <a:spcBef>
                <a:spcPts val="768"/>
              </a:spcBef>
              <a:defRPr>
                <a:latin typeface="Century Gothic"/>
                <a:cs typeface="Century Gothic"/>
              </a:defRPr>
            </a:lvl4pPr>
            <a:lvl5pPr>
              <a:lnSpc>
                <a:spcPct val="100000"/>
              </a:lnSpc>
              <a:spcBef>
                <a:spcPts val="768"/>
              </a:spcBef>
              <a:defRPr>
                <a:latin typeface="Century Gothic"/>
                <a:cs typeface="Century Gothic"/>
              </a:defRPr>
            </a:lvl5pPr>
          </a:lstStyle>
          <a:p>
            <a:pPr lvl="0"/>
            <a:r>
              <a:rPr kumimoji="1" lang="en-US" altLang="ja-JP" dirty="0" smtClean="0"/>
              <a:t>Master Text</a:t>
            </a:r>
            <a:r>
              <a:rPr kumimoji="1" lang="ja-JP" altLang="en-US" dirty="0" smtClean="0"/>
              <a:t>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6" name="スライド番号プレースホルダー 5"/>
          <p:cNvSpPr>
            <a:spLocks noGrp="1"/>
          </p:cNvSpPr>
          <p:nvPr>
            <p:ph type="sldNum" sz="quarter" idx="12"/>
          </p:nvPr>
        </p:nvSpPr>
        <p:spPr/>
        <p:txBody>
          <a:bodyPr/>
          <a:lstStyle/>
          <a:p>
            <a:fld id="{E863AB6B-07E7-994D-8C15-200C54B03C40}" type="slidenum">
              <a:rPr kumimoji="1" lang="ja-JP" altLang="en-US" smtClean="0"/>
              <a:pPr/>
              <a:t>‹#›</a:t>
            </a:fld>
            <a:endParaRPr kumimoji="1" lang="ja-JP" altLang="en-US"/>
          </a:p>
        </p:txBody>
      </p:sp>
    </p:spTree>
    <p:extLst>
      <p:ext uri="{BB962C8B-B14F-4D97-AF65-F5344CB8AC3E}">
        <p14:creationId xmlns:p14="http://schemas.microsoft.com/office/powerpoint/2010/main" val="397916855"/>
      </p:ext>
    </p:extLst>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2 つのコンテンツ">
    <p:spTree>
      <p:nvGrpSpPr>
        <p:cNvPr id="1" name=""/>
        <p:cNvGrpSpPr/>
        <p:nvPr/>
      </p:nvGrpSpPr>
      <p:grpSpPr>
        <a:xfrm>
          <a:off x="0" y="0"/>
          <a:ext cx="0" cy="0"/>
          <a:chOff x="0" y="0"/>
          <a:chExt cx="0" cy="0"/>
        </a:xfrm>
      </p:grpSpPr>
      <p:pic>
        <p:nvPicPr>
          <p:cNvPr id="9" name="図 8" descr="名称未設定.png"/>
          <p:cNvPicPr>
            <a:picLocks noChangeAspect="1"/>
          </p:cNvPicPr>
          <p:nvPr userDrawn="1"/>
        </p:nvPicPr>
        <p:blipFill rotWithShape="1">
          <a:blip r:embed="rId2" cstate="email">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a:off x="8293702" y="65925"/>
            <a:ext cx="862057" cy="676611"/>
          </a:xfrm>
          <a:prstGeom prst="rect">
            <a:avLst/>
          </a:prstGeom>
        </p:spPr>
      </p:pic>
      <p:sp>
        <p:nvSpPr>
          <p:cNvPr id="2" name="タイトル 1"/>
          <p:cNvSpPr>
            <a:spLocks noGrp="1"/>
          </p:cNvSpPr>
          <p:nvPr>
            <p:ph type="title" hasCustomPrompt="1"/>
          </p:nvPr>
        </p:nvSpPr>
        <p:spPr/>
        <p:txBody>
          <a:bodyPr/>
          <a:lstStyle/>
          <a:p>
            <a:r>
              <a:rPr kumimoji="1" lang="en-US" altLang="ja-JP" dirty="0" smtClean="0"/>
              <a:t>Master title</a:t>
            </a:r>
            <a:r>
              <a:rPr kumimoji="1" lang="ja-JP" altLang="en-US" dirty="0" smtClean="0"/>
              <a:t>の書式設定</a:t>
            </a:r>
            <a:endParaRPr kumimoji="1" lang="ja-JP" altLang="en-US" dirty="0"/>
          </a:p>
        </p:txBody>
      </p:sp>
      <p:sp>
        <p:nvSpPr>
          <p:cNvPr id="3" name="コンテンツ プレースホルダー 2"/>
          <p:cNvSpPr>
            <a:spLocks noGrp="1"/>
          </p:cNvSpPr>
          <p:nvPr>
            <p:ph sz="half" idx="1" hasCustomPrompt="1"/>
          </p:nvPr>
        </p:nvSpPr>
        <p:spPr>
          <a:xfrm>
            <a:off x="457200" y="1628407"/>
            <a:ext cx="4038600" cy="500107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kumimoji="1" lang="en-US" altLang="ja-JP" dirty="0" smtClean="0"/>
              <a:t>Master Text</a:t>
            </a:r>
            <a:r>
              <a:rPr kumimoji="1" lang="ja-JP" altLang="en-US" dirty="0" smtClean="0"/>
              <a:t>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コンテンツ プレースホルダー 3"/>
          <p:cNvSpPr>
            <a:spLocks noGrp="1"/>
          </p:cNvSpPr>
          <p:nvPr>
            <p:ph sz="half" idx="2" hasCustomPrompt="1"/>
          </p:nvPr>
        </p:nvSpPr>
        <p:spPr>
          <a:xfrm>
            <a:off x="4648200" y="1628407"/>
            <a:ext cx="4038600" cy="5001073"/>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kumimoji="1" lang="en-US" altLang="ja-JP" dirty="0" smtClean="0"/>
              <a:t>Master Text</a:t>
            </a:r>
            <a:r>
              <a:rPr kumimoji="1" lang="ja-JP" altLang="en-US" dirty="0" smtClean="0"/>
              <a:t>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7" name="スライド番号プレースホルダー 6"/>
          <p:cNvSpPr>
            <a:spLocks noGrp="1"/>
          </p:cNvSpPr>
          <p:nvPr>
            <p:ph type="sldNum" sz="quarter" idx="12"/>
          </p:nvPr>
        </p:nvSpPr>
        <p:spPr/>
        <p:txBody>
          <a:bodyPr/>
          <a:lstStyle/>
          <a:p>
            <a:fld id="{E863AB6B-07E7-994D-8C15-200C54B03C40}" type="slidenum">
              <a:rPr kumimoji="1" lang="ja-JP" altLang="en-US" smtClean="0"/>
              <a:pPr/>
              <a:t>‹#›</a:t>
            </a:fld>
            <a:endParaRPr kumimoji="1" lang="ja-JP" altLang="en-US"/>
          </a:p>
        </p:txBody>
      </p:sp>
      <p:sp>
        <p:nvSpPr>
          <p:cNvPr id="6" name="テキスト プレースホルダー 5"/>
          <p:cNvSpPr>
            <a:spLocks noGrp="1"/>
          </p:cNvSpPr>
          <p:nvPr>
            <p:ph type="body" sz="quarter" idx="13" hasCustomPrompt="1"/>
          </p:nvPr>
        </p:nvSpPr>
        <p:spPr>
          <a:xfrm>
            <a:off x="457200" y="992188"/>
            <a:ext cx="4038600" cy="520267"/>
          </a:xfrm>
        </p:spPr>
        <p:txBody>
          <a:bodyPr anchor="ctr">
            <a:noAutofit/>
          </a:bodyPr>
          <a:lstStyle>
            <a:lvl1pPr marL="0" indent="0" algn="ctr">
              <a:buNone/>
              <a:defRPr sz="3600" b="0" i="0">
                <a:latin typeface="Britannic Bold"/>
                <a:ea typeface="ヒラギノ角ゴ Std W8"/>
                <a:cs typeface="Britannic Bold"/>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smtClean="0"/>
              <a:t>Title</a:t>
            </a:r>
            <a:endParaRPr kumimoji="1" lang="ja-JP" altLang="en-US" dirty="0"/>
          </a:p>
        </p:txBody>
      </p:sp>
      <p:sp>
        <p:nvSpPr>
          <p:cNvPr id="8" name="テキスト プレースホルダー 5"/>
          <p:cNvSpPr>
            <a:spLocks noGrp="1"/>
          </p:cNvSpPr>
          <p:nvPr>
            <p:ph type="body" sz="quarter" idx="14" hasCustomPrompt="1"/>
          </p:nvPr>
        </p:nvSpPr>
        <p:spPr>
          <a:xfrm>
            <a:off x="4648200" y="992188"/>
            <a:ext cx="4038600" cy="520267"/>
          </a:xfrm>
        </p:spPr>
        <p:txBody>
          <a:bodyPr anchor="ctr">
            <a:noAutofit/>
          </a:bodyPr>
          <a:lstStyle>
            <a:lvl1pPr marL="0" indent="0" algn="ctr">
              <a:buNone/>
              <a:defRPr sz="3600" b="0" i="0">
                <a:latin typeface="Britannic Bold"/>
                <a:ea typeface="ヒラギノ角ゴ Std W8"/>
                <a:cs typeface="Britannic Bold"/>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dirty="0" smtClean="0"/>
              <a:t>Title</a:t>
            </a:r>
            <a:endParaRPr kumimoji="1" lang="ja-JP" altLang="en-US" dirty="0"/>
          </a:p>
        </p:txBody>
      </p:sp>
    </p:spTree>
    <p:extLst>
      <p:ext uri="{BB962C8B-B14F-4D97-AF65-F5344CB8AC3E}">
        <p14:creationId xmlns:p14="http://schemas.microsoft.com/office/powerpoint/2010/main" val="369742965"/>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pic>
        <p:nvPicPr>
          <p:cNvPr id="6" name="図 5" descr="名称未設定.png"/>
          <p:cNvPicPr>
            <a:picLocks noChangeAspect="1"/>
          </p:cNvPicPr>
          <p:nvPr userDrawn="1"/>
        </p:nvPicPr>
        <p:blipFill rotWithShape="1">
          <a:blip r:embed="rId2" cstate="email">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a:off x="8293702" y="65925"/>
            <a:ext cx="862057" cy="676611"/>
          </a:xfrm>
          <a:prstGeom prst="rect">
            <a:avLst/>
          </a:prstGeom>
        </p:spPr>
      </p:pic>
      <p:sp>
        <p:nvSpPr>
          <p:cNvPr id="2" name="タイトル 1"/>
          <p:cNvSpPr>
            <a:spLocks noGrp="1"/>
          </p:cNvSpPr>
          <p:nvPr>
            <p:ph type="title" hasCustomPrompt="1"/>
          </p:nvPr>
        </p:nvSpPr>
        <p:spPr/>
        <p:txBody>
          <a:bodyPr/>
          <a:lstStyle/>
          <a:p>
            <a:r>
              <a:rPr kumimoji="1" lang="en-US" altLang="ja-JP" dirty="0" smtClean="0"/>
              <a:t>Master Title</a:t>
            </a:r>
            <a:r>
              <a:rPr kumimoji="1" lang="ja-JP" altLang="en-US" dirty="0" smtClean="0"/>
              <a:t>の書式設定</a:t>
            </a:r>
            <a:endParaRPr kumimoji="1" lang="ja-JP" altLang="en-US" dirty="0"/>
          </a:p>
        </p:txBody>
      </p:sp>
      <p:sp>
        <p:nvSpPr>
          <p:cNvPr id="3" name="コンテンツ プレースホルダー 2"/>
          <p:cNvSpPr>
            <a:spLocks noGrp="1"/>
          </p:cNvSpPr>
          <p:nvPr>
            <p:ph sz="half" idx="1" hasCustomPrompt="1"/>
          </p:nvPr>
        </p:nvSpPr>
        <p:spPr>
          <a:xfrm>
            <a:off x="457200" y="1600201"/>
            <a:ext cx="4038600" cy="5029279"/>
          </a:xfrm>
        </p:spPr>
        <p:txBody>
          <a:bodyPr/>
          <a:lstStyle>
            <a:lvl1pPr>
              <a:defRPr sz="2800" baseline="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en-US" altLang="ja-JP" dirty="0" smtClean="0"/>
              <a:t>Master Text</a:t>
            </a:r>
            <a:r>
              <a:rPr kumimoji="1" lang="ja-JP" altLang="en-US" dirty="0" smtClean="0"/>
              <a:t>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コンテンツ プレースホルダー 3"/>
          <p:cNvSpPr>
            <a:spLocks noGrp="1"/>
          </p:cNvSpPr>
          <p:nvPr>
            <p:ph sz="half" idx="2" hasCustomPrompt="1"/>
          </p:nvPr>
        </p:nvSpPr>
        <p:spPr>
          <a:xfrm>
            <a:off x="4648200" y="1600201"/>
            <a:ext cx="4038600" cy="50292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en-US" altLang="ja-JP" dirty="0" smtClean="0"/>
              <a:t>Master Text</a:t>
            </a:r>
            <a:r>
              <a:rPr kumimoji="1" lang="ja-JP" altLang="en-US" dirty="0" smtClean="0"/>
              <a:t>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7" name="スライド番号プレースホルダー 6"/>
          <p:cNvSpPr>
            <a:spLocks noGrp="1"/>
          </p:cNvSpPr>
          <p:nvPr>
            <p:ph type="sldNum" sz="quarter" idx="12"/>
          </p:nvPr>
        </p:nvSpPr>
        <p:spPr/>
        <p:txBody>
          <a:bodyPr/>
          <a:lstStyle/>
          <a:p>
            <a:fld id="{E863AB6B-07E7-994D-8C15-200C54B03C40}" type="slidenum">
              <a:rPr kumimoji="1" lang="ja-JP" altLang="en-US" smtClean="0"/>
              <a:pPr/>
              <a:t>‹#›</a:t>
            </a:fld>
            <a:endParaRPr kumimoji="1" lang="ja-JP" altLang="en-US"/>
          </a:p>
        </p:txBody>
      </p:sp>
    </p:spTree>
    <p:extLst>
      <p:ext uri="{BB962C8B-B14F-4D97-AF65-F5344CB8AC3E}">
        <p14:creationId xmlns:p14="http://schemas.microsoft.com/office/powerpoint/2010/main" val="1300181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pic>
        <p:nvPicPr>
          <p:cNvPr id="4" name="図 3" descr="名称未設定.png"/>
          <p:cNvPicPr>
            <a:picLocks noChangeAspect="1"/>
          </p:cNvPicPr>
          <p:nvPr userDrawn="1"/>
        </p:nvPicPr>
        <p:blipFill rotWithShape="1">
          <a:blip r:embed="rId2" cstate="email">
            <a:duotone>
              <a:prstClr val="black"/>
              <a:schemeClr val="accent2">
                <a:tint val="45000"/>
                <a:satMod val="400000"/>
              </a:schemeClr>
            </a:duotone>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a:ext>
            </a:extLst>
          </a:blip>
          <a:srcRect/>
          <a:stretch/>
        </p:blipFill>
        <p:spPr>
          <a:xfrm>
            <a:off x="8293702" y="65925"/>
            <a:ext cx="862057" cy="676611"/>
          </a:xfrm>
          <a:prstGeom prst="rect">
            <a:avLst/>
          </a:prstGeom>
        </p:spPr>
      </p:pic>
      <p:sp>
        <p:nvSpPr>
          <p:cNvPr id="2" name="タイトル 1"/>
          <p:cNvSpPr>
            <a:spLocks noGrp="1"/>
          </p:cNvSpPr>
          <p:nvPr>
            <p:ph type="title" hasCustomPrompt="1"/>
          </p:nvPr>
        </p:nvSpPr>
        <p:spPr/>
        <p:txBody>
          <a:bodyPr/>
          <a:lstStyle>
            <a:lvl1pPr>
              <a:defRPr b="0" i="0">
                <a:latin typeface="Britannic Bold"/>
                <a:ea typeface="ヒラギノ角ゴ StdN W8"/>
                <a:cs typeface="Britannic Bold"/>
              </a:defRPr>
            </a:lvl1pPr>
          </a:lstStyle>
          <a:p>
            <a:r>
              <a:rPr kumimoji="1" lang="en-US" altLang="ja-JP" dirty="0" smtClean="0"/>
              <a:t>Master Title</a:t>
            </a:r>
            <a:r>
              <a:rPr kumimoji="1" lang="ja-JP" altLang="en-US" dirty="0" smtClean="0"/>
              <a:t>の書式設定</a:t>
            </a:r>
            <a:endParaRPr kumimoji="1" lang="ja-JP" altLang="en-US" dirty="0"/>
          </a:p>
        </p:txBody>
      </p:sp>
      <p:sp>
        <p:nvSpPr>
          <p:cNvPr id="5" name="スライド番号プレースホルダー 4"/>
          <p:cNvSpPr>
            <a:spLocks noGrp="1"/>
          </p:cNvSpPr>
          <p:nvPr>
            <p:ph type="sldNum" sz="quarter" idx="12"/>
          </p:nvPr>
        </p:nvSpPr>
        <p:spPr/>
        <p:txBody>
          <a:bodyPr/>
          <a:lstStyle/>
          <a:p>
            <a:fld id="{E863AB6B-07E7-994D-8C15-200C54B03C40}" type="slidenum">
              <a:rPr kumimoji="1" lang="ja-JP" altLang="en-US" smtClean="0"/>
              <a:pPr/>
              <a:t>‹#›</a:t>
            </a:fld>
            <a:endParaRPr kumimoji="1" lang="ja-JP" altLang="en-US"/>
          </a:p>
        </p:txBody>
      </p:sp>
    </p:spTree>
    <p:extLst>
      <p:ext uri="{BB962C8B-B14F-4D97-AF65-F5344CB8AC3E}">
        <p14:creationId xmlns:p14="http://schemas.microsoft.com/office/powerpoint/2010/main" val="1237706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996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hasCustomPrompt="1"/>
          </p:nvPr>
        </p:nvSpPr>
        <p:spPr>
          <a:xfrm>
            <a:off x="457201" y="273050"/>
            <a:ext cx="3008313" cy="654602"/>
          </a:xfrm>
        </p:spPr>
        <p:txBody>
          <a:bodyPr anchor="b"/>
          <a:lstStyle>
            <a:lvl1pPr algn="l">
              <a:defRPr sz="2000" b="1"/>
            </a:lvl1pPr>
          </a:lstStyle>
          <a:p>
            <a:r>
              <a:rPr kumimoji="1" lang="en-US" altLang="ja-JP" dirty="0" smtClean="0"/>
              <a:t>Master Title</a:t>
            </a:r>
            <a:r>
              <a:rPr kumimoji="1" lang="ja-JP" altLang="en-US" dirty="0" smtClean="0"/>
              <a:t>の書式設定</a:t>
            </a:r>
            <a:endParaRPr kumimoji="1" lang="ja-JP" altLang="en-US" dirty="0"/>
          </a:p>
        </p:txBody>
      </p:sp>
      <p:sp>
        <p:nvSpPr>
          <p:cNvPr id="3" name="コンテンツ プレースホルダー 2"/>
          <p:cNvSpPr>
            <a:spLocks noGrp="1"/>
          </p:cNvSpPr>
          <p:nvPr>
            <p:ph idx="1" hasCustomPrompt="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en-US" altLang="ja-JP" dirty="0" smtClean="0"/>
              <a:t>Master Text</a:t>
            </a:r>
            <a:r>
              <a:rPr kumimoji="1" lang="ja-JP" altLang="en-US" dirty="0" smtClean="0"/>
              <a:t>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テキスト プレースホルダー 3"/>
          <p:cNvSpPr>
            <a:spLocks noGrp="1"/>
          </p:cNvSpPr>
          <p:nvPr>
            <p:ph type="body" sz="half" idx="2" hasCustomPrompt="1"/>
          </p:nvPr>
        </p:nvSpPr>
        <p:spPr>
          <a:xfrm>
            <a:off x="457201" y="1016001"/>
            <a:ext cx="3008313" cy="51101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en-US" altLang="ja-JP" dirty="0" smtClean="0"/>
              <a:t>Master Text</a:t>
            </a:r>
            <a:r>
              <a:rPr kumimoji="1" lang="ja-JP" altLang="en-US" dirty="0" smtClean="0"/>
              <a:t>の書式設定</a:t>
            </a:r>
          </a:p>
        </p:txBody>
      </p:sp>
      <p:sp>
        <p:nvSpPr>
          <p:cNvPr id="7" name="スライド番号プレースホルダー 6"/>
          <p:cNvSpPr>
            <a:spLocks noGrp="1"/>
          </p:cNvSpPr>
          <p:nvPr>
            <p:ph type="sldNum" sz="quarter" idx="12"/>
          </p:nvPr>
        </p:nvSpPr>
        <p:spPr/>
        <p:txBody>
          <a:bodyPr/>
          <a:lstStyle/>
          <a:p>
            <a:fld id="{E863AB6B-07E7-994D-8C15-200C54B03C40}" type="slidenum">
              <a:rPr kumimoji="1" lang="ja-JP" altLang="en-US" smtClean="0"/>
              <a:pPr/>
              <a:t>‹#›</a:t>
            </a:fld>
            <a:endParaRPr kumimoji="1" lang="ja-JP" altLang="en-US"/>
          </a:p>
        </p:txBody>
      </p:sp>
    </p:spTree>
    <p:extLst>
      <p:ext uri="{BB962C8B-B14F-4D97-AF65-F5344CB8AC3E}">
        <p14:creationId xmlns:p14="http://schemas.microsoft.com/office/powerpoint/2010/main" val="1270824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chemeClr val="bg1">
                <a:tint val="40000"/>
                <a:satMod val="350000"/>
              </a:schemeClr>
            </a:gs>
            <a:gs pos="79000">
              <a:schemeClr val="bg1"/>
            </a:gs>
            <a:gs pos="0">
              <a:schemeClr val="accent5"/>
            </a:gs>
            <a:gs pos="51000">
              <a:schemeClr val="accent5">
                <a:lumMod val="20000"/>
                <a:lumOff val="8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457200" y="1022969"/>
            <a:ext cx="8229600" cy="5577646"/>
          </a:xfrm>
          <a:prstGeom prst="rect">
            <a:avLst/>
          </a:prstGeom>
        </p:spPr>
        <p:txBody>
          <a:bodyPr vert="horz" lIns="91440" tIns="45720" rIns="91440" bIns="45720" rtlCol="0">
            <a:normAutofit/>
          </a:bodyPr>
          <a:lstStyle/>
          <a:p>
            <a:pPr lvl="0"/>
            <a:r>
              <a:rPr kumimoji="1" lang="en-US" altLang="ja-JP" dirty="0" smtClean="0"/>
              <a:t>Master Text</a:t>
            </a:r>
            <a:r>
              <a:rPr kumimoji="1" lang="ja-JP" altLang="en-US" dirty="0" smtClean="0"/>
              <a:t>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2" name="タイトル プレースホルダー 1"/>
          <p:cNvSpPr>
            <a:spLocks noGrp="1"/>
          </p:cNvSpPr>
          <p:nvPr>
            <p:ph type="title"/>
          </p:nvPr>
        </p:nvSpPr>
        <p:spPr>
          <a:xfrm>
            <a:off x="0" y="54175"/>
            <a:ext cx="8293702" cy="639150"/>
          </a:xfrm>
          <a:prstGeom prst="rect">
            <a:avLst/>
          </a:prstGeom>
          <a:effectLst/>
        </p:spPr>
        <p:txBody>
          <a:bodyPr vert="horz" lIns="91440" tIns="45720" rIns="91440" bIns="45720" rtlCol="0" anchor="ctr">
            <a:noAutofit/>
          </a:bodyPr>
          <a:lstStyle/>
          <a:p>
            <a:r>
              <a:rPr kumimoji="1" lang="en-US" altLang="ja-JP" dirty="0" smtClean="0"/>
              <a:t>Master Title</a:t>
            </a:r>
            <a:r>
              <a:rPr kumimoji="1" lang="ja-JP" altLang="en-US" dirty="0" smtClean="0"/>
              <a:t>の書式設定</a:t>
            </a:r>
            <a:endParaRPr kumimoji="1" lang="ja-JP" altLang="en-US" dirty="0"/>
          </a:p>
        </p:txBody>
      </p:sp>
      <p:sp>
        <p:nvSpPr>
          <p:cNvPr id="6" name="スライド番号プレースホルダー 5"/>
          <p:cNvSpPr>
            <a:spLocks noGrp="1"/>
          </p:cNvSpPr>
          <p:nvPr>
            <p:ph type="sldNum" sz="quarter" idx="4"/>
          </p:nvPr>
        </p:nvSpPr>
        <p:spPr>
          <a:xfrm>
            <a:off x="8552106" y="206230"/>
            <a:ext cx="583534" cy="396000"/>
          </a:xfrm>
          <a:prstGeom prst="rect">
            <a:avLst/>
          </a:prstGeom>
        </p:spPr>
        <p:txBody>
          <a:bodyPr vert="horz" lIns="91440" tIns="45720" rIns="91440" bIns="45720" rtlCol="0" anchor="ctr"/>
          <a:lstStyle>
            <a:lvl1pPr algn="r">
              <a:lnSpc>
                <a:spcPts val="1900"/>
              </a:lnSpc>
              <a:defRPr sz="1800" b="1" i="1">
                <a:solidFill>
                  <a:schemeClr val="tx1"/>
                </a:solidFill>
                <a:latin typeface="PT Serif"/>
                <a:ea typeface="ヒラギノ明朝 ProN W3"/>
                <a:cs typeface="PT Serif"/>
              </a:defRPr>
            </a:lvl1pPr>
          </a:lstStyle>
          <a:p>
            <a:fld id="{E863AB6B-07E7-994D-8C15-200C54B03C40}" type="slidenum">
              <a:rPr kumimoji="1" lang="ja-JP" altLang="en-US" smtClean="0"/>
              <a:pPr/>
              <a:t>‹#›</a:t>
            </a:fld>
            <a:endParaRPr kumimoji="1" lang="ja-JP" altLang="en-US"/>
          </a:p>
        </p:txBody>
      </p:sp>
    </p:spTree>
    <p:extLst>
      <p:ext uri="{BB962C8B-B14F-4D97-AF65-F5344CB8AC3E}">
        <p14:creationId xmlns:p14="http://schemas.microsoft.com/office/powerpoint/2010/main" val="330923646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Lst>
  <p:timing>
    <p:tnLst>
      <p:par>
        <p:cTn xmlns:p14="http://schemas.microsoft.com/office/powerpoint/2010/main" id="1" dur="indefinite" restart="never" nodeType="tmRoot"/>
      </p:par>
    </p:tnLst>
  </p:timing>
  <p:hf hdr="0" ftr="0" dt="0"/>
  <p:txStyles>
    <p:titleStyle>
      <a:lvl1pPr algn="r" defTabSz="457200" rtl="0" eaLnBrk="1" latinLnBrk="0" hangingPunct="1">
        <a:spcBef>
          <a:spcPct val="0"/>
        </a:spcBef>
        <a:buNone/>
        <a:defRPr kumimoji="1" sz="3800" b="0" i="0" kern="1200" cap="none" spc="0">
          <a:ln>
            <a:noFill/>
          </a:ln>
          <a:solidFill>
            <a:schemeClr val="tx1"/>
          </a:solidFill>
          <a:effectLst>
            <a:outerShdw blurRad="50800" dist="38100" dir="2700000" algn="tl" rotWithShape="0">
              <a:schemeClr val="tx1">
                <a:lumMod val="65000"/>
                <a:lumOff val="35000"/>
                <a:alpha val="40000"/>
              </a:schemeClr>
            </a:outerShdw>
          </a:effectLst>
          <a:latin typeface="Britannic Bold"/>
          <a:ea typeface="ヒラギノ角ゴ StdN W8"/>
          <a:cs typeface="Britannic Bold"/>
        </a:defRPr>
      </a:lvl1pPr>
    </p:titleStyle>
    <p:bodyStyle>
      <a:lvl1pPr marL="342900" indent="-342900" algn="l" defTabSz="457200" rtl="0" eaLnBrk="1" latinLnBrk="0" hangingPunct="1">
        <a:spcBef>
          <a:spcPct val="20000"/>
        </a:spcBef>
        <a:buClr>
          <a:schemeClr val="accent2">
            <a:lumMod val="75000"/>
          </a:schemeClr>
        </a:buClr>
        <a:buSzPct val="70000"/>
        <a:buFont typeface="Wingdings" charset="2"/>
        <a:buChar char="n"/>
        <a:defRPr kumimoji="1" sz="3200" b="0" i="0" kern="1200">
          <a:solidFill>
            <a:schemeClr val="tx1">
              <a:lumMod val="85000"/>
              <a:lumOff val="15000"/>
            </a:schemeClr>
          </a:solidFill>
          <a:latin typeface="Century Gothic"/>
          <a:ea typeface="ヒラギノ角ゴ Pro W3"/>
          <a:cs typeface="Century Gothic"/>
        </a:defRPr>
      </a:lvl1pPr>
      <a:lvl2pPr marL="742950" indent="-285750" algn="l" defTabSz="457200" rtl="0" eaLnBrk="1" latinLnBrk="0" hangingPunct="1">
        <a:spcBef>
          <a:spcPct val="20000"/>
        </a:spcBef>
        <a:buClr>
          <a:schemeClr val="accent2">
            <a:lumMod val="75000"/>
          </a:schemeClr>
        </a:buClr>
        <a:buFont typeface="ヒラギノ角ゴ ProN W3"/>
        <a:buChar char="»"/>
        <a:defRPr kumimoji="1" sz="2800" b="0" i="0" kern="1200">
          <a:solidFill>
            <a:schemeClr val="tx1">
              <a:lumMod val="85000"/>
              <a:lumOff val="15000"/>
            </a:schemeClr>
          </a:solidFill>
          <a:latin typeface="Century Gothic"/>
          <a:ea typeface="ヒラギノ角ゴ Pro W3"/>
          <a:cs typeface="Century Gothic"/>
        </a:defRPr>
      </a:lvl2pPr>
      <a:lvl3pPr marL="1143000" indent="-228600" algn="l" defTabSz="457200" rtl="0" eaLnBrk="1" latinLnBrk="0" hangingPunct="1">
        <a:spcBef>
          <a:spcPct val="20000"/>
        </a:spcBef>
        <a:buClr>
          <a:schemeClr val="accent2">
            <a:lumMod val="75000"/>
          </a:schemeClr>
        </a:buClr>
        <a:buFont typeface="Arial"/>
        <a:buChar char="•"/>
        <a:defRPr kumimoji="1" sz="2400" b="0" i="0" kern="1200">
          <a:solidFill>
            <a:schemeClr val="tx1">
              <a:lumMod val="85000"/>
              <a:lumOff val="15000"/>
            </a:schemeClr>
          </a:solidFill>
          <a:latin typeface="Century Gothic"/>
          <a:ea typeface="ヒラギノ角ゴ Pro W3"/>
          <a:cs typeface="Century Gothic"/>
        </a:defRPr>
      </a:lvl3pPr>
      <a:lvl4pPr marL="1600200" indent="-228600" algn="l" defTabSz="457200" rtl="0" eaLnBrk="1" latinLnBrk="0" hangingPunct="1">
        <a:spcBef>
          <a:spcPct val="20000"/>
        </a:spcBef>
        <a:buClr>
          <a:schemeClr val="accent2">
            <a:lumMod val="75000"/>
          </a:schemeClr>
        </a:buClr>
        <a:buFont typeface="Arial"/>
        <a:buChar char="–"/>
        <a:defRPr kumimoji="1" sz="2000" b="0" i="0" kern="1200">
          <a:solidFill>
            <a:schemeClr val="tx1">
              <a:lumMod val="85000"/>
              <a:lumOff val="15000"/>
            </a:schemeClr>
          </a:solidFill>
          <a:latin typeface="Century Gothic"/>
          <a:ea typeface="ヒラギノ角ゴ Pro W3"/>
          <a:cs typeface="Century Gothic"/>
        </a:defRPr>
      </a:lvl4pPr>
      <a:lvl5pPr marL="2057400" indent="-228600" algn="l" defTabSz="457200" rtl="0" eaLnBrk="1" latinLnBrk="0" hangingPunct="1">
        <a:spcBef>
          <a:spcPct val="20000"/>
        </a:spcBef>
        <a:buClr>
          <a:schemeClr val="accent2">
            <a:lumMod val="75000"/>
          </a:schemeClr>
        </a:buClr>
        <a:buFont typeface="Arial"/>
        <a:buChar char="»"/>
        <a:defRPr kumimoji="1" sz="2000" b="0" i="0" kern="1200">
          <a:solidFill>
            <a:schemeClr val="tx1">
              <a:lumMod val="85000"/>
              <a:lumOff val="15000"/>
            </a:schemeClr>
          </a:solidFill>
          <a:latin typeface="Century Gothic"/>
          <a:ea typeface="ヒラギノ角ゴ Pro W3"/>
          <a:cs typeface="Century Gothic"/>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4.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26.png"/><Relationship Id="rId9" Type="http://schemas.microsoft.com/office/2007/relationships/hdphoto" Target="../media/hdphoto7.wdp"/><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23.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9.xml"/><Relationship Id="rId5" Type="http://schemas.openxmlformats.org/officeDocument/2006/relationships/image" Target="../media/image31.png"/><Relationship Id="rId1" Type="http://schemas.microsoft.com/office/2007/relationships/media" Target="../media/media1.mp4"/><Relationship Id="rId2" Type="http://schemas.openxmlformats.org/officeDocument/2006/relationships/video" Target="../media/media1.mp4"/></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1" Type="http://schemas.openxmlformats.org/officeDocument/2006/relationships/image" Target="../media/image40.png"/><Relationship Id="rId12" Type="http://schemas.openxmlformats.org/officeDocument/2006/relationships/image" Target="../media/image41.png"/><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3.png"/><Relationship Id="rId4" Type="http://schemas.openxmlformats.org/officeDocument/2006/relationships/image" Target="../media/image34.png"/><Relationship Id="rId5" Type="http://schemas.microsoft.com/office/2007/relationships/hdphoto" Target="../media/hdphoto8.wdp"/><Relationship Id="rId6" Type="http://schemas.openxmlformats.org/officeDocument/2006/relationships/image" Target="../media/image35.jp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jpg"/><Relationship Id="rId10" Type="http://schemas.openxmlformats.org/officeDocument/2006/relationships/image" Target="../media/image3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5.png"/><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26.png"/><Relationship Id="rId9" Type="http://schemas.microsoft.com/office/2007/relationships/hdphoto" Target="../media/hdphoto7.wdp"/><Relationship Id="rId10" Type="http://schemas.openxmlformats.org/officeDocument/2006/relationships/image" Target="../media/image44.png"/><Relationship Id="rId11" Type="http://schemas.openxmlformats.org/officeDocument/2006/relationships/comments" Target="../comments/comment1.xml"/><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9" Type="http://schemas.openxmlformats.org/officeDocument/2006/relationships/image" Target="../media/image50.png"/><Relationship Id="rId20" Type="http://schemas.microsoft.com/office/2007/relationships/hdphoto" Target="../media/hdphoto16.wdp"/><Relationship Id="rId10" Type="http://schemas.openxmlformats.org/officeDocument/2006/relationships/image" Target="../media/image51.png"/><Relationship Id="rId11" Type="http://schemas.microsoft.com/office/2007/relationships/hdphoto" Target="../media/hdphoto11.wdp"/><Relationship Id="rId12" Type="http://schemas.openxmlformats.org/officeDocument/2006/relationships/image" Target="../media/image52.png"/><Relationship Id="rId13" Type="http://schemas.microsoft.com/office/2007/relationships/hdphoto" Target="../media/hdphoto12.wdp"/><Relationship Id="rId14" Type="http://schemas.openxmlformats.org/officeDocument/2006/relationships/image" Target="../media/image53.png"/><Relationship Id="rId15" Type="http://schemas.microsoft.com/office/2007/relationships/hdphoto" Target="../media/hdphoto13.wdp"/><Relationship Id="rId16" Type="http://schemas.openxmlformats.org/officeDocument/2006/relationships/image" Target="../media/image54.png"/><Relationship Id="rId17" Type="http://schemas.openxmlformats.org/officeDocument/2006/relationships/image" Target="../media/image55.png"/><Relationship Id="rId18" Type="http://schemas.microsoft.com/office/2007/relationships/hdphoto" Target="../media/hdphoto14.wdp"/><Relationship Id="rId19" Type="http://schemas.microsoft.com/office/2007/relationships/hdphoto" Target="../media/hdphoto15.wdp"/><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46.png"/><Relationship Id="rId4" Type="http://schemas.microsoft.com/office/2007/relationships/hdphoto" Target="../media/hdphoto9.wdp"/><Relationship Id="rId5" Type="http://schemas.openxmlformats.org/officeDocument/2006/relationships/image" Target="../media/image47.png"/><Relationship Id="rId6" Type="http://schemas.microsoft.com/office/2007/relationships/hdphoto" Target="../media/hdphoto10.wdp"/><Relationship Id="rId7" Type="http://schemas.openxmlformats.org/officeDocument/2006/relationships/image" Target="../media/image48.png"/><Relationship Id="rId8"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6.emf"/><Relationship Id="rId4" Type="http://schemas.openxmlformats.org/officeDocument/2006/relationships/image" Target="../media/image57.PNG"/><Relationship Id="rId5" Type="http://schemas.openxmlformats.org/officeDocument/2006/relationships/image" Target="../media/image45.png"/><Relationship Id="rId6" Type="http://schemas.openxmlformats.org/officeDocument/2006/relationships/image" Target="../media/image50.png"/><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58.png"/><Relationship Id="rId13" Type="http://schemas.openxmlformats.org/officeDocument/2006/relationships/image" Target="../media/image59.png"/><Relationship Id="rId14" Type="http://schemas.openxmlformats.org/officeDocument/2006/relationships/image" Target="../media/image55.png"/><Relationship Id="rId15" Type="http://schemas.microsoft.com/office/2007/relationships/hdphoto" Target="../media/hdphoto14.wdp"/><Relationship Id="rId16"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27.xml"/><Relationship Id="rId3" Type="http://schemas.openxmlformats.org/officeDocument/2006/relationships/image" Target="../media/image45.png"/><Relationship Id="rId4" Type="http://schemas.openxmlformats.org/officeDocument/2006/relationships/image" Target="../media/image46.png"/><Relationship Id="rId5" Type="http://schemas.microsoft.com/office/2007/relationships/hdphoto" Target="../media/hdphoto9.wdp"/><Relationship Id="rId6" Type="http://schemas.openxmlformats.org/officeDocument/2006/relationships/image" Target="../media/image52.png"/><Relationship Id="rId7" Type="http://schemas.microsoft.com/office/2007/relationships/hdphoto" Target="../media/hdphoto12.wdp"/><Relationship Id="rId8" Type="http://schemas.openxmlformats.org/officeDocument/2006/relationships/image" Target="../media/image53.png"/><Relationship Id="rId9" Type="http://schemas.microsoft.com/office/2007/relationships/hdphoto" Target="../media/hdphoto13.wdp"/><Relationship Id="rId10"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4" Type="http://schemas.microsoft.com/office/2007/relationships/hdphoto" Target="../media/hdphoto10.wdp"/><Relationship Id="rId5" Type="http://schemas.openxmlformats.org/officeDocument/2006/relationships/image" Target="../media/image60.gif"/><Relationship Id="rId6" Type="http://schemas.openxmlformats.org/officeDocument/2006/relationships/image" Target="../media/image45.png"/><Relationship Id="rId7" Type="http://schemas.openxmlformats.org/officeDocument/2006/relationships/image" Target="../media/image59.png"/><Relationship Id="rId8" Type="http://schemas.openxmlformats.org/officeDocument/2006/relationships/image" Target="../media/image58.png"/><Relationship Id="rId9" Type="http://schemas.openxmlformats.org/officeDocument/2006/relationships/image" Target="../media/image48.png"/><Relationship Id="rId10" Type="http://schemas.openxmlformats.org/officeDocument/2006/relationships/image" Target="../media/image46.png"/><Relationship Id="rId11" Type="http://schemas.microsoft.com/office/2007/relationships/hdphoto" Target="../media/hdphoto9.wdp"/><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7.xml.rels><?xml version="1.0" encoding="UTF-8" standalone="yes"?>
<Relationships xmlns="http://schemas.openxmlformats.org/package/2006/relationships"><Relationship Id="rId9" Type="http://schemas.openxmlformats.org/officeDocument/2006/relationships/image" Target="../media/image63.png"/><Relationship Id="rId20" Type="http://schemas.openxmlformats.org/officeDocument/2006/relationships/image" Target="../media/image70.png"/><Relationship Id="rId10" Type="http://schemas.openxmlformats.org/officeDocument/2006/relationships/image" Target="../media/image64.png"/><Relationship Id="rId11" Type="http://schemas.openxmlformats.org/officeDocument/2006/relationships/image" Target="../media/image65.png"/><Relationship Id="rId12" Type="http://schemas.openxmlformats.org/officeDocument/2006/relationships/image" Target="../media/image66.png"/><Relationship Id="rId13" Type="http://schemas.openxmlformats.org/officeDocument/2006/relationships/image" Target="../media/image67.png"/><Relationship Id="rId14" Type="http://schemas.openxmlformats.org/officeDocument/2006/relationships/image" Target="../media/image48.png"/><Relationship Id="rId15" Type="http://schemas.openxmlformats.org/officeDocument/2006/relationships/image" Target="../media/image68.png"/><Relationship Id="rId16" Type="http://schemas.microsoft.com/office/2007/relationships/hdphoto" Target="../media/hdphoto17.wdp"/><Relationship Id="rId17" Type="http://schemas.openxmlformats.org/officeDocument/2006/relationships/image" Target="../media/image53.png"/><Relationship Id="rId18" Type="http://schemas.microsoft.com/office/2007/relationships/hdphoto" Target="../media/hdphoto13.wdp"/><Relationship Id="rId19" Type="http://schemas.openxmlformats.org/officeDocument/2006/relationships/image" Target="../media/image69.png"/><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47.png"/><Relationship Id="rId6" Type="http://schemas.microsoft.com/office/2007/relationships/hdphoto" Target="../media/hdphoto10.wdp"/><Relationship Id="rId7" Type="http://schemas.openxmlformats.org/officeDocument/2006/relationships/image" Target="../media/image45.png"/><Relationship Id="rId8"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72.jpg"/><Relationship Id="rId4" Type="http://schemas.openxmlformats.org/officeDocument/2006/relationships/image" Target="../media/image73.png"/><Relationship Id="rId1" Type="http://schemas.openxmlformats.org/officeDocument/2006/relationships/slideLayout" Target="../slideLayouts/slideLayout3.xml"/><Relationship Id="rId2"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74.png"/><Relationship Id="rId1" Type="http://schemas.microsoft.com/office/2007/relationships/media" Target="../media/media2.mp4"/><Relationship Id="rId2" Type="http://schemas.openxmlformats.org/officeDocument/2006/relationships/video" Target="../media/media2.mp4"/></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4.wdp"/><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7.png"/></Relationships>
</file>

<file path=ppt/slides/_rels/slide43.xml.rels><?xml version="1.0" encoding="UTF-8" standalone="yes"?>
<Relationships xmlns="http://schemas.openxmlformats.org/package/2006/relationships"><Relationship Id="rId11" Type="http://schemas.openxmlformats.org/officeDocument/2006/relationships/image" Target="../media/image46.png"/><Relationship Id="rId12" Type="http://schemas.microsoft.com/office/2007/relationships/hdphoto" Target="../media/hdphoto9.wdp"/><Relationship Id="rId1" Type="http://schemas.openxmlformats.org/officeDocument/2006/relationships/slideLayout" Target="../slideLayouts/slideLayout6.xml"/><Relationship Id="rId2" Type="http://schemas.openxmlformats.org/officeDocument/2006/relationships/image" Target="../media/image78.png"/><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79.png"/><Relationship Id="rId6" Type="http://schemas.openxmlformats.org/officeDocument/2006/relationships/image" Target="../media/image38.jp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4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8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4" Type="http://schemas.microsoft.com/office/2007/relationships/hdphoto" Target="../media/hdphoto18.wdp"/><Relationship Id="rId5" Type="http://schemas.openxmlformats.org/officeDocument/2006/relationships/image" Target="../media/image8.png"/><Relationship Id="rId6" Type="http://schemas.openxmlformats.org/officeDocument/2006/relationships/image" Target="../media/image9.png"/><Relationship Id="rId7" Type="http://schemas.openxmlformats.org/officeDocument/2006/relationships/image" Target="../media/image10.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5.xml.rels><?xml version="1.0" encoding="UTF-8" standalone="yes"?>
<Relationships xmlns="http://schemas.openxmlformats.org/package/2006/relationships"><Relationship Id="rId11" Type="http://schemas.openxmlformats.org/officeDocument/2006/relationships/image" Target="../media/image11.png"/><Relationship Id="rId12" Type="http://schemas.openxmlformats.org/officeDocument/2006/relationships/image" Target="../media/image12.png"/><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5.png"/><Relationship Id="rId4" Type="http://schemas.microsoft.com/office/2007/relationships/hdphoto" Target="../media/hdphoto5.wdp"/><Relationship Id="rId5" Type="http://schemas.openxmlformats.org/officeDocument/2006/relationships/image" Target="../media/image6.png"/><Relationship Id="rId6" Type="http://schemas.openxmlformats.org/officeDocument/2006/relationships/slide" Target="slide18.xml"/><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6.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5.png"/><Relationship Id="rId6" Type="http://schemas.microsoft.com/office/2007/relationships/hdphoto" Target="../media/hdphoto6.wdp"/><Relationship Id="rId7" Type="http://schemas.openxmlformats.org/officeDocument/2006/relationships/image" Target="../media/image6.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サブタイトル 1"/>
          <p:cNvSpPr>
            <a:spLocks noGrp="1"/>
          </p:cNvSpPr>
          <p:nvPr>
            <p:ph type="subTitle" idx="1"/>
          </p:nvPr>
        </p:nvSpPr>
        <p:spPr>
          <a:xfrm>
            <a:off x="284187" y="4566252"/>
            <a:ext cx="7574827" cy="559239"/>
          </a:xfrm>
        </p:spPr>
        <p:txBody>
          <a:bodyPr/>
          <a:lstStyle/>
          <a:p>
            <a:r>
              <a:rPr kumimoji="1" lang="en-US" altLang="ja-JP" sz="2000" dirty="0" smtClean="0"/>
              <a:t>NPO</a:t>
            </a:r>
            <a:r>
              <a:rPr lang="en-US" altLang="ja-JP" sz="2000" dirty="0"/>
              <a:t> </a:t>
            </a:r>
            <a:r>
              <a:rPr kumimoji="1" lang="en-US" altLang="ja-JP" sz="2000" dirty="0" smtClean="0"/>
              <a:t>CCC-TIES</a:t>
            </a:r>
            <a:r>
              <a:rPr kumimoji="1" lang="ja-JP" altLang="en-US" sz="2000" dirty="0" smtClean="0"/>
              <a:t>・</a:t>
            </a:r>
            <a:r>
              <a:rPr lang="en-US" altLang="ja-JP" sz="2000" dirty="0" err="1" smtClean="0"/>
              <a:t>Tezukayama</a:t>
            </a:r>
            <a:r>
              <a:rPr lang="en-US" altLang="ja-JP" sz="2000" dirty="0" smtClean="0"/>
              <a:t> University</a:t>
            </a:r>
            <a:r>
              <a:rPr kumimoji="1" lang="en-US" altLang="ja-JP" sz="2000" dirty="0" smtClean="0"/>
              <a:t/>
            </a:r>
            <a:br>
              <a:rPr kumimoji="1" lang="en-US" altLang="ja-JP" sz="2000" dirty="0" smtClean="0"/>
            </a:br>
            <a:r>
              <a:rPr lang="en-US" altLang="ja-JP" sz="2000" dirty="0" smtClean="0"/>
              <a:t>Masumi Hori</a:t>
            </a:r>
            <a:endParaRPr kumimoji="1" lang="ja-JP" altLang="en-US" sz="2000" dirty="0"/>
          </a:p>
        </p:txBody>
      </p:sp>
      <p:sp>
        <p:nvSpPr>
          <p:cNvPr id="3" name="タイトル 2"/>
          <p:cNvSpPr>
            <a:spLocks noGrp="1"/>
          </p:cNvSpPr>
          <p:nvPr>
            <p:ph type="title"/>
          </p:nvPr>
        </p:nvSpPr>
        <p:spPr/>
        <p:txBody>
          <a:bodyPr/>
          <a:lstStyle/>
          <a:p>
            <a:r>
              <a:rPr lang="en-US" altLang="ja-JP" b="1" dirty="0"/>
              <a:t>In the </a:t>
            </a:r>
            <a:r>
              <a:rPr lang="en-US" altLang="ja-JP" b="1" dirty="0" smtClean="0"/>
              <a:t>post-MOOC </a:t>
            </a:r>
            <a:r>
              <a:rPr lang="en-US" altLang="ja-JP" b="1" dirty="0"/>
              <a:t>era, </a:t>
            </a:r>
            <a:r>
              <a:rPr lang="en-US" altLang="ja-JP" b="1" dirty="0" smtClean="0"/>
              <a:t/>
            </a:r>
            <a:br>
              <a:rPr lang="en-US" altLang="ja-JP" b="1" dirty="0" smtClean="0"/>
            </a:br>
            <a:r>
              <a:rPr lang="en-US" altLang="ja-JP" dirty="0">
                <a:effectLst/>
              </a:rPr>
              <a:t>what is the future of Moodle?</a:t>
            </a:r>
            <a:r>
              <a:rPr lang="ja-JP" altLang="ja-JP" dirty="0">
                <a:effectLst/>
              </a:rPr>
              <a:t> </a:t>
            </a:r>
            <a:endParaRPr kumimoji="1" lang="ja-JP" altLang="en-US" dirty="0"/>
          </a:p>
        </p:txBody>
      </p:sp>
      <p:sp>
        <p:nvSpPr>
          <p:cNvPr id="4" name="サブタイトル 1"/>
          <p:cNvSpPr txBox="1">
            <a:spLocks/>
          </p:cNvSpPr>
          <p:nvPr/>
        </p:nvSpPr>
        <p:spPr>
          <a:xfrm>
            <a:off x="3169478" y="109707"/>
            <a:ext cx="5974522" cy="1116119"/>
          </a:xfrm>
          <a:prstGeom prst="rect">
            <a:avLst/>
          </a:prstGeom>
        </p:spPr>
        <p:txBody>
          <a:bodyPr vert="horz" lIns="91440" tIns="45720" rIns="91440" bIns="45720" rtlCol="0">
            <a:noAutofit/>
          </a:bodyPr>
          <a:lstStyle>
            <a:lvl1pPr marL="0" indent="0" algn="r" defTabSz="457200" rtl="0" eaLnBrk="1" latinLnBrk="0" hangingPunct="1">
              <a:spcBef>
                <a:spcPct val="20000"/>
              </a:spcBef>
              <a:buClr>
                <a:schemeClr val="accent2">
                  <a:lumMod val="75000"/>
                </a:schemeClr>
              </a:buClr>
              <a:buSzPct val="70000"/>
              <a:buFont typeface="Wingdings" charset="2"/>
              <a:buNone/>
              <a:defRPr kumimoji="1" sz="3600" b="0" i="0" kern="1200">
                <a:solidFill>
                  <a:schemeClr val="tx1"/>
                </a:solidFill>
                <a:latin typeface="Century Gothic"/>
                <a:ea typeface="ヒラギノ角ゴ Pro W3"/>
                <a:cs typeface="Century Gothic"/>
              </a:defRPr>
            </a:lvl1pPr>
            <a:lvl2pPr marL="457200" indent="0" algn="ctr" defTabSz="457200" rtl="0" eaLnBrk="1" latinLnBrk="0" hangingPunct="1">
              <a:spcBef>
                <a:spcPct val="20000"/>
              </a:spcBef>
              <a:buClr>
                <a:schemeClr val="accent2">
                  <a:lumMod val="75000"/>
                </a:schemeClr>
              </a:buClr>
              <a:buFont typeface="ヒラギノ角ゴ ProN W3"/>
              <a:buNone/>
              <a:defRPr kumimoji="1" sz="2800" b="0" i="0" kern="1200">
                <a:solidFill>
                  <a:schemeClr val="tx1">
                    <a:tint val="75000"/>
                  </a:schemeClr>
                </a:solidFill>
                <a:latin typeface="Century Gothic"/>
                <a:ea typeface="ヒラギノ角ゴ Pro W3"/>
                <a:cs typeface="Century Gothic"/>
              </a:defRPr>
            </a:lvl2pPr>
            <a:lvl3pPr marL="914400" indent="0" algn="ctr" defTabSz="457200" rtl="0" eaLnBrk="1" latinLnBrk="0" hangingPunct="1">
              <a:spcBef>
                <a:spcPct val="20000"/>
              </a:spcBef>
              <a:buClr>
                <a:schemeClr val="accent2">
                  <a:lumMod val="75000"/>
                </a:schemeClr>
              </a:buClr>
              <a:buFont typeface="Arial"/>
              <a:buNone/>
              <a:defRPr kumimoji="1" sz="2400" b="0" i="0" kern="1200">
                <a:solidFill>
                  <a:schemeClr val="tx1">
                    <a:tint val="75000"/>
                  </a:schemeClr>
                </a:solidFill>
                <a:latin typeface="Century Gothic"/>
                <a:ea typeface="ヒラギノ角ゴ Pro W3"/>
                <a:cs typeface="Century Gothic"/>
              </a:defRPr>
            </a:lvl3pPr>
            <a:lvl4pPr marL="1371600" indent="0" algn="ctr" defTabSz="457200" rtl="0" eaLnBrk="1" latinLnBrk="0" hangingPunct="1">
              <a:spcBef>
                <a:spcPct val="20000"/>
              </a:spcBef>
              <a:buClr>
                <a:schemeClr val="accent2">
                  <a:lumMod val="75000"/>
                </a:schemeClr>
              </a:buClr>
              <a:buFont typeface="Arial"/>
              <a:buNone/>
              <a:defRPr kumimoji="1" sz="2000" b="0" i="0" kern="1200">
                <a:solidFill>
                  <a:schemeClr val="tx1">
                    <a:tint val="75000"/>
                  </a:schemeClr>
                </a:solidFill>
                <a:latin typeface="Century Gothic"/>
                <a:ea typeface="ヒラギノ角ゴ Pro W3"/>
                <a:cs typeface="Century Gothic"/>
              </a:defRPr>
            </a:lvl4pPr>
            <a:lvl5pPr marL="1828800" indent="0" algn="ctr" defTabSz="457200" rtl="0" eaLnBrk="1" latinLnBrk="0" hangingPunct="1">
              <a:spcBef>
                <a:spcPct val="20000"/>
              </a:spcBef>
              <a:buClr>
                <a:schemeClr val="accent2">
                  <a:lumMod val="75000"/>
                </a:schemeClr>
              </a:buClr>
              <a:buFont typeface="Arial"/>
              <a:buNone/>
              <a:defRPr kumimoji="1" sz="2000" b="0" i="0" kern="1200">
                <a:solidFill>
                  <a:schemeClr val="tx1">
                    <a:tint val="75000"/>
                  </a:schemeClr>
                </a:solidFill>
                <a:latin typeface="Century Gothic"/>
                <a:ea typeface="ヒラギノ角ゴ Pro W3"/>
                <a:cs typeface="Century Gothic"/>
              </a:defRPr>
            </a:lvl5pPr>
            <a:lvl6pPr marL="22860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kumimoji="1" sz="2000" kern="1200">
                <a:solidFill>
                  <a:schemeClr val="tx1">
                    <a:tint val="75000"/>
                  </a:schemeClr>
                </a:solidFill>
                <a:latin typeface="+mn-lt"/>
                <a:ea typeface="+mn-ea"/>
                <a:cs typeface="+mn-cs"/>
              </a:defRPr>
            </a:lvl9pPr>
          </a:lstStyle>
          <a:p>
            <a:r>
              <a:rPr lang="en-US" altLang="ja-JP" sz="2000" dirty="0" smtClean="0"/>
              <a:t>Moodle Moot 2014</a:t>
            </a:r>
          </a:p>
          <a:p>
            <a:r>
              <a:rPr lang="en-US" altLang="ja-JP" sz="2000" dirty="0" smtClean="0"/>
              <a:t>21 </a:t>
            </a:r>
            <a:r>
              <a:rPr lang="en-US" altLang="ja-JP" sz="2000" dirty="0" smtClean="0"/>
              <a:t>February 2014 </a:t>
            </a:r>
          </a:p>
        </p:txBody>
      </p:sp>
    </p:spTree>
    <p:extLst>
      <p:ext uri="{BB962C8B-B14F-4D97-AF65-F5344CB8AC3E}">
        <p14:creationId xmlns:p14="http://schemas.microsoft.com/office/powerpoint/2010/main" val="8633393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lang="en-US" altLang="ja-JP" dirty="0">
                <a:cs typeface="Gill Sans MT"/>
              </a:rPr>
              <a:t>The Revolution of Mooc</a:t>
            </a:r>
            <a:endParaRPr lang="ja-JP" altLang="en-US" dirty="0"/>
          </a:p>
        </p:txBody>
      </p:sp>
      <p:pic>
        <p:nvPicPr>
          <p:cNvPr id="10" name="コンテンツ プレースホルダー 9"/>
          <p:cNvPicPr>
            <a:picLocks noGrp="1" noChangeAspect="1"/>
          </p:cNvPicPr>
          <p:nvPr>
            <p:ph idx="1"/>
          </p:nvPr>
        </p:nvPicPr>
        <p:blipFill>
          <a:blip r:embed="rId3"/>
          <a:srcRect t="8450" b="8450"/>
          <a:stretch>
            <a:fillRect/>
          </a:stretch>
        </p:blipFill>
        <p:spPr/>
      </p:pic>
      <p:sp>
        <p:nvSpPr>
          <p:cNvPr id="7" name="スライド番号プレースホルダー 6"/>
          <p:cNvSpPr>
            <a:spLocks noGrp="1"/>
          </p:cNvSpPr>
          <p:nvPr>
            <p:ph type="sldNum" sz="quarter" idx="12"/>
          </p:nvPr>
        </p:nvSpPr>
        <p:spPr/>
        <p:txBody>
          <a:bodyPr/>
          <a:lstStyle/>
          <a:p>
            <a:fld id="{E863AB6B-07E7-994D-8C15-200C54B03C40}" type="slidenum">
              <a:rPr lang="ja-JP" altLang="en-US" smtClean="0"/>
              <a:pPr/>
              <a:t>10</a:t>
            </a:fld>
            <a:endParaRPr lang="ja-JP" altLang="en-US"/>
          </a:p>
        </p:txBody>
      </p:sp>
      <p:sp>
        <p:nvSpPr>
          <p:cNvPr id="11" name="正方形/長方形 10"/>
          <p:cNvSpPr/>
          <p:nvPr/>
        </p:nvSpPr>
        <p:spPr>
          <a:xfrm>
            <a:off x="3438673" y="1636904"/>
            <a:ext cx="3338613" cy="461665"/>
          </a:xfrm>
          <a:prstGeom prst="rect">
            <a:avLst/>
          </a:prstGeom>
        </p:spPr>
        <p:txBody>
          <a:bodyPr wrap="square">
            <a:spAutoFit/>
          </a:bodyPr>
          <a:lstStyle/>
          <a:p>
            <a:r>
              <a:rPr lang="en-US" altLang="ja-JP" sz="2400" b="1" dirty="0" smtClean="0">
                <a:solidFill>
                  <a:srgbClr val="FFFFFF"/>
                </a:solidFill>
                <a:latin typeface="Century Gothic"/>
                <a:cs typeface="Century Gothic"/>
              </a:rPr>
              <a:t>Destructive</a:t>
            </a:r>
            <a:r>
              <a:rPr lang="ja-JP" altLang="en-US" sz="2400" b="1" dirty="0" smtClean="0">
                <a:solidFill>
                  <a:srgbClr val="FFFFFF"/>
                </a:solidFill>
                <a:latin typeface="Century Gothic"/>
                <a:cs typeface="Century Gothic"/>
              </a:rPr>
              <a:t>　</a:t>
            </a:r>
            <a:r>
              <a:rPr lang="en-US" altLang="ja-JP" sz="2400" b="1" dirty="0" smtClean="0">
                <a:solidFill>
                  <a:srgbClr val="FFFFFF"/>
                </a:solidFill>
                <a:latin typeface="Century Gothic"/>
                <a:cs typeface="Century Gothic"/>
              </a:rPr>
              <a:t>event</a:t>
            </a:r>
            <a:endParaRPr lang="ja-JP" altLang="en-US" sz="2400" b="1" dirty="0">
              <a:solidFill>
                <a:srgbClr val="FFFFFF"/>
              </a:solidFill>
              <a:latin typeface="Century Gothic"/>
              <a:cs typeface="Century Gothic"/>
            </a:endParaRPr>
          </a:p>
        </p:txBody>
      </p:sp>
      <p:sp>
        <p:nvSpPr>
          <p:cNvPr id="12" name="正方形/長方形 11"/>
          <p:cNvSpPr/>
          <p:nvPr/>
        </p:nvSpPr>
        <p:spPr>
          <a:xfrm>
            <a:off x="994581" y="5964942"/>
            <a:ext cx="3648127" cy="461665"/>
          </a:xfrm>
          <a:prstGeom prst="rect">
            <a:avLst/>
          </a:prstGeom>
        </p:spPr>
        <p:txBody>
          <a:bodyPr wrap="square">
            <a:spAutoFit/>
          </a:bodyPr>
          <a:lstStyle/>
          <a:p>
            <a:r>
              <a:rPr lang="en-US" altLang="ja-JP" sz="2400" b="1" dirty="0" smtClean="0">
                <a:solidFill>
                  <a:srgbClr val="FFFFFF"/>
                </a:solidFill>
                <a:latin typeface="Century Gothic"/>
                <a:cs typeface="Century Gothic"/>
              </a:rPr>
              <a:t>Higher </a:t>
            </a:r>
            <a:r>
              <a:rPr lang="en-US" altLang="ja-JP" sz="2400" b="1" dirty="0">
                <a:solidFill>
                  <a:srgbClr val="FFFFFF"/>
                </a:solidFill>
                <a:latin typeface="Century Gothic"/>
                <a:cs typeface="Century Gothic"/>
              </a:rPr>
              <a:t>Education 2013</a:t>
            </a:r>
            <a:r>
              <a:rPr lang="en-US" altLang="ja-JP" sz="2400" b="1" dirty="0" smtClean="0">
                <a:solidFill>
                  <a:srgbClr val="FFFFFF"/>
                </a:solidFill>
                <a:latin typeface="Century Gothic"/>
                <a:cs typeface="Century Gothic"/>
              </a:rPr>
              <a:t>-</a:t>
            </a:r>
            <a:endParaRPr lang="ja-JP" altLang="en-US" sz="2400" b="1" dirty="0">
              <a:solidFill>
                <a:srgbClr val="FFFFFF"/>
              </a:solidFill>
              <a:latin typeface="Century Gothic"/>
              <a:cs typeface="Century Gothic"/>
            </a:endParaRPr>
          </a:p>
        </p:txBody>
      </p:sp>
      <p:cxnSp>
        <p:nvCxnSpPr>
          <p:cNvPr id="14" name="直線矢印コネクタ 13"/>
          <p:cNvCxnSpPr/>
          <p:nvPr/>
        </p:nvCxnSpPr>
        <p:spPr>
          <a:xfrm flipH="1">
            <a:off x="2486784" y="1867737"/>
            <a:ext cx="951889" cy="362518"/>
          </a:xfrm>
          <a:prstGeom prst="straightConnector1">
            <a:avLst/>
          </a:prstGeom>
          <a:ln w="57150" cmpd="sng">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46068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コンテンツ プレースホルダー 17" descr="00000002"/>
          <p:cNvPicPr>
            <a:picLocks noGrp="1" noChangeAspect="1"/>
          </p:cNvPicPr>
          <p:nvPr>
            <p:ph idx="1"/>
          </p:nvPr>
        </p:nvPicPr>
        <p:blipFill>
          <a:blip r:embed="rId3">
            <a:extLst>
              <a:ext uri="{28A0092B-C50C-407E-A947-70E740481C1C}">
                <a14:useLocalDpi xmlns:a14="http://schemas.microsoft.com/office/drawing/2010/main" val="0"/>
              </a:ext>
            </a:extLst>
          </a:blip>
          <a:srcRect t="-2185" b="-2185"/>
          <a:stretch>
            <a:fillRect/>
          </a:stretch>
        </p:blipFill>
        <p:spPr>
          <a:xfrm>
            <a:off x="1145056" y="1102349"/>
            <a:ext cx="7749241" cy="5252081"/>
          </a:xfrm>
        </p:spPr>
      </p:pic>
      <p:sp>
        <p:nvSpPr>
          <p:cNvPr id="2" name="タイトル 1"/>
          <p:cNvSpPr>
            <a:spLocks noGrp="1"/>
          </p:cNvSpPr>
          <p:nvPr>
            <p:ph type="title"/>
          </p:nvPr>
        </p:nvSpPr>
        <p:spPr/>
        <p:txBody>
          <a:bodyPr/>
          <a:lstStyle/>
          <a:p>
            <a:r>
              <a:rPr lang="en-US" altLang="ja-JP" dirty="0"/>
              <a:t>The MOOC hype cycle</a:t>
            </a:r>
            <a:endParaRPr kumimoji="1" lang="ja-JP" altLang="en-US" dirty="0"/>
          </a:p>
        </p:txBody>
      </p:sp>
      <p:sp>
        <p:nvSpPr>
          <p:cNvPr id="4" name="スライド番号プレースホルダー 3"/>
          <p:cNvSpPr>
            <a:spLocks noGrp="1"/>
          </p:cNvSpPr>
          <p:nvPr>
            <p:ph type="sldNum" sz="quarter" idx="12"/>
          </p:nvPr>
        </p:nvSpPr>
        <p:spPr/>
        <p:txBody>
          <a:bodyPr/>
          <a:lstStyle/>
          <a:p>
            <a:fld id="{E863AB6B-07E7-994D-8C15-200C54B03C40}" type="slidenum">
              <a:rPr kumimoji="1" lang="ja-JP" altLang="en-US" smtClean="0"/>
              <a:pPr/>
              <a:t>11</a:t>
            </a:fld>
            <a:endParaRPr kumimoji="1" lang="ja-JP" altLang="en-US"/>
          </a:p>
        </p:txBody>
      </p:sp>
      <p:grpSp>
        <p:nvGrpSpPr>
          <p:cNvPr id="6" name="図形グループ 5"/>
          <p:cNvGrpSpPr/>
          <p:nvPr/>
        </p:nvGrpSpPr>
        <p:grpSpPr>
          <a:xfrm>
            <a:off x="224436" y="2868039"/>
            <a:ext cx="1797404" cy="968513"/>
            <a:chOff x="224436" y="2868039"/>
            <a:chExt cx="1797404" cy="968513"/>
          </a:xfrm>
        </p:grpSpPr>
        <p:sp>
          <p:nvSpPr>
            <p:cNvPr id="3" name="円/楕円 2"/>
            <p:cNvSpPr/>
            <p:nvPr/>
          </p:nvSpPr>
          <p:spPr>
            <a:xfrm>
              <a:off x="1737360" y="2868039"/>
              <a:ext cx="284480" cy="284480"/>
            </a:xfrm>
            <a:prstGeom prst="ellipse">
              <a:avLst/>
            </a:prstGeom>
            <a:solidFill>
              <a:srgbClr val="FFFF00"/>
            </a:solidFill>
            <a:ln w="28575" cmpd="sng">
              <a:noFill/>
            </a:ln>
            <a:effectLst/>
            <a:scene3d>
              <a:camera prst="orthographicFront"/>
              <a:lightRig rig="threePt" dir="t"/>
            </a:scene3d>
            <a:sp3d>
              <a:bevelT w="114300" prst="artDeco"/>
            </a:sp3d>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5" name="正方形/長方形 4"/>
            <p:cNvSpPr/>
            <p:nvPr/>
          </p:nvSpPr>
          <p:spPr>
            <a:xfrm>
              <a:off x="224436" y="3282554"/>
              <a:ext cx="1297778" cy="553998"/>
            </a:xfrm>
            <a:prstGeom prst="rect">
              <a:avLst/>
            </a:prstGeom>
            <a:gradFill flip="none" rotWithShape="1">
              <a:gsLst>
                <a:gs pos="0">
                  <a:srgbClr val="E2F0F7"/>
                </a:gs>
                <a:gs pos="100000">
                  <a:srgbClr val="ECF5F9"/>
                </a:gs>
              </a:gsLst>
              <a:lin ang="16200000" scaled="0"/>
              <a:tileRect/>
            </a:gradFill>
            <a:ln>
              <a:noFill/>
            </a:ln>
          </p:spPr>
          <p:txBody>
            <a:bodyPr wrap="none" lIns="0" tIns="0" rIns="0" bIns="0">
              <a:spAutoFit/>
            </a:bodyPr>
            <a:lstStyle/>
            <a:p>
              <a:r>
                <a:rPr lang="en-US" altLang="ja-JP" b="1" i="1" dirty="0" smtClean="0">
                  <a:solidFill>
                    <a:schemeClr val="tx2"/>
                  </a:solidFill>
                  <a:effectLst>
                    <a:outerShdw blurRad="50800" dist="38100" dir="2700000" algn="tl" rotWithShape="0">
                      <a:prstClr val="black">
                        <a:alpha val="40000"/>
                      </a:prstClr>
                    </a:outerShdw>
                  </a:effectLst>
                  <a:latin typeface="Century Gothic"/>
                  <a:cs typeface="Century Gothic"/>
                </a:rPr>
                <a:t>The year of</a:t>
              </a:r>
            </a:p>
            <a:p>
              <a:r>
                <a:rPr lang="en-US" altLang="ja-JP" b="1" i="1" dirty="0" smtClean="0">
                  <a:solidFill>
                    <a:schemeClr val="tx2"/>
                  </a:solidFill>
                  <a:effectLst>
                    <a:outerShdw blurRad="50800" dist="38100" dir="2700000" algn="tl" rotWithShape="0">
                      <a:prstClr val="black">
                        <a:alpha val="40000"/>
                      </a:prstClr>
                    </a:outerShdw>
                  </a:effectLst>
                  <a:latin typeface="Century Gothic"/>
                  <a:cs typeface="Century Gothic"/>
                </a:rPr>
                <a:t> </a:t>
              </a:r>
              <a:r>
                <a:rPr lang="en-US" altLang="ja-JP" b="1" i="1" dirty="0">
                  <a:solidFill>
                    <a:schemeClr val="tx2"/>
                  </a:solidFill>
                  <a:effectLst>
                    <a:outerShdw blurRad="50800" dist="38100" dir="2700000" algn="tl" rotWithShape="0">
                      <a:prstClr val="black">
                        <a:alpha val="40000"/>
                      </a:prstClr>
                    </a:outerShdw>
                  </a:effectLst>
                  <a:latin typeface="Century Gothic"/>
                  <a:cs typeface="Century Gothic"/>
                </a:rPr>
                <a:t>the MOOC</a:t>
              </a:r>
            </a:p>
          </p:txBody>
        </p:sp>
        <p:cxnSp>
          <p:nvCxnSpPr>
            <p:cNvPr id="16" name="直線コネクタ 15"/>
            <p:cNvCxnSpPr>
              <a:stCxn id="3" idx="2"/>
              <a:endCxn id="5" idx="0"/>
            </p:cNvCxnSpPr>
            <p:nvPr/>
          </p:nvCxnSpPr>
          <p:spPr>
            <a:xfrm flipH="1">
              <a:off x="873325" y="3010279"/>
              <a:ext cx="864035" cy="272275"/>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8" name="図形グループ 7"/>
          <p:cNvGrpSpPr/>
          <p:nvPr/>
        </p:nvGrpSpPr>
        <p:grpSpPr>
          <a:xfrm>
            <a:off x="1312343" y="224029"/>
            <a:ext cx="1886353" cy="1843414"/>
            <a:chOff x="1312343" y="224029"/>
            <a:chExt cx="1886353" cy="1843414"/>
          </a:xfrm>
        </p:grpSpPr>
        <p:sp>
          <p:nvSpPr>
            <p:cNvPr id="7" name="円/楕円 6"/>
            <p:cNvSpPr/>
            <p:nvPr/>
          </p:nvSpPr>
          <p:spPr>
            <a:xfrm>
              <a:off x="2255520" y="1782963"/>
              <a:ext cx="284480" cy="284480"/>
            </a:xfrm>
            <a:prstGeom prst="ellipse">
              <a:avLst/>
            </a:prstGeom>
            <a:solidFill>
              <a:srgbClr val="FFFF00"/>
            </a:solidFill>
            <a:ln w="28575" cmpd="sng">
              <a:noFill/>
            </a:ln>
            <a:effectLst/>
            <a:scene3d>
              <a:camera prst="orthographicFront"/>
              <a:lightRig rig="threePt" dir="t"/>
            </a:scene3d>
            <a:sp3d>
              <a:bevelT w="114300" prst="artDeco"/>
            </a:sp3d>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pic>
          <p:nvPicPr>
            <p:cNvPr id="9" name="コンテンツ プレースホルダー 9"/>
            <p:cNvPicPr>
              <a:picLocks noChangeAspect="1"/>
            </p:cNvPicPr>
            <p:nvPr/>
          </p:nvPicPr>
          <p:blipFill>
            <a:blip r:embed="rId4"/>
            <a:srcRect t="8450" b="8450"/>
            <a:stretch>
              <a:fillRect/>
            </a:stretch>
          </p:blipFill>
          <p:spPr>
            <a:xfrm>
              <a:off x="1312343" y="224029"/>
              <a:ext cx="1886353" cy="1278484"/>
            </a:xfrm>
            <a:prstGeom prst="rect">
              <a:avLst/>
            </a:prstGeom>
            <a:ln>
              <a:solidFill>
                <a:schemeClr val="bg1">
                  <a:lumMod val="95000"/>
                </a:schemeClr>
              </a:solidFill>
            </a:ln>
            <a:effectLst>
              <a:outerShdw blurRad="50800" dist="38100" dir="2700000" algn="tl" rotWithShape="0">
                <a:prstClr val="black">
                  <a:alpha val="40000"/>
                </a:prstClr>
              </a:outerShdw>
            </a:effectLst>
          </p:spPr>
        </p:pic>
        <p:cxnSp>
          <p:nvCxnSpPr>
            <p:cNvPr id="17" name="直線コネクタ 16"/>
            <p:cNvCxnSpPr>
              <a:stCxn id="9" idx="2"/>
              <a:endCxn id="7" idx="0"/>
            </p:cNvCxnSpPr>
            <p:nvPr/>
          </p:nvCxnSpPr>
          <p:spPr>
            <a:xfrm>
              <a:off x="2255520" y="1502513"/>
              <a:ext cx="142240" cy="280450"/>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10" name="図形グループ 9"/>
          <p:cNvGrpSpPr/>
          <p:nvPr/>
        </p:nvGrpSpPr>
        <p:grpSpPr>
          <a:xfrm>
            <a:off x="2695200" y="807086"/>
            <a:ext cx="5540190" cy="1979198"/>
            <a:chOff x="2695200" y="807086"/>
            <a:chExt cx="5540190" cy="1979198"/>
          </a:xfrm>
        </p:grpSpPr>
        <p:sp>
          <p:nvSpPr>
            <p:cNvPr id="12" name="円/楕円 11"/>
            <p:cNvSpPr/>
            <p:nvPr/>
          </p:nvSpPr>
          <p:spPr>
            <a:xfrm>
              <a:off x="2695200" y="2492119"/>
              <a:ext cx="284480" cy="284480"/>
            </a:xfrm>
            <a:prstGeom prst="ellipse">
              <a:avLst/>
            </a:prstGeom>
            <a:solidFill>
              <a:srgbClr val="FFFF00"/>
            </a:solidFill>
            <a:ln w="28575" cmpd="sng">
              <a:noFill/>
            </a:ln>
            <a:effectLst/>
            <a:scene3d>
              <a:camera prst="orthographicFront"/>
              <a:lightRig rig="threePt" dir="t"/>
            </a:scene3d>
            <a:sp3d>
              <a:bevelT w="114300" prst="artDeco"/>
            </a:sp3d>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3" name="正方形/長方形 12"/>
            <p:cNvSpPr/>
            <p:nvPr/>
          </p:nvSpPr>
          <p:spPr>
            <a:xfrm>
              <a:off x="5445202" y="2509285"/>
              <a:ext cx="2790188" cy="276999"/>
            </a:xfrm>
            <a:prstGeom prst="rect">
              <a:avLst/>
            </a:prstGeom>
            <a:noFill/>
            <a:ln>
              <a:noFill/>
            </a:ln>
          </p:spPr>
          <p:txBody>
            <a:bodyPr wrap="none" lIns="0" tIns="0" rIns="0" bIns="0">
              <a:spAutoFit/>
            </a:bodyPr>
            <a:lstStyle/>
            <a:p>
              <a:r>
                <a:rPr lang="en-US" altLang="ja-JP" b="1" i="1" dirty="0">
                  <a:solidFill>
                    <a:schemeClr val="tx2"/>
                  </a:solidFill>
                  <a:effectLst>
                    <a:outerShdw blurRad="50800" dist="38100" dir="2700000" algn="tl" rotWithShape="0">
                      <a:prstClr val="black">
                        <a:alpha val="40000"/>
                      </a:prstClr>
                    </a:outerShdw>
                  </a:effectLst>
                  <a:latin typeface="Century Gothic"/>
                  <a:cs typeface="Century Gothic"/>
                </a:rPr>
                <a:t>An end of era of MOOCs</a:t>
              </a:r>
            </a:p>
          </p:txBody>
        </p:sp>
        <p:pic>
          <p:nvPicPr>
            <p:cNvPr id="14" name="図 13" descr="スクリーンショット 2014-01-09 14.15.29.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7763" y="807086"/>
              <a:ext cx="1699593" cy="1702199"/>
            </a:xfrm>
            <a:prstGeom prst="rect">
              <a:avLst/>
            </a:prstGeom>
            <a:ln>
              <a:solidFill>
                <a:schemeClr val="bg1">
                  <a:lumMod val="95000"/>
                </a:schemeClr>
              </a:solidFill>
            </a:ln>
            <a:effectLst>
              <a:outerShdw blurRad="50800" dist="38100" dir="2700000" algn="tl" rotWithShape="0">
                <a:prstClr val="black">
                  <a:alpha val="40000"/>
                </a:prstClr>
              </a:outerShdw>
            </a:effectLst>
          </p:spPr>
        </p:pic>
        <p:cxnSp>
          <p:nvCxnSpPr>
            <p:cNvPr id="20" name="直線コネクタ 19"/>
            <p:cNvCxnSpPr>
              <a:stCxn id="13" idx="1"/>
              <a:endCxn id="12" idx="6"/>
            </p:cNvCxnSpPr>
            <p:nvPr/>
          </p:nvCxnSpPr>
          <p:spPr>
            <a:xfrm flipH="1" flipV="1">
              <a:off x="2979680" y="2634359"/>
              <a:ext cx="2465522" cy="13426"/>
            </a:xfrm>
            <a:prstGeom prst="line">
              <a:avLst/>
            </a:prstGeom>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31" name="正方形/長方形 30"/>
          <p:cNvSpPr/>
          <p:nvPr/>
        </p:nvSpPr>
        <p:spPr>
          <a:xfrm>
            <a:off x="1650943" y="6240861"/>
            <a:ext cx="563330" cy="276999"/>
          </a:xfrm>
          <a:prstGeom prst="rect">
            <a:avLst/>
          </a:prstGeom>
          <a:noFill/>
        </p:spPr>
        <p:txBody>
          <a:bodyPr wrap="none" lIns="0" tIns="0" rIns="0" bIns="0">
            <a:spAutoFit/>
          </a:bodyPr>
          <a:lstStyle/>
          <a:p>
            <a:r>
              <a:rPr lang="en-US" altLang="ja-JP" dirty="0">
                <a:solidFill>
                  <a:srgbClr val="0E7094"/>
                </a:solidFill>
                <a:latin typeface="Britannic Bold"/>
                <a:cs typeface="Britannic Bold"/>
              </a:rPr>
              <a:t>2012</a:t>
            </a:r>
          </a:p>
        </p:txBody>
      </p:sp>
      <p:sp>
        <p:nvSpPr>
          <p:cNvPr id="32" name="正方形/長方形 31"/>
          <p:cNvSpPr/>
          <p:nvPr/>
        </p:nvSpPr>
        <p:spPr>
          <a:xfrm>
            <a:off x="2500055" y="6240861"/>
            <a:ext cx="563668" cy="276999"/>
          </a:xfrm>
          <a:prstGeom prst="rect">
            <a:avLst/>
          </a:prstGeom>
          <a:noFill/>
        </p:spPr>
        <p:txBody>
          <a:bodyPr wrap="none" lIns="0" tIns="0" rIns="0" bIns="0">
            <a:spAutoFit/>
          </a:bodyPr>
          <a:lstStyle/>
          <a:p>
            <a:r>
              <a:rPr lang="en-US" altLang="ja-JP" dirty="0" smtClean="0">
                <a:solidFill>
                  <a:srgbClr val="0E7094"/>
                </a:solidFill>
                <a:latin typeface="Britannic Bold"/>
                <a:cs typeface="Britannic Bold"/>
              </a:rPr>
              <a:t>2013</a:t>
            </a:r>
            <a:endParaRPr lang="en-US" altLang="ja-JP" dirty="0">
              <a:solidFill>
                <a:srgbClr val="0E7094"/>
              </a:solidFill>
              <a:latin typeface="Britannic Bold"/>
              <a:cs typeface="Britannic Bold"/>
            </a:endParaRPr>
          </a:p>
        </p:txBody>
      </p:sp>
      <p:sp>
        <p:nvSpPr>
          <p:cNvPr id="33" name="正方形/長方形 32"/>
          <p:cNvSpPr/>
          <p:nvPr/>
        </p:nvSpPr>
        <p:spPr>
          <a:xfrm>
            <a:off x="3673555" y="6240861"/>
            <a:ext cx="563330" cy="276999"/>
          </a:xfrm>
          <a:prstGeom prst="rect">
            <a:avLst/>
          </a:prstGeom>
          <a:noFill/>
        </p:spPr>
        <p:txBody>
          <a:bodyPr wrap="none" lIns="0" tIns="0" rIns="0" bIns="0">
            <a:spAutoFit/>
          </a:bodyPr>
          <a:lstStyle/>
          <a:p>
            <a:r>
              <a:rPr lang="en-US" altLang="ja-JP" dirty="0" smtClean="0">
                <a:solidFill>
                  <a:srgbClr val="0E7094"/>
                </a:solidFill>
                <a:latin typeface="Britannic Bold"/>
                <a:cs typeface="Britannic Bold"/>
              </a:rPr>
              <a:t>2014</a:t>
            </a:r>
            <a:endParaRPr lang="en-US" altLang="ja-JP" dirty="0">
              <a:solidFill>
                <a:srgbClr val="0E7094"/>
              </a:solidFill>
              <a:latin typeface="Britannic Bold"/>
              <a:cs typeface="Britannic Bold"/>
            </a:endParaRPr>
          </a:p>
        </p:txBody>
      </p:sp>
      <p:cxnSp>
        <p:nvCxnSpPr>
          <p:cNvPr id="35" name="直線コネクタ 34"/>
          <p:cNvCxnSpPr/>
          <p:nvPr/>
        </p:nvCxnSpPr>
        <p:spPr>
          <a:xfrm flipV="1">
            <a:off x="1701744" y="3948586"/>
            <a:ext cx="0" cy="2326464"/>
          </a:xfrm>
          <a:prstGeom prst="line">
            <a:avLst/>
          </a:prstGeom>
          <a:ln w="19050" cmpd="sng">
            <a:solidFill>
              <a:srgbClr val="66B0C4"/>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8" name="直線コネクタ 37"/>
          <p:cNvCxnSpPr/>
          <p:nvPr/>
        </p:nvCxnSpPr>
        <p:spPr>
          <a:xfrm flipV="1">
            <a:off x="2170137" y="2222343"/>
            <a:ext cx="0" cy="4052707"/>
          </a:xfrm>
          <a:prstGeom prst="line">
            <a:avLst/>
          </a:prstGeom>
          <a:ln w="19050" cmpd="sng">
            <a:solidFill>
              <a:srgbClr val="66B0C4"/>
            </a:solidFill>
            <a:prstDash val="dash"/>
          </a:ln>
          <a:effectLst/>
        </p:spPr>
        <p:style>
          <a:lnRef idx="2">
            <a:schemeClr val="accent1"/>
          </a:lnRef>
          <a:fillRef idx="0">
            <a:schemeClr val="accent1"/>
          </a:fillRef>
          <a:effectRef idx="1">
            <a:schemeClr val="accent1"/>
          </a:effectRef>
          <a:fontRef idx="minor">
            <a:schemeClr val="tx1"/>
          </a:fontRef>
        </p:style>
      </p:cxnSp>
      <p:cxnSp>
        <p:nvCxnSpPr>
          <p:cNvPr id="40" name="直線コネクタ 39"/>
          <p:cNvCxnSpPr/>
          <p:nvPr/>
        </p:nvCxnSpPr>
        <p:spPr>
          <a:xfrm flipV="1">
            <a:off x="3493576" y="4887709"/>
            <a:ext cx="0" cy="1387341"/>
          </a:xfrm>
          <a:prstGeom prst="line">
            <a:avLst/>
          </a:prstGeom>
          <a:ln w="19050" cmpd="sng">
            <a:solidFill>
              <a:srgbClr val="66B0C4"/>
            </a:solidFill>
            <a:prstDash val="dash"/>
          </a:ln>
          <a:effectLst/>
        </p:spPr>
        <p:style>
          <a:lnRef idx="2">
            <a:schemeClr val="accent1"/>
          </a:lnRef>
          <a:fillRef idx="0">
            <a:schemeClr val="accent1"/>
          </a:fillRef>
          <a:effectRef idx="1">
            <a:schemeClr val="accent1"/>
          </a:effectRef>
          <a:fontRef idx="minor">
            <a:schemeClr val="tx1"/>
          </a:fontRef>
        </p:style>
      </p:cxnSp>
      <p:sp>
        <p:nvSpPr>
          <p:cNvPr id="45" name="円/楕円 44"/>
          <p:cNvSpPr/>
          <p:nvPr/>
        </p:nvSpPr>
        <p:spPr>
          <a:xfrm>
            <a:off x="3673555" y="5045910"/>
            <a:ext cx="284480" cy="284480"/>
          </a:xfrm>
          <a:prstGeom prst="ellipse">
            <a:avLst/>
          </a:prstGeom>
          <a:solidFill>
            <a:srgbClr val="FFFF00"/>
          </a:solidFill>
          <a:ln w="28575" cmpd="sng">
            <a:noFill/>
          </a:ln>
          <a:effectLst/>
          <a:scene3d>
            <a:camera prst="orthographicFront"/>
            <a:lightRig rig="threePt" dir="t"/>
          </a:scene3d>
          <a:sp3d>
            <a:bevelT w="114300" prst="artDeco"/>
          </a:sp3d>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2535388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dissolve">
                                      <p:cBhvr>
                                        <p:cTn id="7" dur="500"/>
                                        <p:tgtEl>
                                          <p:spTgt spid="31"/>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dissolve">
                                      <p:cBhvr>
                                        <p:cTn id="10" dur="500"/>
                                        <p:tgtEl>
                                          <p:spTgt spid="3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dissolve">
                                      <p:cBhvr>
                                        <p:cTn id="13" dur="500"/>
                                        <p:tgtEl>
                                          <p:spTgt spid="33"/>
                                        </p:tgtEl>
                                      </p:cBhvr>
                                    </p:animEffect>
                                  </p:childTnLst>
                                </p:cTn>
                              </p:par>
                              <p:par>
                                <p:cTn id="14" presetID="9" presetClass="entr" presetSubtype="0"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dissolve">
                                      <p:cBhvr>
                                        <p:cTn id="16" dur="500"/>
                                        <p:tgtEl>
                                          <p:spTgt spid="35"/>
                                        </p:tgtEl>
                                      </p:cBhvr>
                                    </p:animEffect>
                                  </p:childTnLst>
                                </p:cTn>
                              </p:par>
                              <p:par>
                                <p:cTn id="17" presetID="9"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dissolve">
                                      <p:cBhvr>
                                        <p:cTn id="19" dur="500"/>
                                        <p:tgtEl>
                                          <p:spTgt spid="38"/>
                                        </p:tgtEl>
                                      </p:cBhvr>
                                    </p:animEffect>
                                  </p:childTnLst>
                                </p:cTn>
                              </p:par>
                              <p:par>
                                <p:cTn id="20" presetID="9"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dissolve">
                                      <p:cBhvr>
                                        <p:cTn id="22" dur="500"/>
                                        <p:tgtEl>
                                          <p:spTgt spid="4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45"/>
                                        </p:tgtEl>
                                        <p:attrNameLst>
                                          <p:attrName>style.visibility</p:attrName>
                                        </p:attrNameLst>
                                      </p:cBhvr>
                                      <p:to>
                                        <p:strVal val="visible"/>
                                      </p:to>
                                    </p:set>
                                    <p:animEffect transition="in" filter="dissolve">
                                      <p:cBhvr>
                                        <p:cTn id="25" dur="500"/>
                                        <p:tgtEl>
                                          <p:spTgt spid="45"/>
                                        </p:tgtEl>
                                      </p:cBhvr>
                                    </p:animEffect>
                                  </p:childTnLst>
                                </p:cTn>
                              </p:par>
                            </p:childTnLst>
                          </p:cTn>
                        </p:par>
                        <p:par>
                          <p:cTn id="26" fill="hold">
                            <p:stCondLst>
                              <p:cond delay="500"/>
                            </p:stCondLst>
                            <p:childTnLst>
                              <p:par>
                                <p:cTn id="27" presetID="12" presetClass="entr" presetSubtype="1"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p:tgtEl>
                                          <p:spTgt spid="6"/>
                                        </p:tgtEl>
                                        <p:attrNameLst>
                                          <p:attrName>ppt_y</p:attrName>
                                        </p:attrNameLst>
                                      </p:cBhvr>
                                      <p:tavLst>
                                        <p:tav tm="0">
                                          <p:val>
                                            <p:strVal val="#ppt_y-#ppt_h*1.125000"/>
                                          </p:val>
                                        </p:tav>
                                        <p:tav tm="100000">
                                          <p:val>
                                            <p:strVal val="#ppt_y"/>
                                          </p:val>
                                        </p:tav>
                                      </p:tavLst>
                                    </p:anim>
                                    <p:animEffect transition="in" filter="wipe(down)">
                                      <p:cBhvr>
                                        <p:cTn id="30" dur="500"/>
                                        <p:tgtEl>
                                          <p:spTgt spid="6"/>
                                        </p:tgtEl>
                                      </p:cBhvr>
                                    </p:animEffect>
                                  </p:childTnLst>
                                </p:cTn>
                              </p:par>
                            </p:childTnLst>
                          </p:cTn>
                        </p:par>
                        <p:par>
                          <p:cTn id="31" fill="hold">
                            <p:stCondLst>
                              <p:cond delay="1000"/>
                            </p:stCondLst>
                            <p:childTnLst>
                              <p:par>
                                <p:cTn id="32" presetID="12" presetClass="entr" presetSubtype="1" fill="hold" nodeType="after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p:tgtEl>
                                          <p:spTgt spid="8"/>
                                        </p:tgtEl>
                                        <p:attrNameLst>
                                          <p:attrName>ppt_y</p:attrName>
                                        </p:attrNameLst>
                                      </p:cBhvr>
                                      <p:tavLst>
                                        <p:tav tm="0">
                                          <p:val>
                                            <p:strVal val="#ppt_y-#ppt_h*1.125000"/>
                                          </p:val>
                                        </p:tav>
                                        <p:tav tm="100000">
                                          <p:val>
                                            <p:strVal val="#ppt_y"/>
                                          </p:val>
                                        </p:tav>
                                      </p:tavLst>
                                    </p:anim>
                                    <p:animEffect transition="in" filter="wipe(down)">
                                      <p:cBhvr>
                                        <p:cTn id="35" dur="500"/>
                                        <p:tgtEl>
                                          <p:spTgt spid="8"/>
                                        </p:tgtEl>
                                      </p:cBhvr>
                                    </p:animEffect>
                                  </p:childTnLst>
                                </p:cTn>
                              </p:par>
                            </p:childTnLst>
                          </p:cTn>
                        </p:par>
                        <p:par>
                          <p:cTn id="36" fill="hold">
                            <p:stCondLst>
                              <p:cond delay="1500"/>
                            </p:stCondLst>
                            <p:childTnLst>
                              <p:par>
                                <p:cTn id="37" presetID="12" presetClass="entr" presetSubtype="1"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p:tgtEl>
                                          <p:spTgt spid="10"/>
                                        </p:tgtEl>
                                        <p:attrNameLst>
                                          <p:attrName>ppt_y</p:attrName>
                                        </p:attrNameLst>
                                      </p:cBhvr>
                                      <p:tavLst>
                                        <p:tav tm="0">
                                          <p:val>
                                            <p:strVal val="#ppt_y-#ppt_h*1.125000"/>
                                          </p:val>
                                        </p:tav>
                                        <p:tav tm="100000">
                                          <p:val>
                                            <p:strVal val="#ppt_y"/>
                                          </p:val>
                                        </p:tav>
                                      </p:tavLst>
                                    </p:anim>
                                    <p:animEffect transition="in" filter="wipe(down)">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en-US" altLang="ja-JP" dirty="0"/>
              <a:t>Low </a:t>
            </a:r>
            <a:r>
              <a:rPr lang="en-US" altLang="ja-JP" dirty="0" smtClean="0"/>
              <a:t>MOOC </a:t>
            </a:r>
            <a:r>
              <a:rPr lang="en-US" altLang="ja-JP" dirty="0"/>
              <a:t>C</a:t>
            </a:r>
            <a:r>
              <a:rPr lang="en-US" altLang="ja-JP" dirty="0" smtClean="0"/>
              <a:t>ompletion </a:t>
            </a:r>
            <a:r>
              <a:rPr lang="en-US" altLang="ja-JP" dirty="0"/>
              <a:t>R</a:t>
            </a:r>
            <a:r>
              <a:rPr lang="en-US" altLang="ja-JP" dirty="0" smtClean="0"/>
              <a:t>ates</a:t>
            </a:r>
            <a:endParaRPr lang="ja-JP" altLang="en-US" dirty="0"/>
          </a:p>
        </p:txBody>
      </p:sp>
      <p:sp>
        <p:nvSpPr>
          <p:cNvPr id="8" name="スライド番号プレースホルダー 7"/>
          <p:cNvSpPr>
            <a:spLocks noGrp="1"/>
          </p:cNvSpPr>
          <p:nvPr>
            <p:ph type="sldNum" sz="quarter" idx="12"/>
          </p:nvPr>
        </p:nvSpPr>
        <p:spPr/>
        <p:txBody>
          <a:bodyPr/>
          <a:lstStyle/>
          <a:p>
            <a:fld id="{E863AB6B-07E7-994D-8C15-200C54B03C40}" type="slidenum">
              <a:rPr kumimoji="1" lang="ja-JP" altLang="en-US" smtClean="0"/>
              <a:pPr/>
              <a:t>12</a:t>
            </a:fld>
            <a:endParaRPr kumimoji="1" lang="ja-JP" altLang="en-US"/>
          </a:p>
        </p:txBody>
      </p:sp>
      <p:pic>
        <p:nvPicPr>
          <p:cNvPr id="12" name="図 11"/>
          <p:cNvPicPr>
            <a:picLocks noChangeAspect="1"/>
          </p:cNvPicPr>
          <p:nvPr/>
        </p:nvPicPr>
        <p:blipFill>
          <a:blip r:embed="rId3"/>
          <a:stretch>
            <a:fillRect/>
          </a:stretch>
        </p:blipFill>
        <p:spPr>
          <a:xfrm>
            <a:off x="1660487" y="1536262"/>
            <a:ext cx="5945054" cy="4857280"/>
          </a:xfrm>
          <a:prstGeom prst="rect">
            <a:avLst/>
          </a:prstGeom>
        </p:spPr>
      </p:pic>
      <p:sp>
        <p:nvSpPr>
          <p:cNvPr id="7" name="正方形/長方形 6"/>
          <p:cNvSpPr/>
          <p:nvPr/>
        </p:nvSpPr>
        <p:spPr>
          <a:xfrm>
            <a:off x="842097" y="922734"/>
            <a:ext cx="7844703" cy="461665"/>
          </a:xfrm>
          <a:prstGeom prst="rect">
            <a:avLst/>
          </a:prstGeom>
        </p:spPr>
        <p:txBody>
          <a:bodyPr wrap="square">
            <a:spAutoFit/>
          </a:bodyPr>
          <a:lstStyle/>
          <a:p>
            <a:pPr algn="ctr"/>
            <a:r>
              <a:rPr lang="en-US" altLang="ja-JP" sz="2400" dirty="0" smtClean="0">
                <a:solidFill>
                  <a:schemeClr val="accent2"/>
                </a:solidFill>
                <a:latin typeface="Century Gothic"/>
                <a:cs typeface="Century Gothic"/>
              </a:rPr>
              <a:t>Low </a:t>
            </a:r>
            <a:r>
              <a:rPr lang="en-US" altLang="ja-JP" sz="2400" dirty="0">
                <a:solidFill>
                  <a:schemeClr val="accent2"/>
                </a:solidFill>
                <a:latin typeface="Century Gothic"/>
                <a:cs typeface="Century Gothic"/>
              </a:rPr>
              <a:t>MOOC completion </a:t>
            </a:r>
            <a:r>
              <a:rPr lang="en-US" altLang="ja-JP" sz="2400" dirty="0" smtClean="0">
                <a:solidFill>
                  <a:schemeClr val="accent2"/>
                </a:solidFill>
                <a:latin typeface="Century Gothic"/>
                <a:cs typeface="Century Gothic"/>
              </a:rPr>
              <a:t>rates: </a:t>
            </a:r>
            <a:r>
              <a:rPr lang="en-US" altLang="ja-JP" sz="2400" dirty="0">
                <a:solidFill>
                  <a:schemeClr val="accent2"/>
                </a:solidFill>
                <a:latin typeface="Century Gothic"/>
                <a:cs typeface="Century Gothic"/>
              </a:rPr>
              <a:t>l</a:t>
            </a:r>
            <a:r>
              <a:rPr lang="en-US" altLang="ja-JP" sz="2400" dirty="0" smtClean="0">
                <a:solidFill>
                  <a:schemeClr val="accent2"/>
                </a:solidFill>
                <a:effectLst/>
                <a:latin typeface="Century Gothic"/>
                <a:cs typeface="Century Gothic"/>
              </a:rPr>
              <a:t>ess than 10%</a:t>
            </a:r>
            <a:endParaRPr lang="ja-JP" altLang="en-US" sz="2400" dirty="0">
              <a:solidFill>
                <a:schemeClr val="accent2"/>
              </a:solidFill>
              <a:effectLst/>
              <a:latin typeface="Century Gothic"/>
              <a:cs typeface="Century Gothic"/>
            </a:endParaRPr>
          </a:p>
        </p:txBody>
      </p:sp>
    </p:spTree>
    <p:extLst>
      <p:ext uri="{BB962C8B-B14F-4D97-AF65-F5344CB8AC3E}">
        <p14:creationId xmlns:p14="http://schemas.microsoft.com/office/powerpoint/2010/main" val="1467901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An end of era of MOOCs</a:t>
            </a:r>
          </a:p>
        </p:txBody>
      </p:sp>
      <p:sp>
        <p:nvSpPr>
          <p:cNvPr id="3" name="スライド番号プレースホルダー 2"/>
          <p:cNvSpPr>
            <a:spLocks noGrp="1"/>
          </p:cNvSpPr>
          <p:nvPr>
            <p:ph type="sldNum" sz="quarter" idx="12"/>
          </p:nvPr>
        </p:nvSpPr>
        <p:spPr/>
        <p:txBody>
          <a:bodyPr/>
          <a:lstStyle/>
          <a:p>
            <a:fld id="{E863AB6B-07E7-994D-8C15-200C54B03C40}" type="slidenum">
              <a:rPr lang="ja-JP" altLang="en-US" smtClean="0"/>
              <a:pPr/>
              <a:t>13</a:t>
            </a:fld>
            <a:endParaRPr lang="ja-JP" altLang="en-US"/>
          </a:p>
        </p:txBody>
      </p:sp>
      <p:pic>
        <p:nvPicPr>
          <p:cNvPr id="5" name="図 4" descr="スクリーンショット 2014-01-09 14.15.29.png"/>
          <p:cNvPicPr>
            <a:picLocks noChangeAspect="1"/>
          </p:cNvPicPr>
          <p:nvPr/>
        </p:nvPicPr>
        <p:blipFill rotWithShape="1">
          <a:blip r:embed="rId3">
            <a:extLst>
              <a:ext uri="{28A0092B-C50C-407E-A947-70E740481C1C}">
                <a14:useLocalDpi xmlns:a14="http://schemas.microsoft.com/office/drawing/2010/main" val="0"/>
              </a:ext>
            </a:extLst>
          </a:blip>
          <a:srcRect l="4244" t="30518" b="-226"/>
          <a:stretch/>
        </p:blipFill>
        <p:spPr>
          <a:xfrm>
            <a:off x="366888" y="735978"/>
            <a:ext cx="6156091" cy="4488328"/>
          </a:xfrm>
          <a:prstGeom prst="rect">
            <a:avLst/>
          </a:prstGeom>
          <a:ln w="3175" cmpd="sng">
            <a:solidFill>
              <a:srgbClr val="D9D9D9"/>
            </a:solidFill>
          </a:ln>
          <a:effectLst>
            <a:outerShdw blurRad="50800" dist="38100" dir="2700000" algn="tl" rotWithShape="0">
              <a:prstClr val="black">
                <a:alpha val="40000"/>
              </a:prstClr>
            </a:outerShdw>
          </a:effectLst>
        </p:spPr>
      </p:pic>
      <p:sp>
        <p:nvSpPr>
          <p:cNvPr id="7" name="正方形/長方形 6"/>
          <p:cNvSpPr/>
          <p:nvPr/>
        </p:nvSpPr>
        <p:spPr>
          <a:xfrm>
            <a:off x="5184361" y="6030519"/>
            <a:ext cx="2677235" cy="461665"/>
          </a:xfrm>
          <a:prstGeom prst="rect">
            <a:avLst/>
          </a:prstGeom>
        </p:spPr>
        <p:txBody>
          <a:bodyPr wrap="none">
            <a:spAutoFit/>
          </a:bodyPr>
          <a:lstStyle/>
          <a:p>
            <a:pPr algn="ctr"/>
            <a:r>
              <a:rPr lang="en-US" altLang="ja-JP" sz="2400" dirty="0" smtClean="0">
                <a:solidFill>
                  <a:schemeClr val="accent2"/>
                </a:solidFill>
                <a:latin typeface="Century Gothic"/>
                <a:ea typeface="ヒラギノ角ゴ Pro W3"/>
                <a:cs typeface="Century Gothic"/>
              </a:rPr>
              <a:t>Low </a:t>
            </a:r>
            <a:r>
              <a:rPr lang="en-US" altLang="ja-JP" sz="2400" dirty="0">
                <a:solidFill>
                  <a:schemeClr val="accent2"/>
                </a:solidFill>
                <a:latin typeface="Century Gothic"/>
                <a:ea typeface="ヒラギノ角ゴ Pro W3"/>
                <a:cs typeface="Century Gothic"/>
              </a:rPr>
              <a:t>p</a:t>
            </a:r>
            <a:r>
              <a:rPr lang="en-US" altLang="ja-JP" sz="2400" dirty="0" smtClean="0">
                <a:solidFill>
                  <a:schemeClr val="accent2"/>
                </a:solidFill>
                <a:latin typeface="Century Gothic"/>
                <a:ea typeface="ヒラギノ角ゴ Pro W3"/>
                <a:cs typeface="Century Gothic"/>
              </a:rPr>
              <a:t>assing rate</a:t>
            </a:r>
          </a:p>
        </p:txBody>
      </p:sp>
      <p:pic>
        <p:nvPicPr>
          <p:cNvPr id="6" name="コンテンツ プレースホルダー 5" descr="スクリーンショット 2013-11-30 15.18.03.png"/>
          <p:cNvPicPr>
            <a:picLocks noGrp="1" noChangeAspect="1"/>
          </p:cNvPicPr>
          <p:nvPr>
            <p:ph idx="4294967295"/>
          </p:nvPr>
        </p:nvPicPr>
        <p:blipFill>
          <a:blip r:embed="rId4">
            <a:extLst>
              <a:ext uri="{28A0092B-C50C-407E-A947-70E740481C1C}">
                <a14:useLocalDpi xmlns:a14="http://schemas.microsoft.com/office/drawing/2010/main" val="0"/>
              </a:ext>
            </a:extLst>
          </a:blip>
          <a:srcRect t="653" b="653"/>
          <a:stretch>
            <a:fillRect/>
          </a:stretch>
        </p:blipFill>
        <p:spPr>
          <a:xfrm>
            <a:off x="3427178" y="2483703"/>
            <a:ext cx="5227637" cy="3543300"/>
          </a:xfrm>
          <a:prstGeom prst="rect">
            <a:avLst/>
          </a:prstGeom>
          <a:ln w="3175" cmpd="sng">
            <a:solidFill>
              <a:srgbClr val="D9D9D9"/>
            </a:solidFill>
          </a:ln>
          <a:effectLst>
            <a:outerShdw blurRad="50800" dist="38100" dir="2700000" algn="tl" rotWithShape="0">
              <a:prstClr val="black">
                <a:alpha val="40000"/>
              </a:prstClr>
            </a:outerShdw>
          </a:effectLst>
        </p:spPr>
      </p:pic>
      <p:sp>
        <p:nvSpPr>
          <p:cNvPr id="4" name="角丸四角形 3"/>
          <p:cNvSpPr/>
          <p:nvPr/>
        </p:nvSpPr>
        <p:spPr>
          <a:xfrm>
            <a:off x="4579215" y="2828835"/>
            <a:ext cx="1577713" cy="3198168"/>
          </a:xfrm>
          <a:prstGeom prst="roundRect">
            <a:avLst/>
          </a:prstGeom>
          <a:noFill/>
          <a:ln w="38100" cmpd="sng">
            <a:tailEnd type="triangle" w="sm" len="s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endParaRPr kumimoji="1" lang="ja-JP" altLang="en-US" sz="2000" dirty="0">
              <a:solidFill>
                <a:srgbClr val="000000"/>
              </a:solidFill>
              <a:latin typeface="Britannic Bold"/>
              <a:cs typeface="Britannic Bold"/>
            </a:endParaRPr>
          </a:p>
        </p:txBody>
      </p:sp>
    </p:spTree>
    <p:extLst>
      <p:ext uri="{BB962C8B-B14F-4D97-AF65-F5344CB8AC3E}">
        <p14:creationId xmlns:p14="http://schemas.microsoft.com/office/powerpoint/2010/main" val="30221651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marL="514350" indent="-514350">
              <a:lnSpc>
                <a:spcPct val="150000"/>
              </a:lnSpc>
            </a:pPr>
            <a:r>
              <a:rPr lang="en-US" altLang="ja-JP" dirty="0"/>
              <a:t>The </a:t>
            </a:r>
            <a:r>
              <a:rPr lang="en-US" altLang="ja-JP" dirty="0" smtClean="0"/>
              <a:t>post-MOOC Era</a:t>
            </a:r>
            <a:endParaRPr lang="en-US" altLang="ja-JP" dirty="0"/>
          </a:p>
        </p:txBody>
      </p:sp>
      <p:sp>
        <p:nvSpPr>
          <p:cNvPr id="3" name="スライド番号プレースホルダー 2"/>
          <p:cNvSpPr>
            <a:spLocks noGrp="1"/>
          </p:cNvSpPr>
          <p:nvPr>
            <p:ph type="sldNum" sz="quarter" idx="10"/>
          </p:nvPr>
        </p:nvSpPr>
        <p:spPr/>
        <p:txBody>
          <a:bodyPr/>
          <a:lstStyle/>
          <a:p>
            <a:fld id="{E863AB6B-07E7-994D-8C15-200C54B03C40}" type="slidenum">
              <a:rPr kumimoji="1" lang="ja-JP" altLang="en-US" smtClean="0"/>
              <a:pPr/>
              <a:t>14</a:t>
            </a:fld>
            <a:endParaRPr kumimoji="1" lang="ja-JP" altLang="en-US"/>
          </a:p>
        </p:txBody>
      </p:sp>
    </p:spTree>
    <p:extLst>
      <p:ext uri="{BB962C8B-B14F-4D97-AF65-F5344CB8AC3E}">
        <p14:creationId xmlns:p14="http://schemas.microsoft.com/office/powerpoint/2010/main" val="690777754"/>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Rise in Post MOOCs</a:t>
            </a:r>
            <a:endParaRPr lang="ja-JP" altLang="en-US" dirty="0"/>
          </a:p>
        </p:txBody>
      </p:sp>
      <p:sp>
        <p:nvSpPr>
          <p:cNvPr id="3" name="コンテンツ プレースホルダー 2"/>
          <p:cNvSpPr>
            <a:spLocks noGrp="1"/>
          </p:cNvSpPr>
          <p:nvPr>
            <p:ph idx="1"/>
          </p:nvPr>
        </p:nvSpPr>
        <p:spPr>
          <a:xfrm>
            <a:off x="457200" y="1022968"/>
            <a:ext cx="8562072" cy="5507146"/>
          </a:xfrm>
        </p:spPr>
        <p:txBody>
          <a:bodyPr>
            <a:normAutofit lnSpcReduction="10000"/>
          </a:bodyPr>
          <a:lstStyle/>
          <a:p>
            <a:pPr marL="0" indent="0">
              <a:buNone/>
            </a:pPr>
            <a:r>
              <a:rPr lang="en-US" altLang="ja-JP" dirty="0" smtClean="0">
                <a:solidFill>
                  <a:schemeClr val="accent3">
                    <a:lumMod val="75000"/>
                  </a:schemeClr>
                </a:solidFill>
                <a:latin typeface="Britannic Bold"/>
                <a:cs typeface="Britannic Bold"/>
              </a:rPr>
              <a:t>Blended </a:t>
            </a:r>
            <a:r>
              <a:rPr lang="en-US" altLang="ja-JP" dirty="0" smtClean="0">
                <a:solidFill>
                  <a:schemeClr val="accent3">
                    <a:lumMod val="75000"/>
                  </a:schemeClr>
                </a:solidFill>
                <a:latin typeface="Britannic Bold"/>
                <a:cs typeface="Britannic Bold"/>
              </a:rPr>
              <a:t>learning</a:t>
            </a:r>
            <a:endParaRPr lang="en-US" altLang="ja-JP" dirty="0" smtClean="0"/>
          </a:p>
          <a:p>
            <a:pPr lvl="1"/>
            <a:r>
              <a:rPr lang="en-US" altLang="ja-JP" dirty="0" smtClean="0"/>
              <a:t>Harvard plans </a:t>
            </a:r>
            <a:r>
              <a:rPr lang="en-US" altLang="ja-JP" dirty="0"/>
              <a:t>to boldly go </a:t>
            </a:r>
            <a:r>
              <a:rPr lang="en-US" altLang="ja-JP" dirty="0" smtClean="0"/>
              <a:t>with SPOCs</a:t>
            </a:r>
          </a:p>
          <a:p>
            <a:pPr lvl="2"/>
            <a:r>
              <a:rPr lang="en-US" altLang="ja-JP" dirty="0" smtClean="0"/>
              <a:t>SPOCs : Small </a:t>
            </a:r>
            <a:r>
              <a:rPr lang="en-US" altLang="ja-JP" dirty="0"/>
              <a:t>Private Online </a:t>
            </a:r>
            <a:r>
              <a:rPr lang="en-US" altLang="ja-JP" dirty="0" smtClean="0"/>
              <a:t>Courses </a:t>
            </a:r>
          </a:p>
          <a:p>
            <a:pPr lvl="1"/>
            <a:r>
              <a:rPr lang="en-US" altLang="ja-JP" dirty="0" smtClean="0"/>
              <a:t>Other</a:t>
            </a:r>
            <a:endParaRPr lang="en-US" altLang="ja-JP" dirty="0" smtClean="0"/>
          </a:p>
          <a:p>
            <a:pPr lvl="2"/>
            <a:r>
              <a:rPr lang="en-US" altLang="ja-JP" dirty="0" smtClean="0">
                <a:solidFill>
                  <a:schemeClr val="tx1"/>
                </a:solidFill>
              </a:rPr>
              <a:t>OOC : (Massive) Open Online Courses</a:t>
            </a:r>
          </a:p>
          <a:p>
            <a:pPr lvl="2"/>
            <a:r>
              <a:rPr lang="en-US" altLang="ja-JP" dirty="0" smtClean="0">
                <a:solidFill>
                  <a:schemeClr val="tx1"/>
                </a:solidFill>
              </a:rPr>
              <a:t>MOC : Massive (Open) Online Courses</a:t>
            </a:r>
          </a:p>
          <a:p>
            <a:pPr marL="457200" lvl="1" indent="0">
              <a:buNone/>
            </a:pPr>
            <a:endParaRPr lang="en-US" altLang="ja-JP" dirty="0" smtClean="0"/>
          </a:p>
          <a:p>
            <a:pPr marL="0" indent="0">
              <a:buNone/>
            </a:pPr>
            <a:r>
              <a:rPr lang="en-US" altLang="ja-JP" dirty="0" smtClean="0">
                <a:solidFill>
                  <a:srgbClr val="604A7B"/>
                </a:solidFill>
                <a:latin typeface="Britannic Bold"/>
                <a:cs typeface="Britannic Bold"/>
              </a:rPr>
              <a:t>Online </a:t>
            </a:r>
            <a:r>
              <a:rPr lang="en-US" altLang="ja-JP" dirty="0" smtClean="0">
                <a:solidFill>
                  <a:srgbClr val="604A7B"/>
                </a:solidFill>
                <a:latin typeface="Britannic Bold"/>
                <a:cs typeface="Britannic Bold"/>
              </a:rPr>
              <a:t>learning</a:t>
            </a:r>
            <a:endParaRPr lang="en-US" altLang="ja-JP" dirty="0" smtClean="0">
              <a:solidFill>
                <a:schemeClr val="accent4">
                  <a:lumMod val="75000"/>
                </a:schemeClr>
              </a:solidFill>
              <a:latin typeface="Britannic Bold"/>
              <a:cs typeface="Britannic Bold"/>
            </a:endParaRPr>
          </a:p>
          <a:p>
            <a:pPr lvl="1"/>
            <a:r>
              <a:rPr lang="en-US" altLang="ja-JP" dirty="0" err="1" smtClean="0"/>
              <a:t>Udacity's</a:t>
            </a:r>
            <a:r>
              <a:rPr lang="en-US" altLang="ja-JP" dirty="0" smtClean="0"/>
              <a:t> </a:t>
            </a:r>
            <a:r>
              <a:rPr lang="en-US" altLang="ja-JP" dirty="0" smtClean="0"/>
              <a:t>corporate </a:t>
            </a:r>
            <a:r>
              <a:rPr lang="en-US" altLang="ja-JP" dirty="0" smtClean="0"/>
              <a:t>training</a:t>
            </a:r>
          </a:p>
          <a:p>
            <a:pPr lvl="1"/>
            <a:r>
              <a:rPr lang="en-US" altLang="ja-JP" dirty="0" smtClean="0"/>
              <a:t>MIT’s  professional </a:t>
            </a:r>
            <a:r>
              <a:rPr lang="en-US" altLang="ja-JP" dirty="0"/>
              <a:t>MOOC in big </a:t>
            </a:r>
            <a:r>
              <a:rPr lang="en-US" altLang="ja-JP" dirty="0" smtClean="0"/>
              <a:t>data</a:t>
            </a:r>
          </a:p>
          <a:p>
            <a:pPr lvl="1"/>
            <a:r>
              <a:rPr lang="en-US" altLang="ja-JP" dirty="0" err="1" smtClean="0">
                <a:solidFill>
                  <a:schemeClr val="tx1"/>
                </a:solidFill>
              </a:rPr>
              <a:t>Coursera’s</a:t>
            </a:r>
            <a:r>
              <a:rPr lang="en-US" altLang="ja-JP" dirty="0" smtClean="0">
                <a:solidFill>
                  <a:schemeClr val="tx1"/>
                </a:solidFill>
              </a:rPr>
              <a:t> Specializations</a:t>
            </a:r>
            <a:endParaRPr lang="en-US" altLang="ja-JP" dirty="0" smtClean="0">
              <a:solidFill>
                <a:schemeClr val="tx1"/>
              </a:solidFill>
            </a:endParaRPr>
          </a:p>
        </p:txBody>
      </p:sp>
      <p:sp>
        <p:nvSpPr>
          <p:cNvPr id="4" name="スライド番号プレースホルダー 3"/>
          <p:cNvSpPr>
            <a:spLocks noGrp="1"/>
          </p:cNvSpPr>
          <p:nvPr>
            <p:ph type="sldNum" sz="quarter" idx="12"/>
          </p:nvPr>
        </p:nvSpPr>
        <p:spPr/>
        <p:txBody>
          <a:bodyPr/>
          <a:lstStyle/>
          <a:p>
            <a:fld id="{E863AB6B-07E7-994D-8C15-200C54B03C40}" type="slidenum">
              <a:rPr lang="ja-JP" altLang="en-US" smtClean="0"/>
              <a:pPr/>
              <a:t>15</a:t>
            </a:fld>
            <a:endParaRPr lang="ja-JP" altLang="en-US"/>
          </a:p>
        </p:txBody>
      </p:sp>
    </p:spTree>
    <p:extLst>
      <p:ext uri="{BB962C8B-B14F-4D97-AF65-F5344CB8AC3E}">
        <p14:creationId xmlns:p14="http://schemas.microsoft.com/office/powerpoint/2010/main" val="107945724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正方形/長方形 55"/>
          <p:cNvSpPr/>
          <p:nvPr/>
        </p:nvSpPr>
        <p:spPr>
          <a:xfrm>
            <a:off x="8608813" y="175593"/>
            <a:ext cx="441422" cy="369332"/>
          </a:xfrm>
          <a:prstGeom prst="rect">
            <a:avLst/>
          </a:prstGeom>
        </p:spPr>
        <p:txBody>
          <a:bodyPr wrap="none">
            <a:spAutoFit/>
          </a:bodyPr>
          <a:lstStyle/>
          <a:p>
            <a:fld id="{6142AB99-7B28-AE4A-BEDC-4F93516E6ACB}" type="slidenum">
              <a:rPr kumimoji="0" lang="en-US" altLang="ja-JP">
                <a:solidFill>
                  <a:schemeClr val="bg1"/>
                </a:solidFill>
              </a:rPr>
              <a:pPr/>
              <a:t>16</a:t>
            </a:fld>
            <a:endParaRPr lang="ja-JP" altLang="en-US" dirty="0"/>
          </a:p>
        </p:txBody>
      </p:sp>
      <p:sp>
        <p:nvSpPr>
          <p:cNvPr id="3" name="タイトル 2"/>
          <p:cNvSpPr>
            <a:spLocks noGrp="1"/>
          </p:cNvSpPr>
          <p:nvPr>
            <p:ph type="title"/>
          </p:nvPr>
        </p:nvSpPr>
        <p:spPr>
          <a:xfrm>
            <a:off x="29115" y="84655"/>
            <a:ext cx="8034972" cy="639150"/>
          </a:xfrm>
        </p:spPr>
        <p:txBody>
          <a:bodyPr/>
          <a:lstStyle/>
          <a:p>
            <a:r>
              <a:rPr lang="en-US" altLang="ja-JP" dirty="0" smtClean="0">
                <a:cs typeface="Gill Sans MT"/>
              </a:rPr>
              <a:t>MOOCs in Different Directions</a:t>
            </a:r>
            <a:endParaRPr kumimoji="1" lang="ja-JP" altLang="en-US" dirty="0"/>
          </a:p>
        </p:txBody>
      </p:sp>
      <p:pic>
        <p:nvPicPr>
          <p:cNvPr id="23" name="図 22"/>
          <p:cNvPicPr>
            <a:picLocks noChangeAspect="1"/>
          </p:cNvPicPr>
          <p:nvPr/>
        </p:nvPicPr>
        <p:blipFill>
          <a:blip r:embed="rId3">
            <a:alphaModFix/>
          </a:blip>
          <a:stretch>
            <a:fillRect/>
          </a:stretch>
        </p:blipFill>
        <p:spPr>
          <a:xfrm>
            <a:off x="29113" y="2510559"/>
            <a:ext cx="2384039" cy="1836883"/>
          </a:xfrm>
          <a:prstGeom prst="rect">
            <a:avLst/>
          </a:prstGeom>
          <a:effectLst>
            <a:outerShdw blurRad="50800" dist="38100" dir="2700000" algn="tl" rotWithShape="0">
              <a:prstClr val="black">
                <a:alpha val="40000"/>
              </a:prstClr>
            </a:outerShdw>
          </a:effectLst>
        </p:spPr>
      </p:pic>
      <p:pic>
        <p:nvPicPr>
          <p:cNvPr id="32" name="図 31"/>
          <p:cNvPicPr>
            <a:picLocks noChangeAspect="1"/>
          </p:cNvPicPr>
          <p:nvPr/>
        </p:nvPicPr>
        <p:blipFill>
          <a:blip r:embed="rId4"/>
          <a:stretch>
            <a:fillRect/>
          </a:stretch>
        </p:blipFill>
        <p:spPr>
          <a:xfrm>
            <a:off x="6652691" y="2510559"/>
            <a:ext cx="2400527" cy="1836883"/>
          </a:xfrm>
          <a:prstGeom prst="rect">
            <a:avLst/>
          </a:prstGeom>
          <a:effectLst>
            <a:outerShdw blurRad="50800" dist="38100" dir="2700000" algn="tl" rotWithShape="0">
              <a:prstClr val="black">
                <a:alpha val="40000"/>
              </a:prstClr>
            </a:outerShdw>
          </a:effectLst>
        </p:spPr>
      </p:pic>
      <p:sp>
        <p:nvSpPr>
          <p:cNvPr id="34" name="正方形/長方形 33"/>
          <p:cNvSpPr/>
          <p:nvPr/>
        </p:nvSpPr>
        <p:spPr>
          <a:xfrm>
            <a:off x="3841873" y="1737167"/>
            <a:ext cx="1460256" cy="584776"/>
          </a:xfrm>
          <a:prstGeom prst="rect">
            <a:avLst/>
          </a:prstGeom>
        </p:spPr>
        <p:txBody>
          <a:bodyPr wrap="none">
            <a:spAutoFit/>
          </a:bodyPr>
          <a:lstStyle/>
          <a:p>
            <a:pPr algn="ctr"/>
            <a:r>
              <a:rPr lang="en-US" altLang="ja-JP" sz="3200" dirty="0" smtClean="0">
                <a:effectLst/>
                <a:latin typeface="Britannic Bold"/>
                <a:cs typeface="Britannic Bold"/>
              </a:rPr>
              <a:t>MOOCs</a:t>
            </a:r>
            <a:endParaRPr lang="ja-JP" altLang="en-US" sz="3200" dirty="0">
              <a:effectLst/>
              <a:latin typeface="Britannic Bold"/>
              <a:cs typeface="Britannic Bold"/>
            </a:endParaRPr>
          </a:p>
        </p:txBody>
      </p:sp>
      <p:grpSp>
        <p:nvGrpSpPr>
          <p:cNvPr id="4" name="図形グループ 3"/>
          <p:cNvGrpSpPr/>
          <p:nvPr/>
        </p:nvGrpSpPr>
        <p:grpSpPr>
          <a:xfrm>
            <a:off x="5082154" y="2962234"/>
            <a:ext cx="2775119" cy="3009923"/>
            <a:chOff x="5082154" y="2962234"/>
            <a:chExt cx="2775119" cy="3009923"/>
          </a:xfrm>
        </p:grpSpPr>
        <p:sp>
          <p:nvSpPr>
            <p:cNvPr id="7" name="正方形/長方形 6"/>
            <p:cNvSpPr/>
            <p:nvPr/>
          </p:nvSpPr>
          <p:spPr>
            <a:xfrm>
              <a:off x="5082154" y="5176042"/>
              <a:ext cx="2775119" cy="796115"/>
            </a:xfrm>
            <a:prstGeom prst="rect">
              <a:avLst/>
            </a:prstGeom>
          </p:spPr>
          <p:txBody>
            <a:bodyPr wrap="none">
              <a:spAutoFit/>
            </a:bodyPr>
            <a:lstStyle/>
            <a:p>
              <a:pPr algn="ctr">
                <a:lnSpc>
                  <a:spcPct val="80000"/>
                </a:lnSpc>
              </a:pPr>
              <a:r>
                <a:rPr lang="en-US" altLang="ja-JP" sz="2800" dirty="0" smtClean="0">
                  <a:solidFill>
                    <a:schemeClr val="accent2"/>
                  </a:solidFill>
                  <a:latin typeface="Britannic Bold"/>
                  <a:cs typeface="Britannic Bold"/>
                </a:rPr>
                <a:t>Online learning</a:t>
              </a:r>
            </a:p>
            <a:p>
              <a:pPr algn="ctr">
                <a:lnSpc>
                  <a:spcPct val="80000"/>
                </a:lnSpc>
              </a:pPr>
              <a:r>
                <a:rPr lang="en-US" altLang="ja-JP" sz="2800" dirty="0">
                  <a:solidFill>
                    <a:schemeClr val="accent2"/>
                  </a:solidFill>
                  <a:latin typeface="Britannic Bold"/>
                  <a:cs typeface="Britannic Bold"/>
                </a:rPr>
                <a:t>for the </a:t>
              </a:r>
              <a:r>
                <a:rPr lang="en-US" altLang="ja-JP" sz="2800" dirty="0" smtClean="0">
                  <a:solidFill>
                    <a:schemeClr val="accent2"/>
                  </a:solidFill>
                  <a:latin typeface="Britannic Bold"/>
                  <a:cs typeface="Britannic Bold"/>
                </a:rPr>
                <a:t>company</a:t>
              </a:r>
              <a:endParaRPr lang="en-US" altLang="ja-JP" sz="2800" u="sng" dirty="0">
                <a:solidFill>
                  <a:schemeClr val="accent2"/>
                </a:solidFill>
                <a:latin typeface="Britannic Bold"/>
                <a:cs typeface="Britannic Bold"/>
              </a:endParaRPr>
            </a:p>
          </p:txBody>
        </p:sp>
        <p:sp>
          <p:nvSpPr>
            <p:cNvPr id="35" name="左矢印 34"/>
            <p:cNvSpPr/>
            <p:nvPr/>
          </p:nvSpPr>
          <p:spPr>
            <a:xfrm flipH="1">
              <a:off x="5987721" y="2962234"/>
              <a:ext cx="1124502" cy="933533"/>
            </a:xfrm>
            <a:prstGeom prst="leftArrow">
              <a:avLst>
                <a:gd name="adj1" fmla="val 74982"/>
                <a:gd name="adj2" fmla="val 25398"/>
              </a:avLst>
            </a:prstGeom>
            <a:ln>
              <a:noFill/>
              <a:tailEnd type="triangle" w="sm" len="s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dirty="0">
                <a:effectLst/>
                <a:latin typeface="Britannic Bold"/>
                <a:cs typeface="Britannic Bold"/>
              </a:endParaRPr>
            </a:p>
          </p:txBody>
        </p:sp>
      </p:grpSp>
      <p:sp>
        <p:nvSpPr>
          <p:cNvPr id="36" name="正方形/長方形 35"/>
          <p:cNvSpPr/>
          <p:nvPr/>
        </p:nvSpPr>
        <p:spPr>
          <a:xfrm>
            <a:off x="388888" y="1614057"/>
            <a:ext cx="1664488" cy="830997"/>
          </a:xfrm>
          <a:prstGeom prst="rect">
            <a:avLst/>
          </a:prstGeom>
        </p:spPr>
        <p:txBody>
          <a:bodyPr wrap="none">
            <a:spAutoFit/>
          </a:bodyPr>
          <a:lstStyle/>
          <a:p>
            <a:pPr algn="ctr"/>
            <a:r>
              <a:rPr lang="en-US" altLang="ja-JP" sz="2400" dirty="0" smtClean="0">
                <a:effectLst/>
                <a:latin typeface="Britannic Bold"/>
                <a:cs typeface="Britannic Bold"/>
              </a:rPr>
              <a:t>Traditional</a:t>
            </a:r>
          </a:p>
          <a:p>
            <a:pPr algn="ctr"/>
            <a:r>
              <a:rPr lang="en-US" altLang="ja-JP" sz="2400" dirty="0" smtClean="0">
                <a:effectLst/>
                <a:latin typeface="Britannic Bold"/>
                <a:cs typeface="Britannic Bold"/>
              </a:rPr>
              <a:t>University</a:t>
            </a:r>
            <a:endParaRPr lang="ja-JP" altLang="en-US" sz="2400" dirty="0">
              <a:effectLst/>
              <a:latin typeface="Britannic Bold"/>
              <a:cs typeface="Britannic Bold"/>
            </a:endParaRPr>
          </a:p>
        </p:txBody>
      </p:sp>
      <p:grpSp>
        <p:nvGrpSpPr>
          <p:cNvPr id="37" name="図形グループ 36"/>
          <p:cNvGrpSpPr/>
          <p:nvPr/>
        </p:nvGrpSpPr>
        <p:grpSpPr>
          <a:xfrm>
            <a:off x="3171954" y="2355756"/>
            <a:ext cx="2800092" cy="2146488"/>
            <a:chOff x="5390485" y="4548952"/>
            <a:chExt cx="2698800" cy="2016000"/>
          </a:xfrm>
          <a:effectLst>
            <a:outerShdw blurRad="50800" dist="38100" dir="2700000" algn="tl" rotWithShape="0">
              <a:prstClr val="black">
                <a:alpha val="40000"/>
              </a:prstClr>
            </a:outerShdw>
          </a:effectLst>
        </p:grpSpPr>
        <p:sp>
          <p:nvSpPr>
            <p:cNvPr id="38" name="正方形/長方形 37"/>
            <p:cNvSpPr/>
            <p:nvPr/>
          </p:nvSpPr>
          <p:spPr>
            <a:xfrm>
              <a:off x="5390485" y="4548952"/>
              <a:ext cx="2698800" cy="2016000"/>
            </a:xfrm>
            <a:prstGeom prst="rect">
              <a:avLst/>
            </a:prstGeom>
            <a:ln w="3175" cmpd="sng">
              <a:solidFill>
                <a:schemeClr val="bg1">
                  <a:lumMod val="85000"/>
                </a:schemeClr>
              </a:solidFill>
              <a:tailEnd type="triangle" w="sm" len="sm"/>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39" name="図形グループ 38"/>
            <p:cNvGrpSpPr/>
            <p:nvPr/>
          </p:nvGrpSpPr>
          <p:grpSpPr>
            <a:xfrm>
              <a:off x="5415133" y="4639756"/>
              <a:ext cx="2649504" cy="1834393"/>
              <a:chOff x="5547830" y="4327470"/>
              <a:chExt cx="2774237" cy="1834393"/>
            </a:xfrm>
          </p:grpSpPr>
          <p:pic>
            <p:nvPicPr>
              <p:cNvPr id="40" name="図 39"/>
              <p:cNvPicPr>
                <a:picLocks noChangeAspect="1"/>
              </p:cNvPicPr>
              <p:nvPr/>
            </p:nvPicPr>
            <p:blipFill rotWithShape="1">
              <a:blip r:embed="rId5"/>
              <a:srcRect l="5602" t="19007" r="4805" b="29435"/>
              <a:stretch/>
            </p:blipFill>
            <p:spPr>
              <a:xfrm>
                <a:off x="5547830" y="5309001"/>
                <a:ext cx="2774237" cy="852862"/>
              </a:xfrm>
              <a:prstGeom prst="rect">
                <a:avLst/>
              </a:prstGeom>
            </p:spPr>
          </p:pic>
          <p:pic>
            <p:nvPicPr>
              <p:cNvPr id="42" name="図 41"/>
              <p:cNvPicPr>
                <a:picLocks noChangeAspect="1"/>
              </p:cNvPicPr>
              <p:nvPr/>
            </p:nvPicPr>
            <p:blipFill>
              <a:blip r:embed="rId6"/>
              <a:stretch>
                <a:fillRect/>
              </a:stretch>
            </p:blipFill>
            <p:spPr>
              <a:xfrm>
                <a:off x="6999254" y="4327470"/>
                <a:ext cx="1280851" cy="1280851"/>
              </a:xfrm>
              <a:prstGeom prst="rect">
                <a:avLst/>
              </a:prstGeom>
            </p:spPr>
          </p:pic>
          <p:pic>
            <p:nvPicPr>
              <p:cNvPr id="43" name="図 42"/>
              <p:cNvPicPr>
                <a:picLocks noChangeAspect="1"/>
              </p:cNvPicPr>
              <p:nvPr/>
            </p:nvPicPr>
            <p:blipFill>
              <a:blip r:embed="rId7"/>
              <a:stretch>
                <a:fillRect/>
              </a:stretch>
            </p:blipFill>
            <p:spPr>
              <a:xfrm>
                <a:off x="5570897" y="4327470"/>
                <a:ext cx="1475445" cy="981840"/>
              </a:xfrm>
              <a:prstGeom prst="rect">
                <a:avLst/>
              </a:prstGeom>
            </p:spPr>
          </p:pic>
        </p:grpSp>
      </p:grpSp>
      <p:sp>
        <p:nvSpPr>
          <p:cNvPr id="44" name="正方形/長方形 43"/>
          <p:cNvSpPr/>
          <p:nvPr/>
        </p:nvSpPr>
        <p:spPr>
          <a:xfrm>
            <a:off x="6762276" y="1921833"/>
            <a:ext cx="1885552" cy="400110"/>
          </a:xfrm>
          <a:prstGeom prst="rect">
            <a:avLst/>
          </a:prstGeom>
        </p:spPr>
        <p:txBody>
          <a:bodyPr wrap="none">
            <a:spAutoFit/>
          </a:bodyPr>
          <a:lstStyle/>
          <a:p>
            <a:pPr algn="ctr">
              <a:lnSpc>
                <a:spcPct val="80000"/>
              </a:lnSpc>
            </a:pPr>
            <a:r>
              <a:rPr lang="en-US" altLang="ja-JP" sz="2400" dirty="0" smtClean="0">
                <a:latin typeface="Britannic Bold"/>
                <a:cs typeface="Britannic Bold"/>
              </a:rPr>
              <a:t>Professional</a:t>
            </a:r>
            <a:endParaRPr lang="ja-JP" altLang="en-US" sz="2400" dirty="0">
              <a:effectLst/>
              <a:latin typeface="Britannic Bold"/>
              <a:cs typeface="Britannic Bold"/>
            </a:endParaRPr>
          </a:p>
        </p:txBody>
      </p:sp>
      <p:grpSp>
        <p:nvGrpSpPr>
          <p:cNvPr id="5" name="図形グループ 4"/>
          <p:cNvGrpSpPr/>
          <p:nvPr/>
        </p:nvGrpSpPr>
        <p:grpSpPr>
          <a:xfrm>
            <a:off x="1230592" y="2962234"/>
            <a:ext cx="2975369" cy="3009923"/>
            <a:chOff x="1230592" y="2962234"/>
            <a:chExt cx="2975369" cy="3009923"/>
          </a:xfrm>
        </p:grpSpPr>
        <p:sp>
          <p:nvSpPr>
            <p:cNvPr id="24" name="左矢印 23"/>
            <p:cNvSpPr/>
            <p:nvPr/>
          </p:nvSpPr>
          <p:spPr>
            <a:xfrm>
              <a:off x="2128805" y="2962234"/>
              <a:ext cx="1139499" cy="933533"/>
            </a:xfrm>
            <a:prstGeom prst="leftArrow">
              <a:avLst>
                <a:gd name="adj1" fmla="val 74982"/>
                <a:gd name="adj2" fmla="val 25398"/>
              </a:avLst>
            </a:prstGeom>
            <a:solidFill>
              <a:schemeClr val="accent3"/>
            </a:solidFill>
            <a:ln>
              <a:noFill/>
              <a:tailEnd type="triangle" w="sm" len="s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dirty="0">
                <a:effectLst/>
                <a:latin typeface="Britannic Bold"/>
                <a:cs typeface="Britannic Bold"/>
              </a:endParaRPr>
            </a:p>
          </p:txBody>
        </p:sp>
        <p:sp>
          <p:nvSpPr>
            <p:cNvPr id="41" name="正方形/長方形 40"/>
            <p:cNvSpPr/>
            <p:nvPr/>
          </p:nvSpPr>
          <p:spPr>
            <a:xfrm>
              <a:off x="1230592" y="5176042"/>
              <a:ext cx="2975369" cy="796115"/>
            </a:xfrm>
            <a:prstGeom prst="rect">
              <a:avLst/>
            </a:prstGeom>
          </p:spPr>
          <p:txBody>
            <a:bodyPr wrap="none">
              <a:spAutoFit/>
            </a:bodyPr>
            <a:lstStyle/>
            <a:p>
              <a:pPr algn="ctr">
                <a:lnSpc>
                  <a:spcPct val="80000"/>
                </a:lnSpc>
              </a:pPr>
              <a:r>
                <a:rPr lang="en-US" altLang="ja-JP" sz="2800" dirty="0" smtClean="0">
                  <a:solidFill>
                    <a:schemeClr val="accent3">
                      <a:lumMod val="75000"/>
                    </a:schemeClr>
                  </a:solidFill>
                  <a:latin typeface="Britannic Bold"/>
                  <a:cs typeface="Britannic Bold"/>
                </a:rPr>
                <a:t>Blended learning</a:t>
              </a:r>
            </a:p>
            <a:p>
              <a:pPr algn="ctr">
                <a:lnSpc>
                  <a:spcPct val="80000"/>
                </a:lnSpc>
              </a:pPr>
              <a:r>
                <a:rPr lang="en-US" altLang="ja-JP" sz="2800" dirty="0">
                  <a:solidFill>
                    <a:schemeClr val="accent3">
                      <a:lumMod val="75000"/>
                    </a:schemeClr>
                  </a:solidFill>
                  <a:latin typeface="Britannic Bold"/>
                  <a:cs typeface="Britannic Bold"/>
                </a:rPr>
                <a:t>for the </a:t>
              </a:r>
              <a:r>
                <a:rPr lang="en-US" altLang="ja-JP" sz="2800" dirty="0" smtClean="0">
                  <a:solidFill>
                    <a:schemeClr val="accent3">
                      <a:lumMod val="75000"/>
                    </a:schemeClr>
                  </a:solidFill>
                  <a:latin typeface="Britannic Bold"/>
                  <a:cs typeface="Britannic Bold"/>
                </a:rPr>
                <a:t>school</a:t>
              </a:r>
              <a:endParaRPr lang="ja-JP" altLang="en-US" sz="2800" u="sng" dirty="0">
                <a:solidFill>
                  <a:schemeClr val="accent3">
                    <a:lumMod val="75000"/>
                  </a:schemeClr>
                </a:solidFill>
                <a:latin typeface="Britannic Bold"/>
                <a:cs typeface="Britannic Bold"/>
              </a:endParaRPr>
            </a:p>
          </p:txBody>
        </p:sp>
        <p:pic>
          <p:nvPicPr>
            <p:cNvPr id="45" name="図 44"/>
            <p:cNvPicPr>
              <a:picLocks noChangeAspect="1"/>
            </p:cNvPicPr>
            <p:nvPr/>
          </p:nvPicPr>
          <p:blipFill>
            <a:blip r:embed="rId8">
              <a:alphaModFix amt="93000"/>
              <a:extLst>
                <a:ext uri="{BEBA8EAE-BF5A-486C-A8C5-ECC9F3942E4B}">
                  <a14:imgProps xmlns:a14="http://schemas.microsoft.com/office/drawing/2010/main">
                    <a14:imgLayer r:embed="rId9">
                      <a14:imgEffect>
                        <a14:backgroundRemoval t="4233" b="100000" l="749" r="100000">
                          <a14:foregroundMark x1="5618" y1="25397" x2="5618" y2="57143"/>
                          <a14:foregroundMark x1="12360" y1="28571" x2="97004" y2="32275"/>
                          <a14:foregroundMark x1="94757" y1="20106" x2="93633" y2="51852"/>
                          <a14:foregroundMark x1="24345" y1="53968" x2="68165" y2="60847"/>
                          <a14:foregroundMark x1="22846" y1="66138" x2="22846" y2="66138"/>
                          <a14:foregroundMark x1="38202" y1="74074" x2="38202" y2="74074"/>
                          <a14:foregroundMark x1="48315" y1="79365" x2="48315" y2="79365"/>
                          <a14:foregroundMark x1="3371" y1="22222" x2="3371" y2="22222"/>
                        </a14:backgroundRemoval>
                      </a14:imgEffect>
                    </a14:imgLayer>
                  </a14:imgProps>
                </a:ext>
              </a:extLst>
            </a:blip>
            <a:stretch>
              <a:fillRect/>
            </a:stretch>
          </p:blipFill>
          <p:spPr>
            <a:xfrm>
              <a:off x="2205366" y="3100305"/>
              <a:ext cx="1064113" cy="753247"/>
            </a:xfrm>
            <a:prstGeom prst="rect">
              <a:avLst/>
            </a:prstGeom>
          </p:spPr>
        </p:pic>
      </p:grpSp>
    </p:spTree>
    <p:extLst>
      <p:ext uri="{BB962C8B-B14F-4D97-AF65-F5344CB8AC3E}">
        <p14:creationId xmlns:p14="http://schemas.microsoft.com/office/powerpoint/2010/main" val="27498174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図形グループ 5"/>
          <p:cNvGrpSpPr/>
          <p:nvPr/>
        </p:nvGrpSpPr>
        <p:grpSpPr>
          <a:xfrm>
            <a:off x="245770" y="1418131"/>
            <a:ext cx="4703932" cy="5157542"/>
            <a:chOff x="245770" y="1418131"/>
            <a:chExt cx="4703932" cy="5157542"/>
          </a:xfrm>
        </p:grpSpPr>
        <p:sp>
          <p:nvSpPr>
            <p:cNvPr id="2" name="正方形/長方形 1"/>
            <p:cNvSpPr/>
            <p:nvPr/>
          </p:nvSpPr>
          <p:spPr>
            <a:xfrm>
              <a:off x="245770" y="5837009"/>
              <a:ext cx="4424378" cy="738664"/>
            </a:xfrm>
            <a:prstGeom prst="rect">
              <a:avLst/>
            </a:prstGeom>
          </p:spPr>
          <p:txBody>
            <a:bodyPr wrap="square">
              <a:spAutoFit/>
            </a:bodyPr>
            <a:lstStyle/>
            <a:p>
              <a:r>
                <a:rPr lang="en-US" altLang="ja-JP" sz="1400" dirty="0" err="1">
                  <a:latin typeface="Times New Roman"/>
                  <a:cs typeface="Times New Roman"/>
                </a:rPr>
                <a:t>Nielsen,</a:t>
              </a:r>
              <a:r>
                <a:rPr lang="en-US" altLang="ja-JP" sz="1400" dirty="0" err="1" smtClean="0">
                  <a:latin typeface="Times New Roman"/>
                  <a:cs typeface="Times New Roman"/>
                </a:rPr>
                <a:t>J</a:t>
              </a:r>
              <a:r>
                <a:rPr lang="ja-JP" altLang="ja-JP" sz="1400" dirty="0" smtClean="0">
                  <a:latin typeface="Times New Roman"/>
                  <a:cs typeface="Times New Roman"/>
                </a:rPr>
                <a:t>：</a:t>
              </a:r>
              <a:r>
                <a:rPr lang="en-US" altLang="ja-JP" sz="1400" dirty="0">
                  <a:latin typeface="Times New Roman"/>
                  <a:cs typeface="Times New Roman"/>
                </a:rPr>
                <a:t>Participation Inequality: Encouraging More Users to Contribute, </a:t>
              </a:r>
              <a:r>
                <a:rPr lang="en-US" altLang="ja-JP" sz="1400" i="1" dirty="0" err="1" smtClean="0">
                  <a:latin typeface="Times New Roman"/>
                  <a:cs typeface="Times New Roman"/>
                </a:rPr>
                <a:t>Jakob</a:t>
              </a:r>
              <a:r>
                <a:rPr lang="en-US" altLang="ja-JP" sz="1400" i="1" dirty="0" smtClean="0">
                  <a:latin typeface="Times New Roman"/>
                  <a:cs typeface="Times New Roman"/>
                </a:rPr>
                <a:t> </a:t>
              </a:r>
              <a:r>
                <a:rPr lang="en-US" altLang="ja-JP" sz="1400" i="1" dirty="0">
                  <a:latin typeface="Times New Roman"/>
                  <a:cs typeface="Times New Roman"/>
                </a:rPr>
                <a:t>Nielsen’s </a:t>
              </a:r>
              <a:r>
                <a:rPr lang="en-US" altLang="ja-JP" sz="1400" i="1" dirty="0" err="1">
                  <a:latin typeface="Times New Roman"/>
                  <a:cs typeface="Times New Roman"/>
                </a:rPr>
                <a:t>Alertbox</a:t>
              </a:r>
              <a:r>
                <a:rPr lang="en-US" altLang="ja-JP" sz="1400" dirty="0" err="1">
                  <a:latin typeface="Times New Roman"/>
                  <a:cs typeface="Times New Roman"/>
                </a:rPr>
                <a:t>,</a:t>
              </a:r>
              <a:r>
                <a:rPr lang="en-US" altLang="ja-JP" sz="1400" dirty="0" err="1" smtClean="0">
                  <a:latin typeface="Times New Roman"/>
                  <a:cs typeface="Times New Roman"/>
                </a:rPr>
                <a:t>October</a:t>
              </a:r>
              <a:r>
                <a:rPr lang="en-US" altLang="ja-JP" sz="1400" dirty="0">
                  <a:latin typeface="Times New Roman"/>
                  <a:cs typeface="Times New Roman"/>
                </a:rPr>
                <a:t> </a:t>
              </a:r>
              <a:r>
                <a:rPr lang="en-US" altLang="ja-JP" sz="1400" dirty="0" smtClean="0">
                  <a:latin typeface="Times New Roman"/>
                  <a:cs typeface="Times New Roman"/>
                </a:rPr>
                <a:t>2006</a:t>
              </a:r>
              <a:endParaRPr lang="ja-JP" altLang="en-US" sz="1400" dirty="0">
                <a:latin typeface="Times New Roman"/>
                <a:cs typeface="Times New Roman"/>
              </a:endParaRPr>
            </a:p>
          </p:txBody>
        </p:sp>
        <p:grpSp>
          <p:nvGrpSpPr>
            <p:cNvPr id="34" name="図形グループ 33"/>
            <p:cNvGrpSpPr/>
            <p:nvPr/>
          </p:nvGrpSpPr>
          <p:grpSpPr>
            <a:xfrm>
              <a:off x="560378" y="1970238"/>
              <a:ext cx="4319701" cy="3644417"/>
              <a:chOff x="1524000" y="1397000"/>
              <a:chExt cx="6096000" cy="4063999"/>
            </a:xfrm>
            <a:solidFill>
              <a:schemeClr val="accent2"/>
            </a:solidFill>
            <a:effectLst>
              <a:outerShdw blurRad="50800" dist="38100" dir="2700000" algn="tl" rotWithShape="0">
                <a:prstClr val="black">
                  <a:alpha val="40000"/>
                </a:prstClr>
              </a:outerShdw>
            </a:effectLst>
          </p:grpSpPr>
          <p:sp>
            <p:nvSpPr>
              <p:cNvPr id="37" name="フリーフォーム 36"/>
              <p:cNvSpPr/>
              <p:nvPr/>
            </p:nvSpPr>
            <p:spPr>
              <a:xfrm>
                <a:off x="4267200" y="1397000"/>
                <a:ext cx="609600" cy="406399"/>
              </a:xfrm>
              <a:custGeom>
                <a:avLst/>
                <a:gdLst>
                  <a:gd name="connsiteX0" fmla="*/ 0 w 609600"/>
                  <a:gd name="connsiteY0" fmla="*/ 406399 h 406399"/>
                  <a:gd name="connsiteX1" fmla="*/ 304799 w 609600"/>
                  <a:gd name="connsiteY1" fmla="*/ 0 h 406399"/>
                  <a:gd name="connsiteX2" fmla="*/ 304801 w 609600"/>
                  <a:gd name="connsiteY2" fmla="*/ 0 h 406399"/>
                  <a:gd name="connsiteX3" fmla="*/ 609600 w 609600"/>
                  <a:gd name="connsiteY3" fmla="*/ 406399 h 406399"/>
                  <a:gd name="connsiteX4" fmla="*/ 0 w 6096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406399">
                    <a:moveTo>
                      <a:pt x="0" y="406399"/>
                    </a:moveTo>
                    <a:lnTo>
                      <a:pt x="304799" y="0"/>
                    </a:lnTo>
                    <a:lnTo>
                      <a:pt x="304801" y="0"/>
                    </a:lnTo>
                    <a:lnTo>
                      <a:pt x="609600" y="406399"/>
                    </a:lnTo>
                    <a:lnTo>
                      <a:pt x="0" y="406399"/>
                    </a:lnTo>
                    <a:close/>
                  </a:path>
                </a:pathLst>
              </a:custGeom>
              <a:solidFill>
                <a:schemeClr val="accent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p>
            </p:txBody>
          </p:sp>
          <p:sp>
            <p:nvSpPr>
              <p:cNvPr id="38" name="フリーフォーム 37"/>
              <p:cNvSpPr/>
              <p:nvPr/>
            </p:nvSpPr>
            <p:spPr>
              <a:xfrm>
                <a:off x="3962400" y="1803399"/>
                <a:ext cx="1219200" cy="406399"/>
              </a:xfrm>
              <a:custGeom>
                <a:avLst/>
                <a:gdLst>
                  <a:gd name="connsiteX0" fmla="*/ 0 w 1219200"/>
                  <a:gd name="connsiteY0" fmla="*/ 406399 h 406399"/>
                  <a:gd name="connsiteX1" fmla="*/ 304799 w 1219200"/>
                  <a:gd name="connsiteY1" fmla="*/ 0 h 406399"/>
                  <a:gd name="connsiteX2" fmla="*/ 914401 w 1219200"/>
                  <a:gd name="connsiteY2" fmla="*/ 0 h 406399"/>
                  <a:gd name="connsiteX3" fmla="*/ 1219200 w 1219200"/>
                  <a:gd name="connsiteY3" fmla="*/ 406399 h 406399"/>
                  <a:gd name="connsiteX4" fmla="*/ 0 w 12192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406399">
                    <a:moveTo>
                      <a:pt x="0" y="406399"/>
                    </a:moveTo>
                    <a:lnTo>
                      <a:pt x="304799" y="0"/>
                    </a:lnTo>
                    <a:lnTo>
                      <a:pt x="914401" y="0"/>
                    </a:lnTo>
                    <a:lnTo>
                      <a:pt x="1219200" y="406399"/>
                    </a:lnTo>
                    <a:lnTo>
                      <a:pt x="0" y="406399"/>
                    </a:lnTo>
                    <a:close/>
                  </a:path>
                </a:pathLst>
              </a:custGeom>
              <a:solidFill>
                <a:schemeClr val="accent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224790" tIns="11430" rIns="22479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p>
            </p:txBody>
          </p:sp>
          <p:sp>
            <p:nvSpPr>
              <p:cNvPr id="39" name="フリーフォーム 38"/>
              <p:cNvSpPr/>
              <p:nvPr/>
            </p:nvSpPr>
            <p:spPr>
              <a:xfrm>
                <a:off x="3657600" y="2209799"/>
                <a:ext cx="1828800" cy="406399"/>
              </a:xfrm>
              <a:custGeom>
                <a:avLst/>
                <a:gdLst>
                  <a:gd name="connsiteX0" fmla="*/ 0 w 1828800"/>
                  <a:gd name="connsiteY0" fmla="*/ 406399 h 406399"/>
                  <a:gd name="connsiteX1" fmla="*/ 304799 w 1828800"/>
                  <a:gd name="connsiteY1" fmla="*/ 0 h 406399"/>
                  <a:gd name="connsiteX2" fmla="*/ 1524001 w 1828800"/>
                  <a:gd name="connsiteY2" fmla="*/ 0 h 406399"/>
                  <a:gd name="connsiteX3" fmla="*/ 1828800 w 1828800"/>
                  <a:gd name="connsiteY3" fmla="*/ 406399 h 406399"/>
                  <a:gd name="connsiteX4" fmla="*/ 0 w 18288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406399">
                    <a:moveTo>
                      <a:pt x="0" y="406399"/>
                    </a:moveTo>
                    <a:lnTo>
                      <a:pt x="304799" y="0"/>
                    </a:lnTo>
                    <a:lnTo>
                      <a:pt x="1524001" y="0"/>
                    </a:lnTo>
                    <a:lnTo>
                      <a:pt x="1828800" y="406399"/>
                    </a:lnTo>
                    <a:lnTo>
                      <a:pt x="0" y="406399"/>
                    </a:lnTo>
                    <a:close/>
                  </a:path>
                </a:pathLst>
              </a:custGeom>
              <a:solidFill>
                <a:schemeClr val="accent3"/>
              </a:solidFill>
              <a:ln>
                <a:solidFill>
                  <a:schemeClr val="accent3"/>
                </a:solidFill>
              </a:ln>
            </p:spPr>
            <p:style>
              <a:lnRef idx="2">
                <a:schemeClr val="lt1">
                  <a:hueOff val="0"/>
                  <a:satOff val="0"/>
                  <a:lumOff val="0"/>
                  <a:alphaOff val="0"/>
                </a:schemeClr>
              </a:lnRef>
              <a:fillRef idx="1">
                <a:schemeClr val="accent2">
                  <a:shade val="80000"/>
                  <a:hueOff val="-9012"/>
                  <a:satOff val="1822"/>
                  <a:lumOff val="5247"/>
                  <a:alphaOff val="0"/>
                </a:schemeClr>
              </a:fillRef>
              <a:effectRef idx="0">
                <a:schemeClr val="accent2">
                  <a:shade val="80000"/>
                  <a:hueOff val="-9012"/>
                  <a:satOff val="1822"/>
                  <a:lumOff val="5247"/>
                  <a:alphaOff val="0"/>
                </a:schemeClr>
              </a:effectRef>
              <a:fontRef idx="minor">
                <a:schemeClr val="lt1"/>
              </a:fontRef>
            </p:style>
            <p:txBody>
              <a:bodyPr spcFirstLastPara="0" vert="horz" wrap="square" lIns="331470" tIns="11430" rIns="33147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solidFill>
                    <a:schemeClr val="accent3"/>
                  </a:solidFill>
                </a:endParaRPr>
              </a:p>
            </p:txBody>
          </p:sp>
          <p:sp>
            <p:nvSpPr>
              <p:cNvPr id="40" name="フリーフォーム 39"/>
              <p:cNvSpPr/>
              <p:nvPr/>
            </p:nvSpPr>
            <p:spPr>
              <a:xfrm>
                <a:off x="3352800" y="2616199"/>
                <a:ext cx="2438400" cy="406399"/>
              </a:xfrm>
              <a:custGeom>
                <a:avLst/>
                <a:gdLst>
                  <a:gd name="connsiteX0" fmla="*/ 0 w 2438400"/>
                  <a:gd name="connsiteY0" fmla="*/ 406399 h 406399"/>
                  <a:gd name="connsiteX1" fmla="*/ 304799 w 2438400"/>
                  <a:gd name="connsiteY1" fmla="*/ 0 h 406399"/>
                  <a:gd name="connsiteX2" fmla="*/ 2133601 w 2438400"/>
                  <a:gd name="connsiteY2" fmla="*/ 0 h 406399"/>
                  <a:gd name="connsiteX3" fmla="*/ 2438400 w 2438400"/>
                  <a:gd name="connsiteY3" fmla="*/ 406399 h 406399"/>
                  <a:gd name="connsiteX4" fmla="*/ 0 w 24384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406399">
                    <a:moveTo>
                      <a:pt x="0" y="406399"/>
                    </a:moveTo>
                    <a:lnTo>
                      <a:pt x="304799" y="0"/>
                    </a:lnTo>
                    <a:lnTo>
                      <a:pt x="2133601" y="0"/>
                    </a:lnTo>
                    <a:lnTo>
                      <a:pt x="2438400" y="406399"/>
                    </a:lnTo>
                    <a:lnTo>
                      <a:pt x="0" y="406399"/>
                    </a:lnTo>
                    <a:close/>
                  </a:path>
                </a:pathLst>
              </a:custGeom>
              <a:solidFill>
                <a:schemeClr val="accent3"/>
              </a:solidFill>
              <a:ln>
                <a:solidFill>
                  <a:schemeClr val="accent3"/>
                </a:solidFill>
              </a:ln>
            </p:spPr>
            <p:style>
              <a:lnRef idx="2">
                <a:schemeClr val="lt1">
                  <a:hueOff val="0"/>
                  <a:satOff val="0"/>
                  <a:lumOff val="0"/>
                  <a:alphaOff val="0"/>
                </a:schemeClr>
              </a:lnRef>
              <a:fillRef idx="1">
                <a:schemeClr val="accent2">
                  <a:shade val="80000"/>
                  <a:hueOff val="-13518"/>
                  <a:satOff val="2733"/>
                  <a:lumOff val="7871"/>
                  <a:alphaOff val="0"/>
                </a:schemeClr>
              </a:fillRef>
              <a:effectRef idx="0">
                <a:schemeClr val="accent2">
                  <a:shade val="80000"/>
                  <a:hueOff val="-13518"/>
                  <a:satOff val="2733"/>
                  <a:lumOff val="7871"/>
                  <a:alphaOff val="0"/>
                </a:schemeClr>
              </a:effectRef>
              <a:fontRef idx="minor">
                <a:schemeClr val="lt1"/>
              </a:fontRef>
            </p:style>
            <p:txBody>
              <a:bodyPr spcFirstLastPara="0" vert="horz" wrap="square" lIns="438150" tIns="11430" rIns="43815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solidFill>
                    <a:schemeClr val="accent3"/>
                  </a:solidFill>
                </a:endParaRPr>
              </a:p>
            </p:txBody>
          </p:sp>
          <p:sp>
            <p:nvSpPr>
              <p:cNvPr id="41" name="フリーフォーム 40"/>
              <p:cNvSpPr/>
              <p:nvPr/>
            </p:nvSpPr>
            <p:spPr>
              <a:xfrm>
                <a:off x="3048000" y="3022599"/>
                <a:ext cx="3048000" cy="406399"/>
              </a:xfrm>
              <a:custGeom>
                <a:avLst/>
                <a:gdLst>
                  <a:gd name="connsiteX0" fmla="*/ 0 w 3048000"/>
                  <a:gd name="connsiteY0" fmla="*/ 406399 h 406399"/>
                  <a:gd name="connsiteX1" fmla="*/ 304799 w 3048000"/>
                  <a:gd name="connsiteY1" fmla="*/ 0 h 406399"/>
                  <a:gd name="connsiteX2" fmla="*/ 2743201 w 3048000"/>
                  <a:gd name="connsiteY2" fmla="*/ 0 h 406399"/>
                  <a:gd name="connsiteX3" fmla="*/ 3048000 w 3048000"/>
                  <a:gd name="connsiteY3" fmla="*/ 406399 h 406399"/>
                  <a:gd name="connsiteX4" fmla="*/ 0 w 30480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406399">
                    <a:moveTo>
                      <a:pt x="0" y="406399"/>
                    </a:moveTo>
                    <a:lnTo>
                      <a:pt x="304799" y="0"/>
                    </a:lnTo>
                    <a:lnTo>
                      <a:pt x="2743201" y="0"/>
                    </a:lnTo>
                    <a:lnTo>
                      <a:pt x="3048000" y="406399"/>
                    </a:lnTo>
                    <a:lnTo>
                      <a:pt x="0" y="406399"/>
                    </a:lnTo>
                    <a:close/>
                  </a:path>
                </a:pathLst>
              </a:custGeom>
              <a:solidFill>
                <a:schemeClr val="accent3"/>
              </a:solidFill>
              <a:ln>
                <a:solidFill>
                  <a:schemeClr val="accent3"/>
                </a:solidFill>
              </a:ln>
            </p:spPr>
            <p:style>
              <a:lnRef idx="2">
                <a:schemeClr val="lt1">
                  <a:hueOff val="0"/>
                  <a:satOff val="0"/>
                  <a:lumOff val="0"/>
                  <a:alphaOff val="0"/>
                </a:schemeClr>
              </a:lnRef>
              <a:fillRef idx="1">
                <a:schemeClr val="accent2">
                  <a:shade val="80000"/>
                  <a:hueOff val="-18024"/>
                  <a:satOff val="3644"/>
                  <a:lumOff val="10495"/>
                  <a:alphaOff val="0"/>
                </a:schemeClr>
              </a:fillRef>
              <a:effectRef idx="0">
                <a:schemeClr val="accent2">
                  <a:shade val="80000"/>
                  <a:hueOff val="-18024"/>
                  <a:satOff val="3644"/>
                  <a:lumOff val="10495"/>
                  <a:alphaOff val="0"/>
                </a:schemeClr>
              </a:effectRef>
              <a:fontRef idx="minor">
                <a:schemeClr val="lt1"/>
              </a:fontRef>
            </p:style>
            <p:txBody>
              <a:bodyPr spcFirstLastPara="0" vert="horz" wrap="square" lIns="544830" tIns="11430" rIns="54483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solidFill>
                    <a:schemeClr val="accent3"/>
                  </a:solidFill>
                </a:endParaRPr>
              </a:p>
            </p:txBody>
          </p:sp>
          <p:sp>
            <p:nvSpPr>
              <p:cNvPr id="42" name="フリーフォーム 41"/>
              <p:cNvSpPr/>
              <p:nvPr/>
            </p:nvSpPr>
            <p:spPr>
              <a:xfrm>
                <a:off x="2743199" y="3429000"/>
                <a:ext cx="3657600" cy="406399"/>
              </a:xfrm>
              <a:custGeom>
                <a:avLst/>
                <a:gdLst>
                  <a:gd name="connsiteX0" fmla="*/ 0 w 3657600"/>
                  <a:gd name="connsiteY0" fmla="*/ 406399 h 406399"/>
                  <a:gd name="connsiteX1" fmla="*/ 304799 w 3657600"/>
                  <a:gd name="connsiteY1" fmla="*/ 0 h 406399"/>
                  <a:gd name="connsiteX2" fmla="*/ 3352801 w 3657600"/>
                  <a:gd name="connsiteY2" fmla="*/ 0 h 406399"/>
                  <a:gd name="connsiteX3" fmla="*/ 3657600 w 3657600"/>
                  <a:gd name="connsiteY3" fmla="*/ 406399 h 406399"/>
                  <a:gd name="connsiteX4" fmla="*/ 0 w 36576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406399">
                    <a:moveTo>
                      <a:pt x="0" y="406399"/>
                    </a:moveTo>
                    <a:lnTo>
                      <a:pt x="304799" y="0"/>
                    </a:lnTo>
                    <a:lnTo>
                      <a:pt x="3352801" y="0"/>
                    </a:lnTo>
                    <a:lnTo>
                      <a:pt x="3657600" y="406399"/>
                    </a:lnTo>
                    <a:lnTo>
                      <a:pt x="0" y="406399"/>
                    </a:lnTo>
                    <a:close/>
                  </a:path>
                </a:pathLst>
              </a:custGeom>
              <a:solidFill>
                <a:schemeClr val="accent3"/>
              </a:solidFill>
              <a:ln>
                <a:solidFill>
                  <a:schemeClr val="accent3"/>
                </a:solidFill>
              </a:ln>
            </p:spPr>
            <p:style>
              <a:lnRef idx="2">
                <a:schemeClr val="lt1">
                  <a:hueOff val="0"/>
                  <a:satOff val="0"/>
                  <a:lumOff val="0"/>
                  <a:alphaOff val="0"/>
                </a:schemeClr>
              </a:lnRef>
              <a:fillRef idx="1">
                <a:schemeClr val="accent2">
                  <a:shade val="80000"/>
                  <a:hueOff val="-22530"/>
                  <a:satOff val="4556"/>
                  <a:lumOff val="13118"/>
                  <a:alphaOff val="0"/>
                </a:schemeClr>
              </a:fillRef>
              <a:effectRef idx="0">
                <a:schemeClr val="accent2">
                  <a:shade val="80000"/>
                  <a:hueOff val="-22530"/>
                  <a:satOff val="4556"/>
                  <a:lumOff val="13118"/>
                  <a:alphaOff val="0"/>
                </a:schemeClr>
              </a:effectRef>
              <a:fontRef idx="minor">
                <a:schemeClr val="lt1"/>
              </a:fontRef>
            </p:style>
            <p:txBody>
              <a:bodyPr spcFirstLastPara="0" vert="horz" wrap="square" lIns="651510" tIns="11430" rIns="65151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solidFill>
                    <a:schemeClr val="accent3"/>
                  </a:solidFill>
                </a:endParaRPr>
              </a:p>
            </p:txBody>
          </p:sp>
          <p:sp>
            <p:nvSpPr>
              <p:cNvPr id="43" name="フリーフォーム 42"/>
              <p:cNvSpPr/>
              <p:nvPr/>
            </p:nvSpPr>
            <p:spPr>
              <a:xfrm>
                <a:off x="2438399" y="3835400"/>
                <a:ext cx="4267200" cy="406399"/>
              </a:xfrm>
              <a:custGeom>
                <a:avLst/>
                <a:gdLst>
                  <a:gd name="connsiteX0" fmla="*/ 0 w 4267200"/>
                  <a:gd name="connsiteY0" fmla="*/ 406399 h 406399"/>
                  <a:gd name="connsiteX1" fmla="*/ 304799 w 4267200"/>
                  <a:gd name="connsiteY1" fmla="*/ 0 h 406399"/>
                  <a:gd name="connsiteX2" fmla="*/ 3962401 w 4267200"/>
                  <a:gd name="connsiteY2" fmla="*/ 0 h 406399"/>
                  <a:gd name="connsiteX3" fmla="*/ 4267200 w 4267200"/>
                  <a:gd name="connsiteY3" fmla="*/ 406399 h 406399"/>
                  <a:gd name="connsiteX4" fmla="*/ 0 w 42672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406399">
                    <a:moveTo>
                      <a:pt x="0" y="406399"/>
                    </a:moveTo>
                    <a:lnTo>
                      <a:pt x="304799" y="0"/>
                    </a:lnTo>
                    <a:lnTo>
                      <a:pt x="3962401" y="0"/>
                    </a:lnTo>
                    <a:lnTo>
                      <a:pt x="4267200" y="406399"/>
                    </a:lnTo>
                    <a:lnTo>
                      <a:pt x="0" y="406399"/>
                    </a:lnTo>
                    <a:close/>
                  </a:path>
                </a:pathLst>
              </a:custGeom>
              <a:solidFill>
                <a:schemeClr val="accent3"/>
              </a:solidFill>
              <a:ln>
                <a:solidFill>
                  <a:schemeClr val="accent3"/>
                </a:solidFill>
              </a:ln>
            </p:spPr>
            <p:style>
              <a:lnRef idx="2">
                <a:schemeClr val="lt1">
                  <a:hueOff val="0"/>
                  <a:satOff val="0"/>
                  <a:lumOff val="0"/>
                  <a:alphaOff val="0"/>
                </a:schemeClr>
              </a:lnRef>
              <a:fillRef idx="1">
                <a:schemeClr val="accent2">
                  <a:shade val="80000"/>
                  <a:hueOff val="-27036"/>
                  <a:satOff val="5467"/>
                  <a:lumOff val="15742"/>
                  <a:alphaOff val="0"/>
                </a:schemeClr>
              </a:fillRef>
              <a:effectRef idx="0">
                <a:schemeClr val="accent2">
                  <a:shade val="80000"/>
                  <a:hueOff val="-27036"/>
                  <a:satOff val="5467"/>
                  <a:lumOff val="15742"/>
                  <a:alphaOff val="0"/>
                </a:schemeClr>
              </a:effectRef>
              <a:fontRef idx="minor">
                <a:schemeClr val="lt1"/>
              </a:fontRef>
            </p:style>
            <p:txBody>
              <a:bodyPr spcFirstLastPara="0" vert="horz" wrap="square" lIns="758190" tIns="11430" rIns="75819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solidFill>
                    <a:schemeClr val="accent3"/>
                  </a:solidFill>
                </a:endParaRPr>
              </a:p>
            </p:txBody>
          </p:sp>
          <p:sp>
            <p:nvSpPr>
              <p:cNvPr id="44" name="フリーフォーム 43"/>
              <p:cNvSpPr/>
              <p:nvPr/>
            </p:nvSpPr>
            <p:spPr>
              <a:xfrm>
                <a:off x="2133599" y="4241800"/>
                <a:ext cx="4876800" cy="406399"/>
              </a:xfrm>
              <a:custGeom>
                <a:avLst/>
                <a:gdLst>
                  <a:gd name="connsiteX0" fmla="*/ 0 w 4876800"/>
                  <a:gd name="connsiteY0" fmla="*/ 406399 h 406399"/>
                  <a:gd name="connsiteX1" fmla="*/ 304799 w 4876800"/>
                  <a:gd name="connsiteY1" fmla="*/ 0 h 406399"/>
                  <a:gd name="connsiteX2" fmla="*/ 4572001 w 4876800"/>
                  <a:gd name="connsiteY2" fmla="*/ 0 h 406399"/>
                  <a:gd name="connsiteX3" fmla="*/ 4876800 w 4876800"/>
                  <a:gd name="connsiteY3" fmla="*/ 406399 h 406399"/>
                  <a:gd name="connsiteX4" fmla="*/ 0 w 48768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06399">
                    <a:moveTo>
                      <a:pt x="0" y="406399"/>
                    </a:moveTo>
                    <a:lnTo>
                      <a:pt x="304799" y="0"/>
                    </a:lnTo>
                    <a:lnTo>
                      <a:pt x="4572001" y="0"/>
                    </a:lnTo>
                    <a:lnTo>
                      <a:pt x="4876800" y="406399"/>
                    </a:lnTo>
                    <a:lnTo>
                      <a:pt x="0" y="406399"/>
                    </a:lnTo>
                    <a:close/>
                  </a:path>
                </a:pathLst>
              </a:custGeom>
              <a:solidFill>
                <a:schemeClr val="accent3"/>
              </a:solidFill>
              <a:ln>
                <a:solidFill>
                  <a:schemeClr val="accent3"/>
                </a:solidFill>
              </a:ln>
            </p:spPr>
            <p:style>
              <a:lnRef idx="2">
                <a:schemeClr val="lt1">
                  <a:hueOff val="0"/>
                  <a:satOff val="0"/>
                  <a:lumOff val="0"/>
                  <a:alphaOff val="0"/>
                </a:schemeClr>
              </a:lnRef>
              <a:fillRef idx="1">
                <a:schemeClr val="accent2">
                  <a:shade val="80000"/>
                  <a:hueOff val="-31542"/>
                  <a:satOff val="6378"/>
                  <a:lumOff val="18366"/>
                  <a:alphaOff val="0"/>
                </a:schemeClr>
              </a:fillRef>
              <a:effectRef idx="0">
                <a:schemeClr val="accent2">
                  <a:shade val="80000"/>
                  <a:hueOff val="-31542"/>
                  <a:satOff val="6378"/>
                  <a:lumOff val="18366"/>
                  <a:alphaOff val="0"/>
                </a:schemeClr>
              </a:effectRef>
              <a:fontRef idx="minor">
                <a:schemeClr val="lt1"/>
              </a:fontRef>
            </p:style>
            <p:txBody>
              <a:bodyPr spcFirstLastPara="0" vert="horz" wrap="square" lIns="864870" tIns="11430" rIns="86487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solidFill>
                    <a:schemeClr val="accent3"/>
                  </a:solidFill>
                </a:endParaRPr>
              </a:p>
            </p:txBody>
          </p:sp>
          <p:sp>
            <p:nvSpPr>
              <p:cNvPr id="45" name="フリーフォーム 44"/>
              <p:cNvSpPr/>
              <p:nvPr/>
            </p:nvSpPr>
            <p:spPr>
              <a:xfrm>
                <a:off x="1828799" y="4648200"/>
                <a:ext cx="5486400" cy="406399"/>
              </a:xfrm>
              <a:custGeom>
                <a:avLst/>
                <a:gdLst>
                  <a:gd name="connsiteX0" fmla="*/ 0 w 5486400"/>
                  <a:gd name="connsiteY0" fmla="*/ 406399 h 406399"/>
                  <a:gd name="connsiteX1" fmla="*/ 304799 w 5486400"/>
                  <a:gd name="connsiteY1" fmla="*/ 0 h 406399"/>
                  <a:gd name="connsiteX2" fmla="*/ 5181601 w 5486400"/>
                  <a:gd name="connsiteY2" fmla="*/ 0 h 406399"/>
                  <a:gd name="connsiteX3" fmla="*/ 5486400 w 5486400"/>
                  <a:gd name="connsiteY3" fmla="*/ 406399 h 406399"/>
                  <a:gd name="connsiteX4" fmla="*/ 0 w 54864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406399">
                    <a:moveTo>
                      <a:pt x="0" y="406399"/>
                    </a:moveTo>
                    <a:lnTo>
                      <a:pt x="304799" y="0"/>
                    </a:lnTo>
                    <a:lnTo>
                      <a:pt x="5181601" y="0"/>
                    </a:lnTo>
                    <a:lnTo>
                      <a:pt x="5486400" y="406399"/>
                    </a:lnTo>
                    <a:lnTo>
                      <a:pt x="0" y="406399"/>
                    </a:lnTo>
                    <a:close/>
                  </a:path>
                </a:pathLst>
              </a:custGeom>
              <a:solidFill>
                <a:schemeClr val="accent3"/>
              </a:solidFill>
              <a:ln>
                <a:solidFill>
                  <a:schemeClr val="accent3"/>
                </a:solidFill>
              </a:ln>
            </p:spPr>
            <p:style>
              <a:lnRef idx="2">
                <a:schemeClr val="lt1">
                  <a:hueOff val="0"/>
                  <a:satOff val="0"/>
                  <a:lumOff val="0"/>
                  <a:alphaOff val="0"/>
                </a:schemeClr>
              </a:lnRef>
              <a:fillRef idx="1">
                <a:schemeClr val="accent2">
                  <a:shade val="80000"/>
                  <a:hueOff val="-36048"/>
                  <a:satOff val="7289"/>
                  <a:lumOff val="20989"/>
                  <a:alphaOff val="0"/>
                </a:schemeClr>
              </a:fillRef>
              <a:effectRef idx="0">
                <a:schemeClr val="accent2">
                  <a:shade val="80000"/>
                  <a:hueOff val="-36048"/>
                  <a:satOff val="7289"/>
                  <a:lumOff val="20989"/>
                  <a:alphaOff val="0"/>
                </a:schemeClr>
              </a:effectRef>
              <a:fontRef idx="minor">
                <a:schemeClr val="lt1"/>
              </a:fontRef>
            </p:style>
            <p:txBody>
              <a:bodyPr spcFirstLastPara="0" vert="horz" wrap="square" lIns="971550" tIns="11430" rIns="97155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solidFill>
                    <a:schemeClr val="accent3"/>
                  </a:solidFill>
                </a:endParaRPr>
              </a:p>
            </p:txBody>
          </p:sp>
          <p:sp>
            <p:nvSpPr>
              <p:cNvPr id="46" name="フリーフォーム 45"/>
              <p:cNvSpPr/>
              <p:nvPr/>
            </p:nvSpPr>
            <p:spPr>
              <a:xfrm>
                <a:off x="1524000" y="5054600"/>
                <a:ext cx="6096000" cy="406399"/>
              </a:xfrm>
              <a:custGeom>
                <a:avLst/>
                <a:gdLst>
                  <a:gd name="connsiteX0" fmla="*/ 0 w 6096000"/>
                  <a:gd name="connsiteY0" fmla="*/ 406399 h 406399"/>
                  <a:gd name="connsiteX1" fmla="*/ 304799 w 6096000"/>
                  <a:gd name="connsiteY1" fmla="*/ 0 h 406399"/>
                  <a:gd name="connsiteX2" fmla="*/ 5791201 w 6096000"/>
                  <a:gd name="connsiteY2" fmla="*/ 0 h 406399"/>
                  <a:gd name="connsiteX3" fmla="*/ 6096000 w 6096000"/>
                  <a:gd name="connsiteY3" fmla="*/ 406399 h 406399"/>
                  <a:gd name="connsiteX4" fmla="*/ 0 w 60960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06399">
                    <a:moveTo>
                      <a:pt x="0" y="406399"/>
                    </a:moveTo>
                    <a:lnTo>
                      <a:pt x="304799" y="0"/>
                    </a:lnTo>
                    <a:lnTo>
                      <a:pt x="5791201" y="0"/>
                    </a:lnTo>
                    <a:lnTo>
                      <a:pt x="6096000" y="406399"/>
                    </a:lnTo>
                    <a:lnTo>
                      <a:pt x="0" y="406399"/>
                    </a:lnTo>
                    <a:close/>
                  </a:path>
                </a:pathLst>
              </a:custGeom>
              <a:solidFill>
                <a:schemeClr val="accent3"/>
              </a:solidFill>
              <a:ln>
                <a:solidFill>
                  <a:schemeClr val="accent3"/>
                </a:solidFill>
              </a:ln>
            </p:spPr>
            <p:style>
              <a:lnRef idx="2">
                <a:schemeClr val="lt1">
                  <a:hueOff val="0"/>
                  <a:satOff val="0"/>
                  <a:lumOff val="0"/>
                  <a:alphaOff val="0"/>
                </a:schemeClr>
              </a:lnRef>
              <a:fillRef idx="1">
                <a:schemeClr val="accent2">
                  <a:shade val="80000"/>
                  <a:hueOff val="-40554"/>
                  <a:satOff val="8200"/>
                  <a:lumOff val="23613"/>
                  <a:alphaOff val="0"/>
                </a:schemeClr>
              </a:fillRef>
              <a:effectRef idx="0">
                <a:schemeClr val="accent2">
                  <a:shade val="80000"/>
                  <a:hueOff val="-40554"/>
                  <a:satOff val="8200"/>
                  <a:lumOff val="23613"/>
                  <a:alphaOff val="0"/>
                </a:schemeClr>
              </a:effectRef>
              <a:fontRef idx="minor">
                <a:schemeClr val="lt1"/>
              </a:fontRef>
            </p:style>
            <p:txBody>
              <a:bodyPr spcFirstLastPara="0" vert="horz" wrap="square" lIns="1078229" tIns="11430" rIns="1078231"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solidFill>
                    <a:schemeClr val="accent3"/>
                  </a:solidFill>
                </a:endParaRPr>
              </a:p>
            </p:txBody>
          </p:sp>
        </p:grpSp>
        <p:sp>
          <p:nvSpPr>
            <p:cNvPr id="35" name="正方形/長方形 34"/>
            <p:cNvSpPr/>
            <p:nvPr/>
          </p:nvSpPr>
          <p:spPr>
            <a:xfrm>
              <a:off x="1327227" y="4323573"/>
              <a:ext cx="2786004" cy="487313"/>
            </a:xfrm>
            <a:prstGeom prst="rect">
              <a:avLst/>
            </a:prstGeom>
          </p:spPr>
          <p:txBody>
            <a:bodyPr wrap="square">
              <a:spAutoFit/>
            </a:bodyPr>
            <a:lstStyle/>
            <a:p>
              <a:pPr algn="ctr" defTabSz="400050">
                <a:lnSpc>
                  <a:spcPct val="90000"/>
                </a:lnSpc>
                <a:spcBef>
                  <a:spcPct val="0"/>
                </a:spcBef>
                <a:spcAft>
                  <a:spcPct val="35000"/>
                </a:spcAft>
              </a:pPr>
              <a:r>
                <a:rPr lang="en-US" altLang="ja-JP" sz="2800" dirty="0">
                  <a:solidFill>
                    <a:srgbClr val="000000"/>
                  </a:solidFill>
                  <a:latin typeface="Century Gothic"/>
                  <a:cs typeface="Century Gothic"/>
                </a:rPr>
                <a:t>90% </a:t>
              </a:r>
              <a:r>
                <a:rPr lang="en-US" altLang="ja-JP" sz="2800" dirty="0" smtClean="0">
                  <a:solidFill>
                    <a:srgbClr val="000000"/>
                  </a:solidFill>
                  <a:latin typeface="Century Gothic"/>
                  <a:cs typeface="Century Gothic"/>
                </a:rPr>
                <a:t>Lurker</a:t>
              </a:r>
            </a:p>
          </p:txBody>
        </p:sp>
        <p:sp>
          <p:nvSpPr>
            <p:cNvPr id="36" name="正方形/長方形 35"/>
            <p:cNvSpPr/>
            <p:nvPr/>
          </p:nvSpPr>
          <p:spPr>
            <a:xfrm>
              <a:off x="1373184" y="2201224"/>
              <a:ext cx="2786004" cy="487313"/>
            </a:xfrm>
            <a:prstGeom prst="rect">
              <a:avLst/>
            </a:prstGeom>
          </p:spPr>
          <p:txBody>
            <a:bodyPr wrap="square">
              <a:spAutoFit/>
            </a:bodyPr>
            <a:lstStyle/>
            <a:p>
              <a:pPr lvl="0" algn="ctr" defTabSz="400050">
                <a:lnSpc>
                  <a:spcPct val="90000"/>
                </a:lnSpc>
                <a:spcBef>
                  <a:spcPct val="0"/>
                </a:spcBef>
                <a:spcAft>
                  <a:spcPct val="35000"/>
                </a:spcAft>
              </a:pPr>
              <a:r>
                <a:rPr lang="en-US" altLang="ja-JP" sz="2800" dirty="0">
                  <a:solidFill>
                    <a:srgbClr val="000000"/>
                  </a:solidFill>
                  <a:latin typeface="Century Gothic"/>
                  <a:cs typeface="Century Gothic"/>
                </a:rPr>
                <a:t>10% Active</a:t>
              </a:r>
              <a:endParaRPr lang="ja-JP" altLang="en-US" sz="2800" dirty="0">
                <a:solidFill>
                  <a:srgbClr val="000000"/>
                </a:solidFill>
                <a:latin typeface="Century Gothic"/>
                <a:cs typeface="Century Gothic"/>
              </a:endParaRPr>
            </a:p>
          </p:txBody>
        </p:sp>
        <p:sp>
          <p:nvSpPr>
            <p:cNvPr id="17" name="正方形/長方形 16"/>
            <p:cNvSpPr/>
            <p:nvPr/>
          </p:nvSpPr>
          <p:spPr>
            <a:xfrm>
              <a:off x="811392" y="1418131"/>
              <a:ext cx="4138310" cy="400110"/>
            </a:xfrm>
            <a:prstGeom prst="rect">
              <a:avLst/>
            </a:prstGeom>
          </p:spPr>
          <p:txBody>
            <a:bodyPr wrap="none">
              <a:spAutoFit/>
            </a:bodyPr>
            <a:lstStyle/>
            <a:p>
              <a:r>
                <a:rPr lang="en-US" altLang="ja-JP" sz="2000" i="1" dirty="0" smtClean="0"/>
                <a:t>Characteristics </a:t>
              </a:r>
              <a:r>
                <a:rPr lang="en-US" altLang="ja-JP" sz="2000" i="1" dirty="0"/>
                <a:t>of </a:t>
              </a:r>
              <a:r>
                <a:rPr lang="en-US" altLang="ja-JP" sz="2000" i="1" dirty="0" smtClean="0"/>
                <a:t>online </a:t>
              </a:r>
              <a:r>
                <a:rPr lang="en-US" altLang="ja-JP" sz="2000" i="1" dirty="0"/>
                <a:t>communities</a:t>
              </a:r>
              <a:endParaRPr lang="ja-JP" altLang="en-US" sz="2000" i="1" dirty="0"/>
            </a:p>
          </p:txBody>
        </p:sp>
      </p:grpSp>
      <p:sp>
        <p:nvSpPr>
          <p:cNvPr id="3" name="タイトル 2"/>
          <p:cNvSpPr>
            <a:spLocks noGrp="1"/>
          </p:cNvSpPr>
          <p:nvPr>
            <p:ph type="title"/>
          </p:nvPr>
        </p:nvSpPr>
        <p:spPr>
          <a:xfrm>
            <a:off x="0" y="54175"/>
            <a:ext cx="8552106" cy="639150"/>
          </a:xfrm>
        </p:spPr>
        <p:txBody>
          <a:bodyPr/>
          <a:lstStyle/>
          <a:p>
            <a:r>
              <a:rPr lang="en-US" altLang="ja-JP" sz="4000" dirty="0"/>
              <a:t>On-line learning </a:t>
            </a:r>
            <a:r>
              <a:rPr lang="en-US" altLang="ja-JP" sz="4000" dirty="0" smtClean="0"/>
              <a:t>or </a:t>
            </a:r>
            <a:r>
              <a:rPr lang="en-US" altLang="ja-JP" sz="4000" dirty="0"/>
              <a:t>Blended learning </a:t>
            </a:r>
            <a:r>
              <a:rPr lang="en-US" altLang="ja-JP" sz="4000" dirty="0" smtClean="0"/>
              <a:t> </a:t>
            </a:r>
            <a:endParaRPr lang="ja-JP" altLang="en-US" dirty="0"/>
          </a:p>
        </p:txBody>
      </p:sp>
      <p:sp>
        <p:nvSpPr>
          <p:cNvPr id="8" name="スライド番号プレースホルダー 7"/>
          <p:cNvSpPr>
            <a:spLocks noGrp="1"/>
          </p:cNvSpPr>
          <p:nvPr>
            <p:ph type="sldNum" sz="quarter" idx="12"/>
          </p:nvPr>
        </p:nvSpPr>
        <p:spPr/>
        <p:txBody>
          <a:bodyPr/>
          <a:lstStyle/>
          <a:p>
            <a:fld id="{E863AB6B-07E7-994D-8C15-200C54B03C40}" type="slidenum">
              <a:rPr kumimoji="1" lang="ja-JP" altLang="en-US" smtClean="0"/>
              <a:pPr/>
              <a:t>17</a:t>
            </a:fld>
            <a:endParaRPr kumimoji="1" lang="ja-JP" altLang="en-US"/>
          </a:p>
        </p:txBody>
      </p:sp>
      <p:sp>
        <p:nvSpPr>
          <p:cNvPr id="53" name="正方形/長方形 52"/>
          <p:cNvSpPr/>
          <p:nvPr/>
        </p:nvSpPr>
        <p:spPr>
          <a:xfrm>
            <a:off x="3703058" y="4323573"/>
            <a:ext cx="2069797" cy="487313"/>
          </a:xfrm>
          <a:prstGeom prst="rect">
            <a:avLst/>
          </a:prstGeom>
        </p:spPr>
        <p:txBody>
          <a:bodyPr wrap="none">
            <a:spAutoFit/>
          </a:bodyPr>
          <a:lstStyle/>
          <a:p>
            <a:pPr lvl="0" algn="ctr" defTabSz="400050">
              <a:lnSpc>
                <a:spcPct val="90000"/>
              </a:lnSpc>
              <a:spcBef>
                <a:spcPct val="0"/>
              </a:spcBef>
              <a:spcAft>
                <a:spcPct val="35000"/>
              </a:spcAft>
            </a:pPr>
            <a:r>
              <a:rPr lang="en-US" altLang="ja-JP" sz="2800" dirty="0" smtClean="0">
                <a:solidFill>
                  <a:srgbClr val="000000"/>
                </a:solidFill>
                <a:latin typeface="Britannic Bold"/>
                <a:cs typeface="Britannic Bold"/>
              </a:rPr>
              <a:t>⇒ Drop </a:t>
            </a:r>
            <a:r>
              <a:rPr lang="en-US" altLang="ja-JP" sz="2800" dirty="0">
                <a:solidFill>
                  <a:srgbClr val="000000"/>
                </a:solidFill>
                <a:latin typeface="Britannic Bold"/>
                <a:cs typeface="Britannic Bold"/>
              </a:rPr>
              <a:t>out</a:t>
            </a:r>
            <a:endParaRPr lang="ja-JP" altLang="en-US" sz="2800" dirty="0">
              <a:solidFill>
                <a:srgbClr val="000000"/>
              </a:solidFill>
              <a:latin typeface="Britannic Bold"/>
              <a:cs typeface="Britannic Bold"/>
            </a:endParaRPr>
          </a:p>
        </p:txBody>
      </p:sp>
      <p:sp>
        <p:nvSpPr>
          <p:cNvPr id="58" name="正方形/長方形 57"/>
          <p:cNvSpPr/>
          <p:nvPr/>
        </p:nvSpPr>
        <p:spPr>
          <a:xfrm>
            <a:off x="4038725" y="2201224"/>
            <a:ext cx="1398465" cy="487313"/>
          </a:xfrm>
          <a:prstGeom prst="rect">
            <a:avLst/>
          </a:prstGeom>
        </p:spPr>
        <p:txBody>
          <a:bodyPr wrap="none">
            <a:spAutoFit/>
          </a:bodyPr>
          <a:lstStyle/>
          <a:p>
            <a:pPr lvl="0" algn="ctr" defTabSz="400050">
              <a:lnSpc>
                <a:spcPct val="90000"/>
              </a:lnSpc>
              <a:spcBef>
                <a:spcPct val="0"/>
              </a:spcBef>
              <a:spcAft>
                <a:spcPct val="35000"/>
              </a:spcAft>
            </a:pPr>
            <a:r>
              <a:rPr lang="en-US" altLang="ja-JP" sz="2800" dirty="0" smtClean="0">
                <a:solidFill>
                  <a:srgbClr val="000000"/>
                </a:solidFill>
                <a:latin typeface="Britannic Bold"/>
                <a:cs typeface="Britannic Bold"/>
              </a:rPr>
              <a:t>⇒ Pass</a:t>
            </a:r>
            <a:endParaRPr lang="ja-JP" altLang="en-US" sz="2800" dirty="0">
              <a:solidFill>
                <a:srgbClr val="000000"/>
              </a:solidFill>
              <a:latin typeface="Britannic Bold"/>
              <a:cs typeface="Britannic Bold"/>
            </a:endParaRPr>
          </a:p>
        </p:txBody>
      </p:sp>
      <p:grpSp>
        <p:nvGrpSpPr>
          <p:cNvPr id="5" name="図形グループ 4"/>
          <p:cNvGrpSpPr/>
          <p:nvPr/>
        </p:nvGrpSpPr>
        <p:grpSpPr>
          <a:xfrm>
            <a:off x="5643256" y="4367174"/>
            <a:ext cx="2942801" cy="2208499"/>
            <a:chOff x="5643256" y="4367174"/>
            <a:chExt cx="2942801" cy="2208499"/>
          </a:xfrm>
        </p:grpSpPr>
        <p:sp>
          <p:nvSpPr>
            <p:cNvPr id="56" name="正方形/長方形 55"/>
            <p:cNvSpPr/>
            <p:nvPr/>
          </p:nvSpPr>
          <p:spPr>
            <a:xfrm>
              <a:off x="5643256" y="4367174"/>
              <a:ext cx="2903359" cy="400110"/>
            </a:xfrm>
            <a:prstGeom prst="rect">
              <a:avLst/>
            </a:prstGeom>
          </p:spPr>
          <p:txBody>
            <a:bodyPr wrap="none">
              <a:spAutoFit/>
            </a:bodyPr>
            <a:lstStyle/>
            <a:p>
              <a:pPr algn="r">
                <a:lnSpc>
                  <a:spcPct val="80000"/>
                </a:lnSpc>
              </a:pPr>
              <a:r>
                <a:rPr lang="en-US" altLang="ja-JP" sz="2400" dirty="0">
                  <a:latin typeface="Britannic Bold"/>
                  <a:cs typeface="Britannic Bold"/>
                </a:rPr>
                <a:t>⇒ </a:t>
              </a:r>
              <a:r>
                <a:rPr lang="en-US" altLang="ja-JP" sz="2400" dirty="0" smtClean="0">
                  <a:solidFill>
                    <a:schemeClr val="accent3">
                      <a:lumMod val="75000"/>
                    </a:schemeClr>
                  </a:solidFill>
                  <a:latin typeface="Britannic Bold"/>
                  <a:cs typeface="Britannic Bold"/>
                </a:rPr>
                <a:t>Blended learning</a:t>
              </a:r>
              <a:endParaRPr lang="en-US" altLang="ja-JP" sz="2400" dirty="0">
                <a:solidFill>
                  <a:schemeClr val="accent3">
                    <a:lumMod val="75000"/>
                  </a:schemeClr>
                </a:solidFill>
                <a:latin typeface="Britannic Bold"/>
                <a:cs typeface="Britannic Bold"/>
              </a:endParaRPr>
            </a:p>
          </p:txBody>
        </p:sp>
        <p:pic>
          <p:nvPicPr>
            <p:cNvPr id="25" name="図 24"/>
            <p:cNvPicPr>
              <a:picLocks/>
            </p:cNvPicPr>
            <p:nvPr/>
          </p:nvPicPr>
          <p:blipFill>
            <a:blip r:embed="rId3">
              <a:alphaModFix/>
            </a:blip>
            <a:stretch>
              <a:fillRect/>
            </a:stretch>
          </p:blipFill>
          <p:spPr>
            <a:xfrm>
              <a:off x="6605494" y="5131837"/>
              <a:ext cx="1734007" cy="1443836"/>
            </a:xfrm>
            <a:prstGeom prst="rect">
              <a:avLst/>
            </a:prstGeom>
            <a:effectLst>
              <a:outerShdw blurRad="50800" dist="38100" dir="2700000" algn="tl" rotWithShape="0">
                <a:prstClr val="black">
                  <a:alpha val="40000"/>
                </a:prstClr>
              </a:outerShdw>
            </a:effectLst>
          </p:spPr>
        </p:pic>
        <p:sp>
          <p:nvSpPr>
            <p:cNvPr id="26" name="正方形/長方形 25"/>
            <p:cNvSpPr/>
            <p:nvPr/>
          </p:nvSpPr>
          <p:spPr>
            <a:xfrm>
              <a:off x="6507092" y="4654939"/>
              <a:ext cx="2078965" cy="461665"/>
            </a:xfrm>
            <a:prstGeom prst="rect">
              <a:avLst/>
            </a:prstGeom>
            <a:noFill/>
          </p:spPr>
          <p:txBody>
            <a:bodyPr wrap="none">
              <a:spAutoFit/>
            </a:bodyPr>
            <a:lstStyle/>
            <a:p>
              <a:r>
                <a:rPr lang="en-US" altLang="ja-JP" sz="2400" dirty="0">
                  <a:solidFill>
                    <a:schemeClr val="accent3">
                      <a:lumMod val="75000"/>
                    </a:schemeClr>
                  </a:solidFill>
                  <a:latin typeface="Britannic Bold"/>
                  <a:cs typeface="Britannic Bold"/>
                </a:rPr>
                <a:t>for </a:t>
              </a:r>
              <a:r>
                <a:rPr lang="en-US" altLang="ja-JP" sz="2400" dirty="0" smtClean="0">
                  <a:solidFill>
                    <a:schemeClr val="accent3">
                      <a:lumMod val="75000"/>
                    </a:schemeClr>
                  </a:solidFill>
                  <a:latin typeface="Britannic Bold"/>
                  <a:cs typeface="Britannic Bold"/>
                </a:rPr>
                <a:t>the school</a:t>
              </a:r>
              <a:endParaRPr lang="ja-JP" altLang="en-US" sz="2400" dirty="0">
                <a:solidFill>
                  <a:schemeClr val="accent3">
                    <a:lumMod val="75000"/>
                  </a:schemeClr>
                </a:solidFill>
                <a:latin typeface="Britannic Bold"/>
                <a:cs typeface="Britannic Bold"/>
              </a:endParaRPr>
            </a:p>
          </p:txBody>
        </p:sp>
      </p:grpSp>
      <p:grpSp>
        <p:nvGrpSpPr>
          <p:cNvPr id="4" name="図形グループ 3"/>
          <p:cNvGrpSpPr/>
          <p:nvPr/>
        </p:nvGrpSpPr>
        <p:grpSpPr>
          <a:xfrm>
            <a:off x="5643256" y="2244825"/>
            <a:ext cx="2877135" cy="2078748"/>
            <a:chOff x="5643256" y="2244825"/>
            <a:chExt cx="2877135" cy="2078748"/>
          </a:xfrm>
        </p:grpSpPr>
        <p:sp>
          <p:nvSpPr>
            <p:cNvPr id="55" name="正方形/長方形 54"/>
            <p:cNvSpPr/>
            <p:nvPr/>
          </p:nvSpPr>
          <p:spPr>
            <a:xfrm>
              <a:off x="5643256" y="2244825"/>
              <a:ext cx="2827066" cy="400110"/>
            </a:xfrm>
            <a:prstGeom prst="rect">
              <a:avLst/>
            </a:prstGeom>
          </p:spPr>
          <p:txBody>
            <a:bodyPr wrap="none">
              <a:spAutoFit/>
            </a:bodyPr>
            <a:lstStyle/>
            <a:p>
              <a:pPr algn="ctr">
                <a:lnSpc>
                  <a:spcPct val="80000"/>
                </a:lnSpc>
              </a:pPr>
              <a:r>
                <a:rPr lang="en-US" altLang="ja-JP" sz="2400" dirty="0" smtClean="0">
                  <a:latin typeface="Britannic Bold"/>
                  <a:cs typeface="Britannic Bold"/>
                </a:rPr>
                <a:t>⇒ </a:t>
              </a:r>
              <a:r>
                <a:rPr lang="en-US" altLang="ja-JP" sz="2400" dirty="0" smtClean="0">
                  <a:solidFill>
                    <a:schemeClr val="accent4"/>
                  </a:solidFill>
                  <a:latin typeface="Britannic Bold"/>
                  <a:cs typeface="Britannic Bold"/>
                </a:rPr>
                <a:t>On-line learning</a:t>
              </a:r>
              <a:endParaRPr lang="ja-JP" altLang="en-US" sz="2400" i="1" dirty="0">
                <a:solidFill>
                  <a:schemeClr val="accent4"/>
                </a:solidFill>
                <a:latin typeface="Britannic Bold"/>
                <a:cs typeface="Britannic Bold"/>
              </a:endParaRPr>
            </a:p>
          </p:txBody>
        </p:sp>
        <p:pic>
          <p:nvPicPr>
            <p:cNvPr id="27" name="図 26"/>
            <p:cNvPicPr>
              <a:picLocks noChangeAspect="1"/>
            </p:cNvPicPr>
            <p:nvPr/>
          </p:nvPicPr>
          <p:blipFill>
            <a:blip r:embed="rId4"/>
            <a:stretch>
              <a:fillRect/>
            </a:stretch>
          </p:blipFill>
          <p:spPr>
            <a:xfrm>
              <a:off x="6507092" y="2980392"/>
              <a:ext cx="1755332" cy="1343181"/>
            </a:xfrm>
            <a:prstGeom prst="rect">
              <a:avLst/>
            </a:prstGeom>
            <a:effectLst>
              <a:outerShdw blurRad="50800" dist="38100" dir="2700000" algn="tl" rotWithShape="0">
                <a:prstClr val="black">
                  <a:alpha val="40000"/>
                </a:prstClr>
              </a:outerShdw>
            </a:effectLst>
          </p:spPr>
        </p:pic>
        <p:sp>
          <p:nvSpPr>
            <p:cNvPr id="28" name="正方形/長方形 27"/>
            <p:cNvSpPr/>
            <p:nvPr/>
          </p:nvSpPr>
          <p:spPr>
            <a:xfrm>
              <a:off x="6024696" y="2521370"/>
              <a:ext cx="2495695" cy="461665"/>
            </a:xfrm>
            <a:prstGeom prst="rect">
              <a:avLst/>
            </a:prstGeom>
            <a:noFill/>
          </p:spPr>
          <p:txBody>
            <a:bodyPr wrap="none">
              <a:spAutoFit/>
            </a:bodyPr>
            <a:lstStyle/>
            <a:p>
              <a:pPr algn="ctr"/>
              <a:r>
                <a:rPr lang="en-US" altLang="ja-JP" sz="2400" dirty="0" smtClean="0">
                  <a:solidFill>
                    <a:schemeClr val="accent4"/>
                  </a:solidFill>
                  <a:effectLst/>
                  <a:latin typeface="Britannic Bold"/>
                  <a:cs typeface="Britannic Bold"/>
                </a:rPr>
                <a:t> for the company</a:t>
              </a:r>
              <a:endParaRPr lang="en-US" altLang="ja-JP" sz="2400" dirty="0">
                <a:solidFill>
                  <a:schemeClr val="accent4"/>
                </a:solidFill>
                <a:effectLst/>
                <a:latin typeface="Britannic Bold"/>
                <a:cs typeface="Britannic Bold"/>
              </a:endParaRPr>
            </a:p>
          </p:txBody>
        </p:sp>
      </p:grpSp>
      <p:pic>
        <p:nvPicPr>
          <p:cNvPr id="29" name="図 28"/>
          <p:cNvPicPr>
            <a:picLocks noChangeAspect="1"/>
          </p:cNvPicPr>
          <p:nvPr/>
        </p:nvPicPr>
        <p:blipFill>
          <a:blip r:embed="rId5"/>
          <a:stretch>
            <a:fillRect/>
          </a:stretch>
        </p:blipFill>
        <p:spPr>
          <a:xfrm>
            <a:off x="167618" y="1418131"/>
            <a:ext cx="5370743" cy="4388051"/>
          </a:xfrm>
          <a:prstGeom prst="rect">
            <a:avLst/>
          </a:prstGeom>
        </p:spPr>
      </p:pic>
    </p:spTree>
    <p:extLst>
      <p:ext uri="{BB962C8B-B14F-4D97-AF65-F5344CB8AC3E}">
        <p14:creationId xmlns:p14="http://schemas.microsoft.com/office/powerpoint/2010/main" val="2859433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29"/>
                                        </p:tgtEl>
                                      </p:cBhvr>
                                    </p:animEffect>
                                    <p:set>
                                      <p:cBhvr>
                                        <p:cTn id="7" dur="1" fill="hold">
                                          <p:stCondLst>
                                            <p:cond delay="499"/>
                                          </p:stCondLst>
                                        </p:cTn>
                                        <p:tgtEl>
                                          <p:spTgt spid="29"/>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500"/>
                                        <p:tgtEl>
                                          <p:spTgt spid="58"/>
                                        </p:tgtEl>
                                        <p:attrNameLst>
                                          <p:attrName>ppt_x</p:attrName>
                                        </p:attrNameLst>
                                      </p:cBhvr>
                                      <p:tavLst>
                                        <p:tav tm="0">
                                          <p:val>
                                            <p:strVal val="#ppt_x-#ppt_w*1.125000"/>
                                          </p:val>
                                        </p:tav>
                                        <p:tav tm="100000">
                                          <p:val>
                                            <p:strVal val="#ppt_x"/>
                                          </p:val>
                                        </p:tav>
                                      </p:tavLst>
                                    </p:anim>
                                    <p:animEffect transition="in" filter="wipe(right)">
                                      <p:cBhvr>
                                        <p:cTn id="16" dur="500"/>
                                        <p:tgtEl>
                                          <p:spTgt spid="58"/>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p:tgtEl>
                                          <p:spTgt spid="4"/>
                                        </p:tgtEl>
                                        <p:attrNameLst>
                                          <p:attrName>ppt_x</p:attrName>
                                        </p:attrNameLst>
                                      </p:cBhvr>
                                      <p:tavLst>
                                        <p:tav tm="0">
                                          <p:val>
                                            <p:strVal val="#ppt_x-#ppt_w*1.125000"/>
                                          </p:val>
                                        </p:tav>
                                        <p:tav tm="100000">
                                          <p:val>
                                            <p:strVal val="#ppt_x"/>
                                          </p:val>
                                        </p:tav>
                                      </p:tavLst>
                                    </p:anim>
                                    <p:animEffect transition="in" filter="wipe(righ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additive="base">
                                        <p:cTn id="27" dur="500"/>
                                        <p:tgtEl>
                                          <p:spTgt spid="53"/>
                                        </p:tgtEl>
                                        <p:attrNameLst>
                                          <p:attrName>ppt_x</p:attrName>
                                        </p:attrNameLst>
                                      </p:cBhvr>
                                      <p:tavLst>
                                        <p:tav tm="0">
                                          <p:val>
                                            <p:strVal val="#ppt_x-#ppt_w*1.125000"/>
                                          </p:val>
                                        </p:tav>
                                        <p:tav tm="100000">
                                          <p:val>
                                            <p:strVal val="#ppt_x"/>
                                          </p:val>
                                        </p:tav>
                                      </p:tavLst>
                                    </p:anim>
                                    <p:animEffect transition="in" filter="wipe(right)">
                                      <p:cBhvr>
                                        <p:cTn id="28" dur="500"/>
                                        <p:tgtEl>
                                          <p:spTgt spid="5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8"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p:tgtEl>
                                          <p:spTgt spid="5"/>
                                        </p:tgtEl>
                                        <p:attrNameLst>
                                          <p:attrName>ppt_x</p:attrName>
                                        </p:attrNameLst>
                                      </p:cBhvr>
                                      <p:tavLst>
                                        <p:tav tm="0">
                                          <p:val>
                                            <p:strVal val="#ppt_x-#ppt_w*1.125000"/>
                                          </p:val>
                                        </p:tav>
                                        <p:tav tm="100000">
                                          <p:val>
                                            <p:strVal val="#ppt_x"/>
                                          </p:val>
                                        </p:tav>
                                      </p:tavLst>
                                    </p:anim>
                                    <p:animEffect transition="in" filter="wipe(right)">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600" dirty="0" smtClean="0"/>
              <a:t>Online Learning </a:t>
            </a:r>
            <a:r>
              <a:rPr lang="en-US" altLang="ja-JP" sz="4000" dirty="0"/>
              <a:t>Experiment </a:t>
            </a:r>
            <a:endParaRPr lang="en-US" altLang="ja-JP" dirty="0"/>
          </a:p>
        </p:txBody>
      </p:sp>
      <p:sp>
        <p:nvSpPr>
          <p:cNvPr id="4" name="スライド番号プレースホルダー 3"/>
          <p:cNvSpPr>
            <a:spLocks noGrp="1"/>
          </p:cNvSpPr>
          <p:nvPr>
            <p:ph type="sldNum" sz="quarter" idx="12"/>
          </p:nvPr>
        </p:nvSpPr>
        <p:spPr/>
        <p:txBody>
          <a:bodyPr/>
          <a:lstStyle/>
          <a:p>
            <a:fld id="{E863AB6B-07E7-994D-8C15-200C54B03C40}" type="slidenum">
              <a:rPr lang="ja-JP" altLang="en-US" smtClean="0"/>
              <a:pPr/>
              <a:t>18</a:t>
            </a:fld>
            <a:endParaRPr lang="ja-JP" altLang="en-US"/>
          </a:p>
        </p:txBody>
      </p:sp>
      <p:pic>
        <p:nvPicPr>
          <p:cNvPr id="5" name="コンテンツ プレースホルダー 4"/>
          <p:cNvPicPr>
            <a:picLocks noGrp="1" noChangeAspect="1"/>
          </p:cNvPicPr>
          <p:nvPr>
            <p:ph idx="4294967295"/>
          </p:nvPr>
        </p:nvPicPr>
        <p:blipFill>
          <a:blip r:embed="rId3"/>
          <a:srcRect t="4810" b="4810"/>
          <a:stretch>
            <a:fillRect/>
          </a:stretch>
        </p:blipFill>
        <p:spPr>
          <a:xfrm>
            <a:off x="279407" y="2685737"/>
            <a:ext cx="5028069" cy="3408482"/>
          </a:xfrm>
        </p:spPr>
      </p:pic>
      <p:pic>
        <p:nvPicPr>
          <p:cNvPr id="6" name="図 5"/>
          <p:cNvPicPr>
            <a:picLocks noChangeAspect="1"/>
          </p:cNvPicPr>
          <p:nvPr/>
        </p:nvPicPr>
        <p:blipFill>
          <a:blip r:embed="rId4"/>
          <a:stretch>
            <a:fillRect/>
          </a:stretch>
        </p:blipFill>
        <p:spPr>
          <a:xfrm>
            <a:off x="5490788" y="4451972"/>
            <a:ext cx="2857165" cy="2142874"/>
          </a:xfrm>
          <a:prstGeom prst="rect">
            <a:avLst/>
          </a:prstGeom>
        </p:spPr>
      </p:pic>
      <p:sp>
        <p:nvSpPr>
          <p:cNvPr id="8" name="テキスト ボックス 7"/>
          <p:cNvSpPr txBox="1"/>
          <p:nvPr/>
        </p:nvSpPr>
        <p:spPr>
          <a:xfrm>
            <a:off x="5412105" y="2685737"/>
            <a:ext cx="3249296" cy="646331"/>
          </a:xfrm>
          <a:prstGeom prst="rect">
            <a:avLst/>
          </a:prstGeom>
          <a:noFill/>
        </p:spPr>
        <p:txBody>
          <a:bodyPr wrap="square" rtlCol="0">
            <a:spAutoFit/>
          </a:bodyPr>
          <a:lstStyle/>
          <a:p>
            <a:r>
              <a:rPr kumimoji="1" lang="en-US" altLang="ja-JP" dirty="0" smtClean="0">
                <a:latin typeface="ヒラギノ角ゴ Pro W3"/>
                <a:ea typeface="ヒラギノ角ゴ Pro W3"/>
                <a:cs typeface="ヒラギノ角ゴ Pro W3"/>
              </a:rPr>
              <a:t>←</a:t>
            </a:r>
            <a:r>
              <a:rPr lang="en-US" altLang="ja-JP" dirty="0">
                <a:latin typeface="ヒラギノ角ゴ Pro W3"/>
                <a:ea typeface="ヒラギノ角ゴ Pro W3"/>
                <a:cs typeface="ヒラギノ角ゴ Pro W3"/>
              </a:rPr>
              <a:t>On</a:t>
            </a:r>
            <a:r>
              <a:rPr lang="en-US" altLang="ja-JP" dirty="0" smtClean="0">
                <a:latin typeface="ヒラギノ角ゴ Pro W3"/>
                <a:ea typeface="ヒラギノ角ゴ Pro W3"/>
                <a:cs typeface="ヒラギノ角ゴ Pro W3"/>
              </a:rPr>
              <a:t>-</a:t>
            </a:r>
            <a:r>
              <a:rPr lang="en-US" altLang="ja-JP" dirty="0">
                <a:latin typeface="ヒラギノ角ゴ Pro W3"/>
                <a:ea typeface="ヒラギノ角ゴ Pro W3"/>
                <a:cs typeface="ヒラギノ角ゴ Pro W3"/>
              </a:rPr>
              <a:t>c</a:t>
            </a:r>
            <a:r>
              <a:rPr lang="en-US" altLang="ja-JP" dirty="0" smtClean="0">
                <a:latin typeface="ヒラギノ角ゴ Pro W3"/>
                <a:ea typeface="ヒラギノ角ゴ Pro W3"/>
                <a:cs typeface="ヒラギノ角ゴ Pro W3"/>
              </a:rPr>
              <a:t>ampus was chosen by</a:t>
            </a:r>
            <a:r>
              <a:rPr kumimoji="1" lang="en-US" altLang="ja-JP" dirty="0" smtClean="0">
                <a:latin typeface="ヒラギノ角ゴ Pro W3"/>
                <a:ea typeface="ヒラギノ角ゴ Pro W3"/>
                <a:cs typeface="ヒラギノ角ゴ Pro W3"/>
              </a:rPr>
              <a:t>140</a:t>
            </a:r>
            <a:r>
              <a:rPr lang="en-US" altLang="ja-JP" dirty="0" smtClean="0">
                <a:latin typeface="ヒラギノ角ゴ Pro W3"/>
                <a:ea typeface="ヒラギノ角ゴ Pro W3"/>
                <a:cs typeface="ヒラギノ角ゴ Pro W3"/>
              </a:rPr>
              <a:t> students</a:t>
            </a:r>
            <a:endParaRPr kumimoji="1" lang="ja-JP" altLang="en-US" dirty="0">
              <a:latin typeface="ヒラギノ角ゴ Pro W3"/>
              <a:ea typeface="ヒラギノ角ゴ Pro W3"/>
              <a:cs typeface="ヒラギノ角ゴ Pro W3"/>
            </a:endParaRPr>
          </a:p>
        </p:txBody>
      </p:sp>
      <p:sp>
        <p:nvSpPr>
          <p:cNvPr id="9" name="テキスト ボックス 8"/>
          <p:cNvSpPr txBox="1"/>
          <p:nvPr/>
        </p:nvSpPr>
        <p:spPr>
          <a:xfrm>
            <a:off x="5426736" y="3657874"/>
            <a:ext cx="3452664" cy="646331"/>
          </a:xfrm>
          <a:prstGeom prst="rect">
            <a:avLst/>
          </a:prstGeom>
          <a:noFill/>
        </p:spPr>
        <p:txBody>
          <a:bodyPr wrap="square" rtlCol="0">
            <a:spAutoFit/>
          </a:bodyPr>
          <a:lstStyle/>
          <a:p>
            <a:r>
              <a:rPr lang="en-US" altLang="ja-JP" dirty="0" smtClean="0">
                <a:latin typeface="ヒラギノ角ゴ Pro W3"/>
                <a:ea typeface="ヒラギノ角ゴ Pro W3"/>
                <a:cs typeface="ヒラギノ角ゴ Pro W3"/>
              </a:rPr>
              <a:t>↓Online was </a:t>
            </a:r>
            <a:r>
              <a:rPr lang="en-US" altLang="ja-JP" dirty="0">
                <a:latin typeface="ヒラギノ角ゴ Pro W3"/>
                <a:ea typeface="ヒラギノ角ゴ Pro W3"/>
                <a:cs typeface="ヒラギノ角ゴ Pro W3"/>
              </a:rPr>
              <a:t>chosen </a:t>
            </a:r>
            <a:r>
              <a:rPr lang="en-US" altLang="ja-JP" dirty="0" smtClean="0">
                <a:latin typeface="ヒラギノ角ゴ Pro W3"/>
                <a:ea typeface="ヒラギノ角ゴ Pro W3"/>
                <a:cs typeface="ヒラギノ角ゴ Pro W3"/>
              </a:rPr>
              <a:t>by 60 students</a:t>
            </a:r>
            <a:endParaRPr kumimoji="1" lang="ja-JP" altLang="en-US" dirty="0">
              <a:latin typeface="ヒラギノ角ゴ Pro W3"/>
              <a:ea typeface="ヒラギノ角ゴ Pro W3"/>
              <a:cs typeface="ヒラギノ角ゴ Pro W3"/>
            </a:endParaRPr>
          </a:p>
        </p:txBody>
      </p:sp>
      <p:sp>
        <p:nvSpPr>
          <p:cNvPr id="11" name="四角形吹き出し 10"/>
          <p:cNvSpPr/>
          <p:nvPr/>
        </p:nvSpPr>
        <p:spPr>
          <a:xfrm>
            <a:off x="279406" y="3215628"/>
            <a:ext cx="3136893" cy="867012"/>
          </a:xfrm>
          <a:prstGeom prst="wedgeRectCallout">
            <a:avLst>
              <a:gd name="adj1" fmla="val 38820"/>
              <a:gd name="adj2" fmla="val 82205"/>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dirty="0" smtClean="0">
                <a:latin typeface="ヒラギノ角ゴ Pro W3"/>
                <a:ea typeface="ヒラギノ角ゴ Pro W3"/>
                <a:cs typeface="ヒラギノ角ゴ Pro W3"/>
              </a:rPr>
              <a:t>Learning with a teacher</a:t>
            </a:r>
            <a:endParaRPr kumimoji="1" lang="ja-JP" altLang="en-US" dirty="0">
              <a:latin typeface="ヒラギノ角ゴ Pro W3"/>
              <a:ea typeface="ヒラギノ角ゴ Pro W3"/>
              <a:cs typeface="ヒラギノ角ゴ Pro W3"/>
            </a:endParaRPr>
          </a:p>
        </p:txBody>
      </p:sp>
      <p:sp>
        <p:nvSpPr>
          <p:cNvPr id="12" name="四角形吹き出し 11"/>
          <p:cNvSpPr/>
          <p:nvPr/>
        </p:nvSpPr>
        <p:spPr>
          <a:xfrm>
            <a:off x="7177432" y="4605568"/>
            <a:ext cx="1374674" cy="815065"/>
          </a:xfrm>
          <a:prstGeom prst="wedgeRectCallout">
            <a:avLst>
              <a:gd name="adj1" fmla="val 2803"/>
              <a:gd name="adj2" fmla="val 16848"/>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sz="1600" dirty="0" smtClean="0">
                <a:latin typeface="ヒラギノ角ゴ Pro W3"/>
                <a:ea typeface="ヒラギノ角ゴ Pro W3"/>
                <a:cs typeface="ヒラギノ角ゴ Pro W3"/>
              </a:rPr>
              <a:t>Learning </a:t>
            </a:r>
            <a:r>
              <a:rPr lang="en-US" altLang="ja-JP" sz="1600" dirty="0">
                <a:latin typeface="ヒラギノ角ゴ Pro W3"/>
                <a:ea typeface="ヒラギノ角ゴ Pro W3"/>
                <a:cs typeface="ヒラギノ角ゴ Pro W3"/>
              </a:rPr>
              <a:t>without a teacher</a:t>
            </a:r>
            <a:endParaRPr kumimoji="1" lang="ja-JP" altLang="en-US" sz="1600" dirty="0">
              <a:latin typeface="ヒラギノ角ゴ Pro W3"/>
              <a:ea typeface="ヒラギノ角ゴ Pro W3"/>
              <a:cs typeface="ヒラギノ角ゴ Pro W3"/>
            </a:endParaRPr>
          </a:p>
        </p:txBody>
      </p:sp>
      <p:sp>
        <p:nvSpPr>
          <p:cNvPr id="14" name="正方形/長方形 13"/>
          <p:cNvSpPr/>
          <p:nvPr/>
        </p:nvSpPr>
        <p:spPr>
          <a:xfrm>
            <a:off x="279407" y="917092"/>
            <a:ext cx="8599993" cy="1831270"/>
          </a:xfrm>
          <a:prstGeom prst="rect">
            <a:avLst/>
          </a:prstGeom>
        </p:spPr>
        <p:txBody>
          <a:bodyPr wrap="square">
            <a:spAutoFit/>
          </a:bodyPr>
          <a:lstStyle/>
          <a:p>
            <a:pPr>
              <a:spcAft>
                <a:spcPts val="600"/>
              </a:spcAft>
            </a:pPr>
            <a:r>
              <a:rPr lang="en-US" altLang="ja-JP" sz="2800" dirty="0" smtClean="0">
                <a:latin typeface="Century Gothic"/>
                <a:cs typeface="Century Gothic"/>
              </a:rPr>
              <a:t>“European Economics” at Tezukayama University in 2005 using TIES</a:t>
            </a:r>
            <a:endParaRPr lang="en-US" altLang="ja-JP" sz="2800" dirty="0" smtClean="0">
              <a:latin typeface="Century Gothic"/>
              <a:ea typeface="ヒラギノ角ゴ Pro W3"/>
              <a:cs typeface="Century Gothic"/>
            </a:endParaRPr>
          </a:p>
          <a:p>
            <a:pPr>
              <a:spcAft>
                <a:spcPts val="600"/>
              </a:spcAft>
            </a:pPr>
            <a:r>
              <a:rPr lang="en-US" altLang="en-US" sz="2800" dirty="0" smtClean="0">
                <a:latin typeface="Century Gothic"/>
                <a:ea typeface="ヒラギノ角ゴ Pro W3"/>
                <a:cs typeface="Century Gothic"/>
              </a:rPr>
              <a:t>Students made a choice between o</a:t>
            </a:r>
            <a:r>
              <a:rPr lang="en-US" altLang="ja-JP" sz="2400" dirty="0" smtClean="0">
                <a:latin typeface="Century Gothic"/>
                <a:ea typeface="ヒラギノ角ゴ Pro W3"/>
                <a:cs typeface="Century Gothic"/>
              </a:rPr>
              <a:t>n-campus or </a:t>
            </a:r>
            <a:r>
              <a:rPr lang="en-US" altLang="ja-JP" sz="2400" dirty="0" err="1" smtClean="0">
                <a:latin typeface="Century Gothic"/>
                <a:ea typeface="ヒラギノ角ゴ Pro W3"/>
                <a:cs typeface="Century Gothic"/>
              </a:rPr>
              <a:t>onine</a:t>
            </a:r>
            <a:r>
              <a:rPr lang="en-US" altLang="ja-JP" sz="2400" dirty="0" smtClean="0">
                <a:latin typeface="Century Gothic"/>
                <a:ea typeface="ヒラギノ角ゴ Pro W3"/>
                <a:cs typeface="Century Gothic"/>
              </a:rPr>
              <a:t> course</a:t>
            </a:r>
            <a:endParaRPr lang="en-US" altLang="ja-JP" sz="2400" dirty="0">
              <a:latin typeface="Century Gothic"/>
              <a:ea typeface="ヒラギノ角ゴ Pro W3"/>
              <a:cs typeface="Century Gothic"/>
            </a:endParaRPr>
          </a:p>
        </p:txBody>
      </p:sp>
    </p:spTree>
    <p:extLst>
      <p:ext uri="{BB962C8B-B14F-4D97-AF65-F5344CB8AC3E}">
        <p14:creationId xmlns:p14="http://schemas.microsoft.com/office/powerpoint/2010/main" val="99613338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768912" y="1990294"/>
            <a:ext cx="1472418" cy="4283994"/>
          </a:xfrm>
          <a:prstGeom prst="rect">
            <a:avLst/>
          </a:prstGeom>
          <a:gradFill flip="none" rotWithShape="1">
            <a:gsLst>
              <a:gs pos="0">
                <a:schemeClr val="accent5">
                  <a:tint val="50000"/>
                  <a:satMod val="300000"/>
                  <a:alpha val="72000"/>
                </a:schemeClr>
              </a:gs>
              <a:gs pos="35000">
                <a:schemeClr val="accent5">
                  <a:tint val="37000"/>
                  <a:satMod val="300000"/>
                  <a:alpha val="72000"/>
                </a:schemeClr>
              </a:gs>
              <a:gs pos="100000">
                <a:schemeClr val="accent5">
                  <a:tint val="15000"/>
                  <a:satMod val="350000"/>
                  <a:alpha val="72000"/>
                </a:schemeClr>
              </a:gs>
            </a:gsLst>
            <a:lin ang="16200000" scaled="1"/>
            <a:tileRect/>
          </a:gradFill>
          <a:ln/>
          <a:effectLst/>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a:xfrm>
            <a:off x="0" y="54175"/>
            <a:ext cx="8552106" cy="639150"/>
          </a:xfrm>
        </p:spPr>
        <p:txBody>
          <a:bodyPr/>
          <a:lstStyle/>
          <a:p>
            <a:r>
              <a:rPr lang="en-US" altLang="ja-JP" sz="4000" dirty="0" smtClean="0"/>
              <a:t>Online Education Impact    </a:t>
            </a:r>
            <a:endParaRPr lang="ja-JP" altLang="en-US" sz="4000" dirty="0"/>
          </a:p>
        </p:txBody>
      </p:sp>
      <p:pic>
        <p:nvPicPr>
          <p:cNvPr id="5" name="コンテンツ プレースホルダー 4"/>
          <p:cNvPicPr>
            <a:picLocks noGrp="1" noChangeAspect="1"/>
          </p:cNvPicPr>
          <p:nvPr>
            <p:ph idx="1"/>
          </p:nvPr>
        </p:nvPicPr>
        <p:blipFill rotWithShape="1">
          <a:blip r:embed="rId2"/>
          <a:srcRect l="7491" t="10801" r="4777" b="8208"/>
          <a:stretch/>
        </p:blipFill>
        <p:spPr>
          <a:xfrm>
            <a:off x="1073647" y="2285297"/>
            <a:ext cx="7220056" cy="3194945"/>
          </a:xfrm>
        </p:spPr>
      </p:pic>
      <p:sp>
        <p:nvSpPr>
          <p:cNvPr id="4" name="スライド番号プレースホルダー 3"/>
          <p:cNvSpPr>
            <a:spLocks noGrp="1"/>
          </p:cNvSpPr>
          <p:nvPr>
            <p:ph type="sldNum" sz="quarter" idx="12"/>
          </p:nvPr>
        </p:nvSpPr>
        <p:spPr/>
        <p:txBody>
          <a:bodyPr/>
          <a:lstStyle/>
          <a:p>
            <a:fld id="{E863AB6B-07E7-994D-8C15-200C54B03C40}" type="slidenum">
              <a:rPr kumimoji="1" lang="ja-JP" altLang="en-US" smtClean="0"/>
              <a:pPr/>
              <a:t>19</a:t>
            </a:fld>
            <a:endParaRPr kumimoji="1" lang="ja-JP" altLang="en-US"/>
          </a:p>
        </p:txBody>
      </p:sp>
      <p:sp>
        <p:nvSpPr>
          <p:cNvPr id="11" name="正方形/長方形 10"/>
          <p:cNvSpPr/>
          <p:nvPr/>
        </p:nvSpPr>
        <p:spPr>
          <a:xfrm>
            <a:off x="3089115" y="1006353"/>
            <a:ext cx="2967478" cy="523220"/>
          </a:xfrm>
          <a:prstGeom prst="rect">
            <a:avLst/>
          </a:prstGeom>
        </p:spPr>
        <p:txBody>
          <a:bodyPr wrap="none">
            <a:spAutoFit/>
          </a:bodyPr>
          <a:lstStyle/>
          <a:p>
            <a:pPr algn="ctr"/>
            <a:r>
              <a:rPr lang="en-US" altLang="ja-JP" sz="2800" dirty="0" smtClean="0">
                <a:latin typeface="ヒラギノ角ゴ Pro W3"/>
                <a:ea typeface="ヒラギノ角ゴ Pro W3"/>
                <a:cs typeface="ヒラギノ角ゴ Pro W3"/>
              </a:rPr>
              <a:t>Online students</a:t>
            </a:r>
            <a:endParaRPr lang="en-US" altLang="ja-JP" sz="2800" dirty="0">
              <a:latin typeface="ヒラギノ角ゴ Pro W3"/>
              <a:ea typeface="ヒラギノ角ゴ Pro W3"/>
              <a:cs typeface="ヒラギノ角ゴ Pro W3"/>
            </a:endParaRPr>
          </a:p>
        </p:txBody>
      </p:sp>
      <p:cxnSp>
        <p:nvCxnSpPr>
          <p:cNvPr id="14" name="曲線コネクタ 13"/>
          <p:cNvCxnSpPr>
            <a:stCxn id="11" idx="3"/>
            <a:endCxn id="6" idx="0"/>
          </p:cNvCxnSpPr>
          <p:nvPr/>
        </p:nvCxnSpPr>
        <p:spPr>
          <a:xfrm>
            <a:off x="6056593" y="1267963"/>
            <a:ext cx="1448528" cy="722331"/>
          </a:xfrm>
          <a:prstGeom prst="curvedConnector2">
            <a:avLst/>
          </a:prstGeom>
          <a:ln w="38100" cmpd="sng">
            <a:tailEnd type="arrow"/>
          </a:ln>
        </p:spPr>
        <p:style>
          <a:lnRef idx="1">
            <a:schemeClr val="accent1"/>
          </a:lnRef>
          <a:fillRef idx="0">
            <a:schemeClr val="accent1"/>
          </a:fillRef>
          <a:effectRef idx="0">
            <a:schemeClr val="accent1"/>
          </a:effectRef>
          <a:fontRef idx="minor">
            <a:schemeClr val="tx1"/>
          </a:fontRef>
        </p:style>
      </p:cxnSp>
      <p:cxnSp>
        <p:nvCxnSpPr>
          <p:cNvPr id="7" name="直線矢印コネクタ 6"/>
          <p:cNvCxnSpPr/>
          <p:nvPr/>
        </p:nvCxnSpPr>
        <p:spPr>
          <a:xfrm>
            <a:off x="1218657" y="5665262"/>
            <a:ext cx="7075045" cy="0"/>
          </a:xfrm>
          <a:prstGeom prst="straightConnector1">
            <a:avLst/>
          </a:prstGeom>
          <a:ln w="2857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正方形/長方形 14"/>
          <p:cNvSpPr/>
          <p:nvPr/>
        </p:nvSpPr>
        <p:spPr>
          <a:xfrm>
            <a:off x="3818863" y="5890996"/>
            <a:ext cx="1412899" cy="584776"/>
          </a:xfrm>
          <a:prstGeom prst="rect">
            <a:avLst/>
          </a:prstGeom>
        </p:spPr>
        <p:txBody>
          <a:bodyPr wrap="none">
            <a:spAutoFit/>
          </a:bodyPr>
          <a:lstStyle/>
          <a:p>
            <a:r>
              <a:rPr lang="en-US" altLang="ja-JP" sz="3200" dirty="0" smtClean="0">
                <a:latin typeface="ヒラギノ角ゴ Pro W3"/>
                <a:ea typeface="ヒラギノ角ゴ Pro W3"/>
                <a:cs typeface="ヒラギノ角ゴ Pro W3"/>
              </a:rPr>
              <a:t>Grade</a:t>
            </a:r>
            <a:endParaRPr lang="ja-JP" altLang="en-US" sz="3200" dirty="0">
              <a:latin typeface="ヒラギノ角ゴ Pro W3"/>
              <a:ea typeface="ヒラギノ角ゴ Pro W3"/>
              <a:cs typeface="ヒラギノ角ゴ Pro W3"/>
            </a:endParaRPr>
          </a:p>
        </p:txBody>
      </p:sp>
      <p:sp>
        <p:nvSpPr>
          <p:cNvPr id="3" name="テキスト ボックス 2"/>
          <p:cNvSpPr txBox="1"/>
          <p:nvPr/>
        </p:nvSpPr>
        <p:spPr>
          <a:xfrm>
            <a:off x="3450563" y="1484868"/>
            <a:ext cx="2495921" cy="369332"/>
          </a:xfrm>
          <a:prstGeom prst="rect">
            <a:avLst/>
          </a:prstGeom>
          <a:noFill/>
        </p:spPr>
        <p:txBody>
          <a:bodyPr wrap="none" rtlCol="0">
            <a:spAutoFit/>
          </a:bodyPr>
          <a:lstStyle/>
          <a:p>
            <a:r>
              <a:rPr lang="en-US" altLang="ja-JP" dirty="0"/>
              <a:t>One-sided High Achiever</a:t>
            </a:r>
            <a:endParaRPr kumimoji="1" lang="ja-JP" altLang="en-US" dirty="0"/>
          </a:p>
        </p:txBody>
      </p:sp>
      <p:sp>
        <p:nvSpPr>
          <p:cNvPr id="8" name="テキスト ボックス 7"/>
          <p:cNvSpPr txBox="1"/>
          <p:nvPr/>
        </p:nvSpPr>
        <p:spPr>
          <a:xfrm>
            <a:off x="934433" y="5713968"/>
            <a:ext cx="568447" cy="369332"/>
          </a:xfrm>
          <a:prstGeom prst="rect">
            <a:avLst/>
          </a:prstGeom>
          <a:noFill/>
        </p:spPr>
        <p:txBody>
          <a:bodyPr wrap="none" rtlCol="0">
            <a:spAutoFit/>
          </a:bodyPr>
          <a:lstStyle/>
          <a:p>
            <a:r>
              <a:rPr kumimoji="1" lang="en-US" altLang="ja-JP" dirty="0" smtClean="0"/>
              <a:t>Low</a:t>
            </a:r>
            <a:endParaRPr kumimoji="1" lang="ja-JP" altLang="en-US" dirty="0"/>
          </a:p>
        </p:txBody>
      </p:sp>
      <p:sp>
        <p:nvSpPr>
          <p:cNvPr id="12" name="テキスト ボックス 11"/>
          <p:cNvSpPr txBox="1"/>
          <p:nvPr/>
        </p:nvSpPr>
        <p:spPr>
          <a:xfrm>
            <a:off x="7725256" y="5713968"/>
            <a:ext cx="611390" cy="369332"/>
          </a:xfrm>
          <a:prstGeom prst="rect">
            <a:avLst/>
          </a:prstGeom>
          <a:noFill/>
        </p:spPr>
        <p:txBody>
          <a:bodyPr wrap="none" rtlCol="0">
            <a:spAutoFit/>
          </a:bodyPr>
          <a:lstStyle/>
          <a:p>
            <a:r>
              <a:rPr kumimoji="1" lang="en-US" altLang="ja-JP" dirty="0" smtClean="0"/>
              <a:t>High</a:t>
            </a:r>
            <a:endParaRPr kumimoji="1" lang="ja-JP" altLang="en-US" dirty="0"/>
          </a:p>
        </p:txBody>
      </p:sp>
    </p:spTree>
    <p:extLst>
      <p:ext uri="{BB962C8B-B14F-4D97-AF65-F5344CB8AC3E}">
        <p14:creationId xmlns:p14="http://schemas.microsoft.com/office/powerpoint/2010/main" val="1568774198"/>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pPr algn="ctr"/>
            <a:r>
              <a:rPr lang="en-US" altLang="ja-JP" dirty="0" smtClean="0"/>
              <a:t>Today’s Topics </a:t>
            </a:r>
            <a:endParaRPr lang="ja-JP" altLang="en-US" dirty="0"/>
          </a:p>
        </p:txBody>
      </p:sp>
      <p:sp>
        <p:nvSpPr>
          <p:cNvPr id="5" name="コンテンツ プレースホルダー 4"/>
          <p:cNvSpPr>
            <a:spLocks noGrp="1"/>
          </p:cNvSpPr>
          <p:nvPr>
            <p:ph idx="1"/>
          </p:nvPr>
        </p:nvSpPr>
        <p:spPr>
          <a:xfrm>
            <a:off x="133684" y="1022969"/>
            <a:ext cx="9001956" cy="5577646"/>
          </a:xfrm>
        </p:spPr>
        <p:txBody>
          <a:bodyPr>
            <a:normAutofit/>
          </a:bodyPr>
          <a:lstStyle/>
          <a:p>
            <a:pPr marL="514350" indent="-514350">
              <a:lnSpc>
                <a:spcPct val="150000"/>
              </a:lnSpc>
              <a:buFont typeface="+mj-lt"/>
              <a:buAutoNum type="arabicPeriod"/>
            </a:pPr>
            <a:r>
              <a:rPr lang="en-US" altLang="ja-JP" dirty="0" smtClean="0"/>
              <a:t>Open Education </a:t>
            </a:r>
            <a:r>
              <a:rPr lang="en-US" altLang="ja-JP" dirty="0"/>
              <a:t>I</a:t>
            </a:r>
            <a:r>
              <a:rPr lang="en-US" altLang="ja-JP" dirty="0" smtClean="0"/>
              <a:t>ncluding MOOCs</a:t>
            </a:r>
          </a:p>
          <a:p>
            <a:pPr marL="514350" indent="-514350">
              <a:lnSpc>
                <a:spcPct val="150000"/>
              </a:lnSpc>
              <a:buFont typeface="+mj-lt"/>
              <a:buAutoNum type="arabicPeriod"/>
            </a:pPr>
            <a:r>
              <a:rPr lang="en-US" altLang="ja-JP" dirty="0" smtClean="0"/>
              <a:t>The post-MOOC </a:t>
            </a:r>
            <a:r>
              <a:rPr lang="en-US" altLang="ja-JP" dirty="0" smtClean="0"/>
              <a:t>Era</a:t>
            </a:r>
          </a:p>
          <a:p>
            <a:pPr marL="514350" indent="-514350">
              <a:lnSpc>
                <a:spcPct val="150000"/>
              </a:lnSpc>
              <a:buFont typeface="+mj-lt"/>
              <a:buAutoNum type="arabicPeriod"/>
            </a:pPr>
            <a:r>
              <a:rPr lang="en-US" altLang="ja-JP" dirty="0"/>
              <a:t>Strategies for Higher Education</a:t>
            </a:r>
            <a:endParaRPr lang="en-US" altLang="ja-JP" dirty="0" smtClean="0"/>
          </a:p>
          <a:p>
            <a:pPr marL="514350" indent="-514350">
              <a:lnSpc>
                <a:spcPct val="150000"/>
              </a:lnSpc>
              <a:buFont typeface="+mj-lt"/>
              <a:buAutoNum type="arabicPeriod"/>
            </a:pPr>
            <a:r>
              <a:rPr lang="en-US" altLang="ja-JP" dirty="0" smtClean="0"/>
              <a:t>Overview of </a:t>
            </a:r>
            <a:r>
              <a:rPr lang="en-US" altLang="ja-JP" dirty="0" err="1" smtClean="0"/>
              <a:t>CHiLOs</a:t>
            </a:r>
            <a:r>
              <a:rPr lang="en-US" altLang="ja-JP" dirty="0" smtClean="0"/>
              <a:t> Project Features </a:t>
            </a:r>
          </a:p>
          <a:p>
            <a:pPr marL="514350" indent="-514350">
              <a:lnSpc>
                <a:spcPct val="150000"/>
              </a:lnSpc>
              <a:buFont typeface="+mj-lt"/>
              <a:buAutoNum type="arabicPeriod"/>
            </a:pPr>
            <a:r>
              <a:rPr lang="en-US" altLang="ja-JP" dirty="0" smtClean="0"/>
              <a:t>Expectations for Moodle</a:t>
            </a:r>
            <a:endParaRPr lang="en-US" altLang="ja-JP" dirty="0"/>
          </a:p>
        </p:txBody>
      </p:sp>
      <p:sp>
        <p:nvSpPr>
          <p:cNvPr id="3" name="スライド番号プレースホルダー 2"/>
          <p:cNvSpPr>
            <a:spLocks noGrp="1"/>
          </p:cNvSpPr>
          <p:nvPr>
            <p:ph type="sldNum" sz="quarter" idx="12"/>
          </p:nvPr>
        </p:nvSpPr>
        <p:spPr/>
        <p:txBody>
          <a:bodyPr/>
          <a:lstStyle/>
          <a:p>
            <a:fld id="{E863AB6B-07E7-994D-8C15-200C54B03C40}" type="slidenum">
              <a:rPr lang="ja-JP" altLang="en-US" smtClean="0"/>
              <a:pPr/>
              <a:t>2</a:t>
            </a:fld>
            <a:endParaRPr lang="ja-JP" altLang="en-US"/>
          </a:p>
        </p:txBody>
      </p:sp>
    </p:spTree>
    <p:extLst>
      <p:ext uri="{BB962C8B-B14F-4D97-AF65-F5344CB8AC3E}">
        <p14:creationId xmlns:p14="http://schemas.microsoft.com/office/powerpoint/2010/main" val="421677388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A</a:t>
            </a:r>
            <a:r>
              <a:rPr lang="en-US" altLang="ja-JP" dirty="0" smtClean="0"/>
              <a:t> Similar Finding at </a:t>
            </a:r>
            <a:r>
              <a:rPr kumimoji="1" lang="en-US" altLang="ja-JP" dirty="0" err="1" smtClean="0"/>
              <a:t>Udacity</a:t>
            </a:r>
            <a:endParaRPr kumimoji="1" lang="ja-JP" altLang="en-US" dirty="0"/>
          </a:p>
        </p:txBody>
      </p:sp>
      <p:sp>
        <p:nvSpPr>
          <p:cNvPr id="3" name="コンテンツ プレースホルダー 2"/>
          <p:cNvSpPr>
            <a:spLocks noGrp="1"/>
          </p:cNvSpPr>
          <p:nvPr>
            <p:ph idx="1"/>
          </p:nvPr>
        </p:nvSpPr>
        <p:spPr/>
        <p:txBody>
          <a:bodyPr>
            <a:normAutofit/>
          </a:bodyPr>
          <a:lstStyle/>
          <a:p>
            <a:pPr marL="0" indent="0">
              <a:lnSpc>
                <a:spcPct val="120000"/>
              </a:lnSpc>
              <a:spcBef>
                <a:spcPts val="0"/>
              </a:spcBef>
              <a:buNone/>
            </a:pPr>
            <a:r>
              <a:rPr lang="en-US" altLang="ja-JP" i="1" dirty="0" smtClean="0">
                <a:latin typeface="Lucida Bright"/>
                <a:cs typeface="Lucida Bright"/>
              </a:rPr>
              <a:t>“…scores </a:t>
            </a:r>
            <a:r>
              <a:rPr lang="en-US" altLang="ja-JP" i="1" dirty="0">
                <a:latin typeface="Lucida Bright"/>
                <a:cs typeface="Lucida Bright"/>
              </a:rPr>
              <a:t>for a group of about 200 Stanford students who took a </a:t>
            </a:r>
            <a:r>
              <a:rPr lang="en-US" altLang="ja-JP" i="1" dirty="0" smtClean="0">
                <a:latin typeface="Lucida Bright"/>
                <a:cs typeface="Lucida Bright"/>
              </a:rPr>
              <a:t>particular course</a:t>
            </a:r>
            <a:r>
              <a:rPr lang="en-US" altLang="ja-JP" i="1" dirty="0">
                <a:latin typeface="Lucida Bright"/>
                <a:cs typeface="Lucida Bright"/>
              </a:rPr>
              <a:t>, along with some 23,000 who completed it on Udacity, and found that the top 412 were all </a:t>
            </a:r>
            <a:r>
              <a:rPr lang="en-US" altLang="ja-JP" i="1" dirty="0" smtClean="0">
                <a:latin typeface="Lucida Bright"/>
                <a:cs typeface="Lucida Bright"/>
              </a:rPr>
              <a:t>online students</a:t>
            </a:r>
            <a:r>
              <a:rPr lang="en-US" altLang="ja-JP" i="1" dirty="0">
                <a:latin typeface="Lucida Bright"/>
                <a:cs typeface="Lucida Bright"/>
              </a:rPr>
              <a:t>, with the best Stanford student coming in at No. 413</a:t>
            </a:r>
            <a:r>
              <a:rPr lang="en-US" altLang="ja-JP" i="1" dirty="0" smtClean="0">
                <a:latin typeface="Lucida Bright"/>
                <a:cs typeface="Lucida Bright"/>
              </a:rPr>
              <a:t>.”</a:t>
            </a:r>
            <a:endParaRPr kumimoji="1" lang="ja-JP" altLang="en-US" i="1" dirty="0">
              <a:latin typeface="Lucida Bright"/>
              <a:cs typeface="Lucida Bright"/>
            </a:endParaRPr>
          </a:p>
        </p:txBody>
      </p:sp>
      <p:sp>
        <p:nvSpPr>
          <p:cNvPr id="4" name="スライド番号プレースホルダー 3"/>
          <p:cNvSpPr>
            <a:spLocks noGrp="1"/>
          </p:cNvSpPr>
          <p:nvPr>
            <p:ph type="sldNum" sz="quarter" idx="12"/>
          </p:nvPr>
        </p:nvSpPr>
        <p:spPr/>
        <p:txBody>
          <a:bodyPr/>
          <a:lstStyle/>
          <a:p>
            <a:fld id="{E863AB6B-07E7-994D-8C15-200C54B03C40}" type="slidenum">
              <a:rPr kumimoji="1" lang="ja-JP" altLang="en-US" smtClean="0"/>
              <a:pPr/>
              <a:t>20</a:t>
            </a:fld>
            <a:endParaRPr kumimoji="1" lang="ja-JP" altLang="en-US"/>
          </a:p>
        </p:txBody>
      </p:sp>
      <p:pic>
        <p:nvPicPr>
          <p:cNvPr id="6" name="図 5"/>
          <p:cNvPicPr>
            <a:picLocks noChangeAspect="1"/>
          </p:cNvPicPr>
          <p:nvPr/>
        </p:nvPicPr>
        <p:blipFill>
          <a:blip r:embed="rId3"/>
          <a:stretch>
            <a:fillRect/>
          </a:stretch>
        </p:blipFill>
        <p:spPr>
          <a:xfrm>
            <a:off x="6653947" y="4946153"/>
            <a:ext cx="2481693" cy="1654462"/>
          </a:xfrm>
          <a:prstGeom prst="rect">
            <a:avLst/>
          </a:prstGeom>
        </p:spPr>
      </p:pic>
      <p:sp>
        <p:nvSpPr>
          <p:cNvPr id="7" name="テキスト ボックス 6"/>
          <p:cNvSpPr txBox="1"/>
          <p:nvPr/>
        </p:nvSpPr>
        <p:spPr>
          <a:xfrm>
            <a:off x="265848" y="5509708"/>
            <a:ext cx="6388099" cy="954107"/>
          </a:xfrm>
          <a:prstGeom prst="rect">
            <a:avLst/>
          </a:prstGeom>
          <a:noFill/>
        </p:spPr>
        <p:txBody>
          <a:bodyPr wrap="square" rtlCol="0">
            <a:spAutoFit/>
          </a:bodyPr>
          <a:lstStyle/>
          <a:p>
            <a:pPr algn="ctr"/>
            <a:r>
              <a:rPr lang="en-US" altLang="ja-JP" sz="2800" dirty="0" smtClean="0">
                <a:solidFill>
                  <a:schemeClr val="accent2"/>
                </a:solidFill>
                <a:latin typeface="Britannic Bold"/>
                <a:ea typeface="ヒラギノ角ゴ Pro W3"/>
                <a:cs typeface="Britannic Bold"/>
              </a:rPr>
              <a:t>Presumably</a:t>
            </a:r>
            <a:r>
              <a:rPr lang="en-US" altLang="ja-JP" sz="2800" dirty="0">
                <a:solidFill>
                  <a:schemeClr val="accent2"/>
                </a:solidFill>
                <a:latin typeface="Britannic Bold"/>
                <a:ea typeface="ヒラギノ角ゴ Pro W3"/>
                <a:cs typeface="Britannic Bold"/>
              </a:rPr>
              <a:t> i</a:t>
            </a:r>
            <a:r>
              <a:rPr lang="en-US" altLang="ja-JP" sz="2800" dirty="0" smtClean="0">
                <a:solidFill>
                  <a:schemeClr val="accent2"/>
                </a:solidFill>
                <a:latin typeface="Britannic Bold"/>
                <a:ea typeface="ヒラギノ角ゴ Pro W3"/>
                <a:cs typeface="Britannic Bold"/>
              </a:rPr>
              <a:t>ndependent of c</a:t>
            </a:r>
            <a:r>
              <a:rPr kumimoji="1" lang="en-US" altLang="ja-JP" sz="2800" dirty="0" smtClean="0">
                <a:solidFill>
                  <a:schemeClr val="accent2"/>
                </a:solidFill>
                <a:latin typeface="Britannic Bold"/>
                <a:ea typeface="ヒラギノ角ゴ Pro W3"/>
                <a:cs typeface="Britannic Bold"/>
              </a:rPr>
              <a:t>hallenge levels or </a:t>
            </a:r>
            <a:r>
              <a:rPr lang="en-US" altLang="ja-JP" sz="2800" dirty="0" smtClean="0">
                <a:solidFill>
                  <a:schemeClr val="accent2"/>
                </a:solidFill>
                <a:latin typeface="Britannic Bold"/>
                <a:ea typeface="ヒラギノ角ゴ Pro W3"/>
                <a:cs typeface="Britannic Bold"/>
              </a:rPr>
              <a:t>a</a:t>
            </a:r>
            <a:r>
              <a:rPr kumimoji="1" lang="en-US" altLang="ja-JP" sz="2800" dirty="0" smtClean="0">
                <a:solidFill>
                  <a:schemeClr val="accent2"/>
                </a:solidFill>
                <a:latin typeface="Britannic Bold"/>
                <a:ea typeface="ヒラギノ角ゴ Pro W3"/>
                <a:cs typeface="Britannic Bold"/>
              </a:rPr>
              <a:t>cademic abilities</a:t>
            </a:r>
            <a:endParaRPr kumimoji="1" lang="ja-JP" altLang="en-US" sz="2800" dirty="0">
              <a:solidFill>
                <a:schemeClr val="accent2"/>
              </a:solidFill>
              <a:latin typeface="Britannic Bold"/>
              <a:ea typeface="ヒラギノ角ゴ Pro W3"/>
              <a:cs typeface="Britannic Bold"/>
            </a:endParaRPr>
          </a:p>
        </p:txBody>
      </p:sp>
    </p:spTree>
    <p:extLst>
      <p:ext uri="{BB962C8B-B14F-4D97-AF65-F5344CB8AC3E}">
        <p14:creationId xmlns:p14="http://schemas.microsoft.com/office/powerpoint/2010/main" val="3524391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a:xfrm>
            <a:off x="0" y="54175"/>
            <a:ext cx="8552106" cy="639150"/>
          </a:xfrm>
        </p:spPr>
        <p:txBody>
          <a:bodyPr/>
          <a:lstStyle/>
          <a:p>
            <a:r>
              <a:rPr lang="en-US" altLang="ja-JP" sz="4000" dirty="0" smtClean="0"/>
              <a:t>Online </a:t>
            </a:r>
            <a:r>
              <a:rPr lang="en-US" altLang="ja-JP" sz="4000" dirty="0"/>
              <a:t>L</a:t>
            </a:r>
            <a:r>
              <a:rPr lang="en-US" altLang="ja-JP" sz="4000" dirty="0" smtClean="0"/>
              <a:t>earning or </a:t>
            </a:r>
            <a:r>
              <a:rPr lang="en-US" altLang="ja-JP" sz="4000" dirty="0"/>
              <a:t>Blended </a:t>
            </a:r>
            <a:r>
              <a:rPr lang="en-US" altLang="ja-JP" sz="4000" dirty="0" smtClean="0"/>
              <a:t>Learning  </a:t>
            </a:r>
            <a:endParaRPr lang="ja-JP" altLang="en-US" dirty="0"/>
          </a:p>
        </p:txBody>
      </p:sp>
      <p:sp>
        <p:nvSpPr>
          <p:cNvPr id="8" name="スライド番号プレースホルダー 7"/>
          <p:cNvSpPr>
            <a:spLocks noGrp="1"/>
          </p:cNvSpPr>
          <p:nvPr>
            <p:ph type="sldNum" sz="quarter" idx="12"/>
          </p:nvPr>
        </p:nvSpPr>
        <p:spPr/>
        <p:txBody>
          <a:bodyPr/>
          <a:lstStyle/>
          <a:p>
            <a:fld id="{E863AB6B-07E7-994D-8C15-200C54B03C40}" type="slidenum">
              <a:rPr kumimoji="1" lang="ja-JP" altLang="en-US" smtClean="0"/>
              <a:pPr/>
              <a:t>21</a:t>
            </a:fld>
            <a:endParaRPr kumimoji="1" lang="ja-JP" altLang="en-US"/>
          </a:p>
        </p:txBody>
      </p:sp>
      <p:sp>
        <p:nvSpPr>
          <p:cNvPr id="2" name="正方形/長方形 1"/>
          <p:cNvSpPr/>
          <p:nvPr/>
        </p:nvSpPr>
        <p:spPr>
          <a:xfrm>
            <a:off x="245770" y="5837009"/>
            <a:ext cx="4424378" cy="738664"/>
          </a:xfrm>
          <a:prstGeom prst="rect">
            <a:avLst/>
          </a:prstGeom>
        </p:spPr>
        <p:txBody>
          <a:bodyPr wrap="square">
            <a:spAutoFit/>
          </a:bodyPr>
          <a:lstStyle/>
          <a:p>
            <a:r>
              <a:rPr lang="en-US" altLang="ja-JP" sz="1400" dirty="0" err="1">
                <a:latin typeface="Times New Roman"/>
                <a:cs typeface="Times New Roman"/>
              </a:rPr>
              <a:t>Nielsen,J</a:t>
            </a:r>
            <a:r>
              <a:rPr lang="en-US" altLang="ja-JP" sz="1400" dirty="0">
                <a:latin typeface="Times New Roman"/>
                <a:cs typeface="Times New Roman"/>
              </a:rPr>
              <a:t> </a:t>
            </a:r>
            <a:r>
              <a:rPr lang="ja-JP" altLang="ja-JP" sz="1400" dirty="0">
                <a:latin typeface="Times New Roman"/>
                <a:cs typeface="Times New Roman"/>
              </a:rPr>
              <a:t>：</a:t>
            </a:r>
            <a:r>
              <a:rPr lang="en-US" altLang="ja-JP" sz="1400" dirty="0">
                <a:latin typeface="Times New Roman"/>
                <a:cs typeface="Times New Roman"/>
              </a:rPr>
              <a:t>Participation Inequality: Encouraging More Users to Contribute, </a:t>
            </a:r>
            <a:r>
              <a:rPr lang="en-US" altLang="ja-JP" sz="1400" i="1" dirty="0" err="1" smtClean="0">
                <a:latin typeface="Times New Roman"/>
                <a:cs typeface="Times New Roman"/>
              </a:rPr>
              <a:t>Jakob</a:t>
            </a:r>
            <a:r>
              <a:rPr lang="en-US" altLang="ja-JP" sz="1400" i="1" dirty="0" smtClean="0">
                <a:latin typeface="Times New Roman"/>
                <a:cs typeface="Times New Roman"/>
              </a:rPr>
              <a:t> </a:t>
            </a:r>
            <a:r>
              <a:rPr lang="en-US" altLang="ja-JP" sz="1400" i="1" dirty="0">
                <a:latin typeface="Times New Roman"/>
                <a:cs typeface="Times New Roman"/>
              </a:rPr>
              <a:t>Nielsen’s </a:t>
            </a:r>
            <a:r>
              <a:rPr lang="en-US" altLang="ja-JP" sz="1400" i="1" dirty="0" err="1">
                <a:latin typeface="Times New Roman"/>
                <a:cs typeface="Times New Roman"/>
              </a:rPr>
              <a:t>Alertbox</a:t>
            </a:r>
            <a:r>
              <a:rPr lang="en-US" altLang="ja-JP" sz="1400" dirty="0" err="1">
                <a:latin typeface="Times New Roman"/>
                <a:cs typeface="Times New Roman"/>
              </a:rPr>
              <a:t>,October</a:t>
            </a:r>
            <a:r>
              <a:rPr lang="en-US" altLang="ja-JP" sz="1400" dirty="0">
                <a:latin typeface="Times New Roman"/>
                <a:cs typeface="Times New Roman"/>
              </a:rPr>
              <a:t>, </a:t>
            </a:r>
            <a:r>
              <a:rPr lang="en-US" altLang="ja-JP" sz="1400" dirty="0" smtClean="0">
                <a:latin typeface="Times New Roman"/>
                <a:cs typeface="Times New Roman"/>
              </a:rPr>
              <a:t>2006 </a:t>
            </a:r>
            <a:endParaRPr lang="ja-JP" altLang="en-US" sz="1400" dirty="0">
              <a:latin typeface="Times New Roman"/>
              <a:cs typeface="Times New Roman"/>
            </a:endParaRPr>
          </a:p>
        </p:txBody>
      </p:sp>
      <p:grpSp>
        <p:nvGrpSpPr>
          <p:cNvPr id="34" name="図形グループ 33"/>
          <p:cNvGrpSpPr/>
          <p:nvPr/>
        </p:nvGrpSpPr>
        <p:grpSpPr>
          <a:xfrm>
            <a:off x="560378" y="1970238"/>
            <a:ext cx="4319701" cy="3644417"/>
            <a:chOff x="1524000" y="1397000"/>
            <a:chExt cx="6096000" cy="4063999"/>
          </a:xfrm>
          <a:solidFill>
            <a:schemeClr val="accent2"/>
          </a:solidFill>
          <a:effectLst>
            <a:outerShdw blurRad="50800" dist="38100" dir="2700000" algn="tl" rotWithShape="0">
              <a:prstClr val="black">
                <a:alpha val="40000"/>
              </a:prstClr>
            </a:outerShdw>
          </a:effectLst>
        </p:grpSpPr>
        <p:sp>
          <p:nvSpPr>
            <p:cNvPr id="37" name="フリーフォーム 36"/>
            <p:cNvSpPr/>
            <p:nvPr/>
          </p:nvSpPr>
          <p:spPr>
            <a:xfrm>
              <a:off x="4267200" y="1397000"/>
              <a:ext cx="609600" cy="406399"/>
            </a:xfrm>
            <a:custGeom>
              <a:avLst/>
              <a:gdLst>
                <a:gd name="connsiteX0" fmla="*/ 0 w 609600"/>
                <a:gd name="connsiteY0" fmla="*/ 406399 h 406399"/>
                <a:gd name="connsiteX1" fmla="*/ 304799 w 609600"/>
                <a:gd name="connsiteY1" fmla="*/ 0 h 406399"/>
                <a:gd name="connsiteX2" fmla="*/ 304801 w 609600"/>
                <a:gd name="connsiteY2" fmla="*/ 0 h 406399"/>
                <a:gd name="connsiteX3" fmla="*/ 609600 w 609600"/>
                <a:gd name="connsiteY3" fmla="*/ 406399 h 406399"/>
                <a:gd name="connsiteX4" fmla="*/ 0 w 6096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 h="406399">
                  <a:moveTo>
                    <a:pt x="0" y="406399"/>
                  </a:moveTo>
                  <a:lnTo>
                    <a:pt x="304799" y="0"/>
                  </a:lnTo>
                  <a:lnTo>
                    <a:pt x="304801" y="0"/>
                  </a:lnTo>
                  <a:lnTo>
                    <a:pt x="609600" y="406399"/>
                  </a:lnTo>
                  <a:lnTo>
                    <a:pt x="0" y="406399"/>
                  </a:lnTo>
                  <a:close/>
                </a:path>
              </a:pathLst>
            </a:custGeom>
            <a:solidFill>
              <a:schemeClr val="accent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p>
          </p:txBody>
        </p:sp>
        <p:sp>
          <p:nvSpPr>
            <p:cNvPr id="38" name="フリーフォーム 37"/>
            <p:cNvSpPr/>
            <p:nvPr/>
          </p:nvSpPr>
          <p:spPr>
            <a:xfrm>
              <a:off x="3962400" y="1803399"/>
              <a:ext cx="1219200" cy="406399"/>
            </a:xfrm>
            <a:custGeom>
              <a:avLst/>
              <a:gdLst>
                <a:gd name="connsiteX0" fmla="*/ 0 w 1219200"/>
                <a:gd name="connsiteY0" fmla="*/ 406399 h 406399"/>
                <a:gd name="connsiteX1" fmla="*/ 304799 w 1219200"/>
                <a:gd name="connsiteY1" fmla="*/ 0 h 406399"/>
                <a:gd name="connsiteX2" fmla="*/ 914401 w 1219200"/>
                <a:gd name="connsiteY2" fmla="*/ 0 h 406399"/>
                <a:gd name="connsiteX3" fmla="*/ 1219200 w 1219200"/>
                <a:gd name="connsiteY3" fmla="*/ 406399 h 406399"/>
                <a:gd name="connsiteX4" fmla="*/ 0 w 12192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 h="406399">
                  <a:moveTo>
                    <a:pt x="0" y="406399"/>
                  </a:moveTo>
                  <a:lnTo>
                    <a:pt x="304799" y="0"/>
                  </a:lnTo>
                  <a:lnTo>
                    <a:pt x="914401" y="0"/>
                  </a:lnTo>
                  <a:lnTo>
                    <a:pt x="1219200" y="406399"/>
                  </a:lnTo>
                  <a:lnTo>
                    <a:pt x="0" y="406399"/>
                  </a:lnTo>
                  <a:close/>
                </a:path>
              </a:pathLst>
            </a:custGeom>
            <a:solidFill>
              <a:schemeClr val="accent2"/>
            </a:solidFill>
            <a:ln>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224790" tIns="11430" rIns="22479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p>
          </p:txBody>
        </p:sp>
        <p:sp>
          <p:nvSpPr>
            <p:cNvPr id="39" name="フリーフォーム 38"/>
            <p:cNvSpPr/>
            <p:nvPr/>
          </p:nvSpPr>
          <p:spPr>
            <a:xfrm>
              <a:off x="3657600" y="2209799"/>
              <a:ext cx="1828800" cy="406399"/>
            </a:xfrm>
            <a:custGeom>
              <a:avLst/>
              <a:gdLst>
                <a:gd name="connsiteX0" fmla="*/ 0 w 1828800"/>
                <a:gd name="connsiteY0" fmla="*/ 406399 h 406399"/>
                <a:gd name="connsiteX1" fmla="*/ 304799 w 1828800"/>
                <a:gd name="connsiteY1" fmla="*/ 0 h 406399"/>
                <a:gd name="connsiteX2" fmla="*/ 1524001 w 1828800"/>
                <a:gd name="connsiteY2" fmla="*/ 0 h 406399"/>
                <a:gd name="connsiteX3" fmla="*/ 1828800 w 1828800"/>
                <a:gd name="connsiteY3" fmla="*/ 406399 h 406399"/>
                <a:gd name="connsiteX4" fmla="*/ 0 w 18288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8800" h="406399">
                  <a:moveTo>
                    <a:pt x="0" y="406399"/>
                  </a:moveTo>
                  <a:lnTo>
                    <a:pt x="304799" y="0"/>
                  </a:lnTo>
                  <a:lnTo>
                    <a:pt x="1524001" y="0"/>
                  </a:lnTo>
                  <a:lnTo>
                    <a:pt x="1828800" y="406399"/>
                  </a:lnTo>
                  <a:lnTo>
                    <a:pt x="0" y="406399"/>
                  </a:lnTo>
                  <a:close/>
                </a:path>
              </a:pathLst>
            </a:custGeom>
            <a:solidFill>
              <a:schemeClr val="accent3"/>
            </a:solidFill>
            <a:ln>
              <a:solidFill>
                <a:schemeClr val="accent3"/>
              </a:solidFill>
            </a:ln>
          </p:spPr>
          <p:style>
            <a:lnRef idx="2">
              <a:schemeClr val="lt1">
                <a:hueOff val="0"/>
                <a:satOff val="0"/>
                <a:lumOff val="0"/>
                <a:alphaOff val="0"/>
              </a:schemeClr>
            </a:lnRef>
            <a:fillRef idx="1">
              <a:schemeClr val="accent2">
                <a:shade val="80000"/>
                <a:hueOff val="-9012"/>
                <a:satOff val="1822"/>
                <a:lumOff val="5247"/>
                <a:alphaOff val="0"/>
              </a:schemeClr>
            </a:fillRef>
            <a:effectRef idx="0">
              <a:schemeClr val="accent2">
                <a:shade val="80000"/>
                <a:hueOff val="-9012"/>
                <a:satOff val="1822"/>
                <a:lumOff val="5247"/>
                <a:alphaOff val="0"/>
              </a:schemeClr>
            </a:effectRef>
            <a:fontRef idx="minor">
              <a:schemeClr val="lt1"/>
            </a:fontRef>
          </p:style>
          <p:txBody>
            <a:bodyPr spcFirstLastPara="0" vert="horz" wrap="square" lIns="331470" tIns="11430" rIns="33147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solidFill>
                  <a:schemeClr val="accent3"/>
                </a:solidFill>
              </a:endParaRPr>
            </a:p>
          </p:txBody>
        </p:sp>
        <p:sp>
          <p:nvSpPr>
            <p:cNvPr id="40" name="フリーフォーム 39"/>
            <p:cNvSpPr/>
            <p:nvPr/>
          </p:nvSpPr>
          <p:spPr>
            <a:xfrm>
              <a:off x="3352800" y="2616199"/>
              <a:ext cx="2438400" cy="406399"/>
            </a:xfrm>
            <a:custGeom>
              <a:avLst/>
              <a:gdLst>
                <a:gd name="connsiteX0" fmla="*/ 0 w 2438400"/>
                <a:gd name="connsiteY0" fmla="*/ 406399 h 406399"/>
                <a:gd name="connsiteX1" fmla="*/ 304799 w 2438400"/>
                <a:gd name="connsiteY1" fmla="*/ 0 h 406399"/>
                <a:gd name="connsiteX2" fmla="*/ 2133601 w 2438400"/>
                <a:gd name="connsiteY2" fmla="*/ 0 h 406399"/>
                <a:gd name="connsiteX3" fmla="*/ 2438400 w 2438400"/>
                <a:gd name="connsiteY3" fmla="*/ 406399 h 406399"/>
                <a:gd name="connsiteX4" fmla="*/ 0 w 24384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406399">
                  <a:moveTo>
                    <a:pt x="0" y="406399"/>
                  </a:moveTo>
                  <a:lnTo>
                    <a:pt x="304799" y="0"/>
                  </a:lnTo>
                  <a:lnTo>
                    <a:pt x="2133601" y="0"/>
                  </a:lnTo>
                  <a:lnTo>
                    <a:pt x="2438400" y="406399"/>
                  </a:lnTo>
                  <a:lnTo>
                    <a:pt x="0" y="406399"/>
                  </a:lnTo>
                  <a:close/>
                </a:path>
              </a:pathLst>
            </a:custGeom>
            <a:solidFill>
              <a:schemeClr val="accent3"/>
            </a:solidFill>
            <a:ln>
              <a:solidFill>
                <a:schemeClr val="accent3"/>
              </a:solidFill>
            </a:ln>
          </p:spPr>
          <p:style>
            <a:lnRef idx="2">
              <a:schemeClr val="lt1">
                <a:hueOff val="0"/>
                <a:satOff val="0"/>
                <a:lumOff val="0"/>
                <a:alphaOff val="0"/>
              </a:schemeClr>
            </a:lnRef>
            <a:fillRef idx="1">
              <a:schemeClr val="accent2">
                <a:shade val="80000"/>
                <a:hueOff val="-13518"/>
                <a:satOff val="2733"/>
                <a:lumOff val="7871"/>
                <a:alphaOff val="0"/>
              </a:schemeClr>
            </a:fillRef>
            <a:effectRef idx="0">
              <a:schemeClr val="accent2">
                <a:shade val="80000"/>
                <a:hueOff val="-13518"/>
                <a:satOff val="2733"/>
                <a:lumOff val="7871"/>
                <a:alphaOff val="0"/>
              </a:schemeClr>
            </a:effectRef>
            <a:fontRef idx="minor">
              <a:schemeClr val="lt1"/>
            </a:fontRef>
          </p:style>
          <p:txBody>
            <a:bodyPr spcFirstLastPara="0" vert="horz" wrap="square" lIns="438150" tIns="11430" rIns="43815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solidFill>
                  <a:schemeClr val="accent3"/>
                </a:solidFill>
              </a:endParaRPr>
            </a:p>
          </p:txBody>
        </p:sp>
        <p:sp>
          <p:nvSpPr>
            <p:cNvPr id="41" name="フリーフォーム 40"/>
            <p:cNvSpPr/>
            <p:nvPr/>
          </p:nvSpPr>
          <p:spPr>
            <a:xfrm>
              <a:off x="3048000" y="3022599"/>
              <a:ext cx="3048000" cy="406399"/>
            </a:xfrm>
            <a:custGeom>
              <a:avLst/>
              <a:gdLst>
                <a:gd name="connsiteX0" fmla="*/ 0 w 3048000"/>
                <a:gd name="connsiteY0" fmla="*/ 406399 h 406399"/>
                <a:gd name="connsiteX1" fmla="*/ 304799 w 3048000"/>
                <a:gd name="connsiteY1" fmla="*/ 0 h 406399"/>
                <a:gd name="connsiteX2" fmla="*/ 2743201 w 3048000"/>
                <a:gd name="connsiteY2" fmla="*/ 0 h 406399"/>
                <a:gd name="connsiteX3" fmla="*/ 3048000 w 3048000"/>
                <a:gd name="connsiteY3" fmla="*/ 406399 h 406399"/>
                <a:gd name="connsiteX4" fmla="*/ 0 w 30480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0" h="406399">
                  <a:moveTo>
                    <a:pt x="0" y="406399"/>
                  </a:moveTo>
                  <a:lnTo>
                    <a:pt x="304799" y="0"/>
                  </a:lnTo>
                  <a:lnTo>
                    <a:pt x="2743201" y="0"/>
                  </a:lnTo>
                  <a:lnTo>
                    <a:pt x="3048000" y="406399"/>
                  </a:lnTo>
                  <a:lnTo>
                    <a:pt x="0" y="406399"/>
                  </a:lnTo>
                  <a:close/>
                </a:path>
              </a:pathLst>
            </a:custGeom>
            <a:solidFill>
              <a:schemeClr val="accent3"/>
            </a:solidFill>
            <a:ln>
              <a:solidFill>
                <a:schemeClr val="accent3"/>
              </a:solidFill>
            </a:ln>
          </p:spPr>
          <p:style>
            <a:lnRef idx="2">
              <a:schemeClr val="lt1">
                <a:hueOff val="0"/>
                <a:satOff val="0"/>
                <a:lumOff val="0"/>
                <a:alphaOff val="0"/>
              </a:schemeClr>
            </a:lnRef>
            <a:fillRef idx="1">
              <a:schemeClr val="accent2">
                <a:shade val="80000"/>
                <a:hueOff val="-18024"/>
                <a:satOff val="3644"/>
                <a:lumOff val="10495"/>
                <a:alphaOff val="0"/>
              </a:schemeClr>
            </a:fillRef>
            <a:effectRef idx="0">
              <a:schemeClr val="accent2">
                <a:shade val="80000"/>
                <a:hueOff val="-18024"/>
                <a:satOff val="3644"/>
                <a:lumOff val="10495"/>
                <a:alphaOff val="0"/>
              </a:schemeClr>
            </a:effectRef>
            <a:fontRef idx="minor">
              <a:schemeClr val="lt1"/>
            </a:fontRef>
          </p:style>
          <p:txBody>
            <a:bodyPr spcFirstLastPara="0" vert="horz" wrap="square" lIns="544830" tIns="11430" rIns="54483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solidFill>
                  <a:schemeClr val="accent3"/>
                </a:solidFill>
              </a:endParaRPr>
            </a:p>
          </p:txBody>
        </p:sp>
        <p:sp>
          <p:nvSpPr>
            <p:cNvPr id="42" name="フリーフォーム 41"/>
            <p:cNvSpPr/>
            <p:nvPr/>
          </p:nvSpPr>
          <p:spPr>
            <a:xfrm>
              <a:off x="2743199" y="3429000"/>
              <a:ext cx="3657600" cy="406399"/>
            </a:xfrm>
            <a:custGeom>
              <a:avLst/>
              <a:gdLst>
                <a:gd name="connsiteX0" fmla="*/ 0 w 3657600"/>
                <a:gd name="connsiteY0" fmla="*/ 406399 h 406399"/>
                <a:gd name="connsiteX1" fmla="*/ 304799 w 3657600"/>
                <a:gd name="connsiteY1" fmla="*/ 0 h 406399"/>
                <a:gd name="connsiteX2" fmla="*/ 3352801 w 3657600"/>
                <a:gd name="connsiteY2" fmla="*/ 0 h 406399"/>
                <a:gd name="connsiteX3" fmla="*/ 3657600 w 3657600"/>
                <a:gd name="connsiteY3" fmla="*/ 406399 h 406399"/>
                <a:gd name="connsiteX4" fmla="*/ 0 w 36576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7600" h="406399">
                  <a:moveTo>
                    <a:pt x="0" y="406399"/>
                  </a:moveTo>
                  <a:lnTo>
                    <a:pt x="304799" y="0"/>
                  </a:lnTo>
                  <a:lnTo>
                    <a:pt x="3352801" y="0"/>
                  </a:lnTo>
                  <a:lnTo>
                    <a:pt x="3657600" y="406399"/>
                  </a:lnTo>
                  <a:lnTo>
                    <a:pt x="0" y="406399"/>
                  </a:lnTo>
                  <a:close/>
                </a:path>
              </a:pathLst>
            </a:custGeom>
            <a:solidFill>
              <a:schemeClr val="accent3"/>
            </a:solidFill>
            <a:ln>
              <a:solidFill>
                <a:schemeClr val="accent3"/>
              </a:solidFill>
            </a:ln>
          </p:spPr>
          <p:style>
            <a:lnRef idx="2">
              <a:schemeClr val="lt1">
                <a:hueOff val="0"/>
                <a:satOff val="0"/>
                <a:lumOff val="0"/>
                <a:alphaOff val="0"/>
              </a:schemeClr>
            </a:lnRef>
            <a:fillRef idx="1">
              <a:schemeClr val="accent2">
                <a:shade val="80000"/>
                <a:hueOff val="-22530"/>
                <a:satOff val="4556"/>
                <a:lumOff val="13118"/>
                <a:alphaOff val="0"/>
              </a:schemeClr>
            </a:fillRef>
            <a:effectRef idx="0">
              <a:schemeClr val="accent2">
                <a:shade val="80000"/>
                <a:hueOff val="-22530"/>
                <a:satOff val="4556"/>
                <a:lumOff val="13118"/>
                <a:alphaOff val="0"/>
              </a:schemeClr>
            </a:effectRef>
            <a:fontRef idx="minor">
              <a:schemeClr val="lt1"/>
            </a:fontRef>
          </p:style>
          <p:txBody>
            <a:bodyPr spcFirstLastPara="0" vert="horz" wrap="square" lIns="651510" tIns="11430" rIns="65151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solidFill>
                  <a:schemeClr val="accent3"/>
                </a:solidFill>
              </a:endParaRPr>
            </a:p>
          </p:txBody>
        </p:sp>
        <p:sp>
          <p:nvSpPr>
            <p:cNvPr id="43" name="フリーフォーム 42"/>
            <p:cNvSpPr/>
            <p:nvPr/>
          </p:nvSpPr>
          <p:spPr>
            <a:xfrm>
              <a:off x="2438399" y="3835400"/>
              <a:ext cx="4267200" cy="406399"/>
            </a:xfrm>
            <a:custGeom>
              <a:avLst/>
              <a:gdLst>
                <a:gd name="connsiteX0" fmla="*/ 0 w 4267200"/>
                <a:gd name="connsiteY0" fmla="*/ 406399 h 406399"/>
                <a:gd name="connsiteX1" fmla="*/ 304799 w 4267200"/>
                <a:gd name="connsiteY1" fmla="*/ 0 h 406399"/>
                <a:gd name="connsiteX2" fmla="*/ 3962401 w 4267200"/>
                <a:gd name="connsiteY2" fmla="*/ 0 h 406399"/>
                <a:gd name="connsiteX3" fmla="*/ 4267200 w 4267200"/>
                <a:gd name="connsiteY3" fmla="*/ 406399 h 406399"/>
                <a:gd name="connsiteX4" fmla="*/ 0 w 42672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67200" h="406399">
                  <a:moveTo>
                    <a:pt x="0" y="406399"/>
                  </a:moveTo>
                  <a:lnTo>
                    <a:pt x="304799" y="0"/>
                  </a:lnTo>
                  <a:lnTo>
                    <a:pt x="3962401" y="0"/>
                  </a:lnTo>
                  <a:lnTo>
                    <a:pt x="4267200" y="406399"/>
                  </a:lnTo>
                  <a:lnTo>
                    <a:pt x="0" y="406399"/>
                  </a:lnTo>
                  <a:close/>
                </a:path>
              </a:pathLst>
            </a:custGeom>
            <a:solidFill>
              <a:schemeClr val="accent3"/>
            </a:solidFill>
            <a:ln>
              <a:solidFill>
                <a:schemeClr val="accent3"/>
              </a:solidFill>
            </a:ln>
          </p:spPr>
          <p:style>
            <a:lnRef idx="2">
              <a:schemeClr val="lt1">
                <a:hueOff val="0"/>
                <a:satOff val="0"/>
                <a:lumOff val="0"/>
                <a:alphaOff val="0"/>
              </a:schemeClr>
            </a:lnRef>
            <a:fillRef idx="1">
              <a:schemeClr val="accent2">
                <a:shade val="80000"/>
                <a:hueOff val="-27036"/>
                <a:satOff val="5467"/>
                <a:lumOff val="15742"/>
                <a:alphaOff val="0"/>
              </a:schemeClr>
            </a:fillRef>
            <a:effectRef idx="0">
              <a:schemeClr val="accent2">
                <a:shade val="80000"/>
                <a:hueOff val="-27036"/>
                <a:satOff val="5467"/>
                <a:lumOff val="15742"/>
                <a:alphaOff val="0"/>
              </a:schemeClr>
            </a:effectRef>
            <a:fontRef idx="minor">
              <a:schemeClr val="lt1"/>
            </a:fontRef>
          </p:style>
          <p:txBody>
            <a:bodyPr spcFirstLastPara="0" vert="horz" wrap="square" lIns="758190" tIns="11430" rIns="75819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solidFill>
                  <a:schemeClr val="accent3"/>
                </a:solidFill>
              </a:endParaRPr>
            </a:p>
          </p:txBody>
        </p:sp>
        <p:sp>
          <p:nvSpPr>
            <p:cNvPr id="44" name="フリーフォーム 43"/>
            <p:cNvSpPr/>
            <p:nvPr/>
          </p:nvSpPr>
          <p:spPr>
            <a:xfrm>
              <a:off x="2133599" y="4241800"/>
              <a:ext cx="4876800" cy="406399"/>
            </a:xfrm>
            <a:custGeom>
              <a:avLst/>
              <a:gdLst>
                <a:gd name="connsiteX0" fmla="*/ 0 w 4876800"/>
                <a:gd name="connsiteY0" fmla="*/ 406399 h 406399"/>
                <a:gd name="connsiteX1" fmla="*/ 304799 w 4876800"/>
                <a:gd name="connsiteY1" fmla="*/ 0 h 406399"/>
                <a:gd name="connsiteX2" fmla="*/ 4572001 w 4876800"/>
                <a:gd name="connsiteY2" fmla="*/ 0 h 406399"/>
                <a:gd name="connsiteX3" fmla="*/ 4876800 w 4876800"/>
                <a:gd name="connsiteY3" fmla="*/ 406399 h 406399"/>
                <a:gd name="connsiteX4" fmla="*/ 0 w 48768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76800" h="406399">
                  <a:moveTo>
                    <a:pt x="0" y="406399"/>
                  </a:moveTo>
                  <a:lnTo>
                    <a:pt x="304799" y="0"/>
                  </a:lnTo>
                  <a:lnTo>
                    <a:pt x="4572001" y="0"/>
                  </a:lnTo>
                  <a:lnTo>
                    <a:pt x="4876800" y="406399"/>
                  </a:lnTo>
                  <a:lnTo>
                    <a:pt x="0" y="406399"/>
                  </a:lnTo>
                  <a:close/>
                </a:path>
              </a:pathLst>
            </a:custGeom>
            <a:solidFill>
              <a:schemeClr val="accent3"/>
            </a:solidFill>
            <a:ln>
              <a:solidFill>
                <a:schemeClr val="accent3"/>
              </a:solidFill>
            </a:ln>
          </p:spPr>
          <p:style>
            <a:lnRef idx="2">
              <a:schemeClr val="lt1">
                <a:hueOff val="0"/>
                <a:satOff val="0"/>
                <a:lumOff val="0"/>
                <a:alphaOff val="0"/>
              </a:schemeClr>
            </a:lnRef>
            <a:fillRef idx="1">
              <a:schemeClr val="accent2">
                <a:shade val="80000"/>
                <a:hueOff val="-31542"/>
                <a:satOff val="6378"/>
                <a:lumOff val="18366"/>
                <a:alphaOff val="0"/>
              </a:schemeClr>
            </a:fillRef>
            <a:effectRef idx="0">
              <a:schemeClr val="accent2">
                <a:shade val="80000"/>
                <a:hueOff val="-31542"/>
                <a:satOff val="6378"/>
                <a:lumOff val="18366"/>
                <a:alphaOff val="0"/>
              </a:schemeClr>
            </a:effectRef>
            <a:fontRef idx="minor">
              <a:schemeClr val="lt1"/>
            </a:fontRef>
          </p:style>
          <p:txBody>
            <a:bodyPr spcFirstLastPara="0" vert="horz" wrap="square" lIns="864870" tIns="11430" rIns="86487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solidFill>
                  <a:schemeClr val="accent3"/>
                </a:solidFill>
              </a:endParaRPr>
            </a:p>
          </p:txBody>
        </p:sp>
        <p:sp>
          <p:nvSpPr>
            <p:cNvPr id="45" name="フリーフォーム 44"/>
            <p:cNvSpPr/>
            <p:nvPr/>
          </p:nvSpPr>
          <p:spPr>
            <a:xfrm>
              <a:off x="1828799" y="4648200"/>
              <a:ext cx="5486400" cy="406399"/>
            </a:xfrm>
            <a:custGeom>
              <a:avLst/>
              <a:gdLst>
                <a:gd name="connsiteX0" fmla="*/ 0 w 5486400"/>
                <a:gd name="connsiteY0" fmla="*/ 406399 h 406399"/>
                <a:gd name="connsiteX1" fmla="*/ 304799 w 5486400"/>
                <a:gd name="connsiteY1" fmla="*/ 0 h 406399"/>
                <a:gd name="connsiteX2" fmla="*/ 5181601 w 5486400"/>
                <a:gd name="connsiteY2" fmla="*/ 0 h 406399"/>
                <a:gd name="connsiteX3" fmla="*/ 5486400 w 5486400"/>
                <a:gd name="connsiteY3" fmla="*/ 406399 h 406399"/>
                <a:gd name="connsiteX4" fmla="*/ 0 w 54864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0" h="406399">
                  <a:moveTo>
                    <a:pt x="0" y="406399"/>
                  </a:moveTo>
                  <a:lnTo>
                    <a:pt x="304799" y="0"/>
                  </a:lnTo>
                  <a:lnTo>
                    <a:pt x="5181601" y="0"/>
                  </a:lnTo>
                  <a:lnTo>
                    <a:pt x="5486400" y="406399"/>
                  </a:lnTo>
                  <a:lnTo>
                    <a:pt x="0" y="406399"/>
                  </a:lnTo>
                  <a:close/>
                </a:path>
              </a:pathLst>
            </a:custGeom>
            <a:solidFill>
              <a:schemeClr val="accent3"/>
            </a:solidFill>
            <a:ln>
              <a:solidFill>
                <a:schemeClr val="accent3"/>
              </a:solidFill>
            </a:ln>
          </p:spPr>
          <p:style>
            <a:lnRef idx="2">
              <a:schemeClr val="lt1">
                <a:hueOff val="0"/>
                <a:satOff val="0"/>
                <a:lumOff val="0"/>
                <a:alphaOff val="0"/>
              </a:schemeClr>
            </a:lnRef>
            <a:fillRef idx="1">
              <a:schemeClr val="accent2">
                <a:shade val="80000"/>
                <a:hueOff val="-36048"/>
                <a:satOff val="7289"/>
                <a:lumOff val="20989"/>
                <a:alphaOff val="0"/>
              </a:schemeClr>
            </a:fillRef>
            <a:effectRef idx="0">
              <a:schemeClr val="accent2">
                <a:shade val="80000"/>
                <a:hueOff val="-36048"/>
                <a:satOff val="7289"/>
                <a:lumOff val="20989"/>
                <a:alphaOff val="0"/>
              </a:schemeClr>
            </a:effectRef>
            <a:fontRef idx="minor">
              <a:schemeClr val="lt1"/>
            </a:fontRef>
          </p:style>
          <p:txBody>
            <a:bodyPr spcFirstLastPara="0" vert="horz" wrap="square" lIns="971550" tIns="11430" rIns="971550"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solidFill>
                  <a:schemeClr val="accent3"/>
                </a:solidFill>
              </a:endParaRPr>
            </a:p>
          </p:txBody>
        </p:sp>
        <p:sp>
          <p:nvSpPr>
            <p:cNvPr id="46" name="フリーフォーム 45"/>
            <p:cNvSpPr/>
            <p:nvPr/>
          </p:nvSpPr>
          <p:spPr>
            <a:xfrm>
              <a:off x="1524000" y="5054600"/>
              <a:ext cx="6096000" cy="406399"/>
            </a:xfrm>
            <a:custGeom>
              <a:avLst/>
              <a:gdLst>
                <a:gd name="connsiteX0" fmla="*/ 0 w 6096000"/>
                <a:gd name="connsiteY0" fmla="*/ 406399 h 406399"/>
                <a:gd name="connsiteX1" fmla="*/ 304799 w 6096000"/>
                <a:gd name="connsiteY1" fmla="*/ 0 h 406399"/>
                <a:gd name="connsiteX2" fmla="*/ 5791201 w 6096000"/>
                <a:gd name="connsiteY2" fmla="*/ 0 h 406399"/>
                <a:gd name="connsiteX3" fmla="*/ 6096000 w 6096000"/>
                <a:gd name="connsiteY3" fmla="*/ 406399 h 406399"/>
                <a:gd name="connsiteX4" fmla="*/ 0 w 6096000"/>
                <a:gd name="connsiteY4" fmla="*/ 406399 h 406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406399">
                  <a:moveTo>
                    <a:pt x="0" y="406399"/>
                  </a:moveTo>
                  <a:lnTo>
                    <a:pt x="304799" y="0"/>
                  </a:lnTo>
                  <a:lnTo>
                    <a:pt x="5791201" y="0"/>
                  </a:lnTo>
                  <a:lnTo>
                    <a:pt x="6096000" y="406399"/>
                  </a:lnTo>
                  <a:lnTo>
                    <a:pt x="0" y="406399"/>
                  </a:lnTo>
                  <a:close/>
                </a:path>
              </a:pathLst>
            </a:custGeom>
            <a:solidFill>
              <a:schemeClr val="accent3"/>
            </a:solidFill>
            <a:ln>
              <a:solidFill>
                <a:schemeClr val="accent3"/>
              </a:solidFill>
            </a:ln>
          </p:spPr>
          <p:style>
            <a:lnRef idx="2">
              <a:schemeClr val="lt1">
                <a:hueOff val="0"/>
                <a:satOff val="0"/>
                <a:lumOff val="0"/>
                <a:alphaOff val="0"/>
              </a:schemeClr>
            </a:lnRef>
            <a:fillRef idx="1">
              <a:schemeClr val="accent2">
                <a:shade val="80000"/>
                <a:hueOff val="-40554"/>
                <a:satOff val="8200"/>
                <a:lumOff val="23613"/>
                <a:alphaOff val="0"/>
              </a:schemeClr>
            </a:fillRef>
            <a:effectRef idx="0">
              <a:schemeClr val="accent2">
                <a:shade val="80000"/>
                <a:hueOff val="-40554"/>
                <a:satOff val="8200"/>
                <a:lumOff val="23613"/>
                <a:alphaOff val="0"/>
              </a:schemeClr>
            </a:effectRef>
            <a:fontRef idx="minor">
              <a:schemeClr val="lt1"/>
            </a:fontRef>
          </p:style>
          <p:txBody>
            <a:bodyPr spcFirstLastPara="0" vert="horz" wrap="square" lIns="1078229" tIns="11430" rIns="1078231" bIns="11430" numCol="1" spcCol="1270" anchor="ctr" anchorCtr="0">
              <a:noAutofit/>
            </a:bodyPr>
            <a:lstStyle/>
            <a:p>
              <a:pPr lvl="0" algn="ctr" defTabSz="400050">
                <a:lnSpc>
                  <a:spcPct val="90000"/>
                </a:lnSpc>
                <a:spcBef>
                  <a:spcPct val="0"/>
                </a:spcBef>
                <a:spcAft>
                  <a:spcPct val="35000"/>
                </a:spcAft>
              </a:pPr>
              <a:endParaRPr kumimoji="1" lang="ja-JP" altLang="en-US" sz="1000" kern="1200" dirty="0">
                <a:solidFill>
                  <a:schemeClr val="accent3"/>
                </a:solidFill>
              </a:endParaRPr>
            </a:p>
          </p:txBody>
        </p:sp>
      </p:grpSp>
      <p:sp>
        <p:nvSpPr>
          <p:cNvPr id="35" name="正方形/長方形 34"/>
          <p:cNvSpPr/>
          <p:nvPr/>
        </p:nvSpPr>
        <p:spPr>
          <a:xfrm>
            <a:off x="1327227" y="4323573"/>
            <a:ext cx="2786004" cy="487313"/>
          </a:xfrm>
          <a:prstGeom prst="rect">
            <a:avLst/>
          </a:prstGeom>
        </p:spPr>
        <p:txBody>
          <a:bodyPr wrap="square">
            <a:spAutoFit/>
          </a:bodyPr>
          <a:lstStyle/>
          <a:p>
            <a:pPr algn="ctr" defTabSz="400050">
              <a:lnSpc>
                <a:spcPct val="90000"/>
              </a:lnSpc>
              <a:spcBef>
                <a:spcPct val="0"/>
              </a:spcBef>
              <a:spcAft>
                <a:spcPct val="35000"/>
              </a:spcAft>
            </a:pPr>
            <a:r>
              <a:rPr lang="en-US" altLang="ja-JP" sz="2800" dirty="0">
                <a:solidFill>
                  <a:srgbClr val="000000"/>
                </a:solidFill>
                <a:latin typeface="Century Gothic"/>
                <a:cs typeface="Century Gothic"/>
              </a:rPr>
              <a:t>90% </a:t>
            </a:r>
            <a:r>
              <a:rPr lang="en-US" altLang="ja-JP" sz="2800" dirty="0" smtClean="0">
                <a:solidFill>
                  <a:srgbClr val="000000"/>
                </a:solidFill>
                <a:latin typeface="Century Gothic"/>
                <a:cs typeface="Century Gothic"/>
              </a:rPr>
              <a:t>Lurker</a:t>
            </a:r>
          </a:p>
        </p:txBody>
      </p:sp>
      <p:sp>
        <p:nvSpPr>
          <p:cNvPr id="36" name="正方形/長方形 35"/>
          <p:cNvSpPr/>
          <p:nvPr/>
        </p:nvSpPr>
        <p:spPr>
          <a:xfrm>
            <a:off x="1373184" y="2201224"/>
            <a:ext cx="2786004" cy="487313"/>
          </a:xfrm>
          <a:prstGeom prst="rect">
            <a:avLst/>
          </a:prstGeom>
        </p:spPr>
        <p:txBody>
          <a:bodyPr wrap="square">
            <a:spAutoFit/>
          </a:bodyPr>
          <a:lstStyle/>
          <a:p>
            <a:pPr lvl="0" algn="ctr" defTabSz="400050">
              <a:lnSpc>
                <a:spcPct val="90000"/>
              </a:lnSpc>
              <a:spcBef>
                <a:spcPct val="0"/>
              </a:spcBef>
              <a:spcAft>
                <a:spcPct val="35000"/>
              </a:spcAft>
            </a:pPr>
            <a:r>
              <a:rPr lang="en-US" altLang="ja-JP" sz="2800" dirty="0">
                <a:solidFill>
                  <a:srgbClr val="000000"/>
                </a:solidFill>
                <a:latin typeface="Century Gothic"/>
                <a:cs typeface="Century Gothic"/>
              </a:rPr>
              <a:t>10% Active</a:t>
            </a:r>
            <a:endParaRPr lang="ja-JP" altLang="en-US" sz="2800" dirty="0">
              <a:solidFill>
                <a:srgbClr val="000000"/>
              </a:solidFill>
              <a:latin typeface="Century Gothic"/>
              <a:cs typeface="Century Gothic"/>
            </a:endParaRPr>
          </a:p>
        </p:txBody>
      </p:sp>
      <p:sp>
        <p:nvSpPr>
          <p:cNvPr id="17" name="正方形/長方形 16"/>
          <p:cNvSpPr/>
          <p:nvPr/>
        </p:nvSpPr>
        <p:spPr>
          <a:xfrm>
            <a:off x="453233" y="1405952"/>
            <a:ext cx="4074690" cy="400110"/>
          </a:xfrm>
          <a:prstGeom prst="rect">
            <a:avLst/>
          </a:prstGeom>
        </p:spPr>
        <p:txBody>
          <a:bodyPr wrap="none">
            <a:spAutoFit/>
          </a:bodyPr>
          <a:lstStyle/>
          <a:p>
            <a:r>
              <a:rPr lang="en-US" altLang="ja-JP" sz="2000" i="1" dirty="0"/>
              <a:t>Characteristic of Online communities</a:t>
            </a:r>
            <a:endParaRPr lang="ja-JP" altLang="en-US" sz="2000" i="1" dirty="0"/>
          </a:p>
        </p:txBody>
      </p:sp>
      <p:grpSp>
        <p:nvGrpSpPr>
          <p:cNvPr id="4" name="図形グループ 3"/>
          <p:cNvGrpSpPr/>
          <p:nvPr/>
        </p:nvGrpSpPr>
        <p:grpSpPr>
          <a:xfrm>
            <a:off x="2936214" y="1678164"/>
            <a:ext cx="4697430" cy="523220"/>
            <a:chOff x="2936214" y="1678164"/>
            <a:chExt cx="4697430" cy="523220"/>
          </a:xfrm>
        </p:grpSpPr>
        <p:sp>
          <p:nvSpPr>
            <p:cNvPr id="27" name="正方形/長方形 26"/>
            <p:cNvSpPr/>
            <p:nvPr/>
          </p:nvSpPr>
          <p:spPr>
            <a:xfrm>
              <a:off x="5009283" y="1678164"/>
              <a:ext cx="2624361" cy="523220"/>
            </a:xfrm>
            <a:prstGeom prst="rect">
              <a:avLst/>
            </a:prstGeom>
          </p:spPr>
          <p:txBody>
            <a:bodyPr wrap="none">
              <a:spAutoFit/>
            </a:bodyPr>
            <a:lstStyle/>
            <a:p>
              <a:r>
                <a:rPr lang="en-US" altLang="ja-JP" sz="2800" dirty="0">
                  <a:solidFill>
                    <a:schemeClr val="accent2"/>
                  </a:solidFill>
                  <a:latin typeface="Century Gothic"/>
                  <a:cs typeface="Century Gothic"/>
                </a:rPr>
                <a:t>High Achiever</a:t>
              </a:r>
              <a:endParaRPr lang="en-US" altLang="ja-JP" sz="2800" dirty="0" smtClean="0">
                <a:solidFill>
                  <a:schemeClr val="accent2"/>
                </a:solidFill>
                <a:latin typeface="Century Gothic"/>
                <a:cs typeface="Century Gothic"/>
              </a:endParaRPr>
            </a:p>
          </p:txBody>
        </p:sp>
        <p:cxnSp>
          <p:nvCxnSpPr>
            <p:cNvPr id="28" name="曲線コネクタ 19"/>
            <p:cNvCxnSpPr/>
            <p:nvPr/>
          </p:nvCxnSpPr>
          <p:spPr>
            <a:xfrm flipH="1">
              <a:off x="2936214" y="1970238"/>
              <a:ext cx="2073069" cy="230986"/>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sp>
        <p:nvSpPr>
          <p:cNvPr id="25" name="正方形/長方形 24"/>
          <p:cNvSpPr/>
          <p:nvPr/>
        </p:nvSpPr>
        <p:spPr>
          <a:xfrm>
            <a:off x="3703058" y="4323573"/>
            <a:ext cx="2069797" cy="487313"/>
          </a:xfrm>
          <a:prstGeom prst="rect">
            <a:avLst/>
          </a:prstGeom>
        </p:spPr>
        <p:txBody>
          <a:bodyPr wrap="none">
            <a:spAutoFit/>
          </a:bodyPr>
          <a:lstStyle/>
          <a:p>
            <a:pPr lvl="0" algn="ctr" defTabSz="400050">
              <a:lnSpc>
                <a:spcPct val="90000"/>
              </a:lnSpc>
              <a:spcBef>
                <a:spcPct val="0"/>
              </a:spcBef>
              <a:spcAft>
                <a:spcPct val="35000"/>
              </a:spcAft>
            </a:pPr>
            <a:r>
              <a:rPr lang="en-US" altLang="ja-JP" sz="2800" dirty="0" smtClean="0">
                <a:solidFill>
                  <a:srgbClr val="000000"/>
                </a:solidFill>
                <a:latin typeface="Britannic Bold"/>
                <a:cs typeface="Britannic Bold"/>
              </a:rPr>
              <a:t>⇒ Drop </a:t>
            </a:r>
            <a:r>
              <a:rPr lang="en-US" altLang="ja-JP" sz="2800" dirty="0">
                <a:solidFill>
                  <a:srgbClr val="000000"/>
                </a:solidFill>
                <a:latin typeface="Britannic Bold"/>
                <a:cs typeface="Britannic Bold"/>
              </a:rPr>
              <a:t>out</a:t>
            </a:r>
            <a:endParaRPr lang="ja-JP" altLang="en-US" sz="2800" dirty="0">
              <a:solidFill>
                <a:srgbClr val="000000"/>
              </a:solidFill>
              <a:latin typeface="Britannic Bold"/>
              <a:cs typeface="Britannic Bold"/>
            </a:endParaRPr>
          </a:p>
        </p:txBody>
      </p:sp>
      <p:sp>
        <p:nvSpPr>
          <p:cNvPr id="26" name="正方形/長方形 25"/>
          <p:cNvSpPr/>
          <p:nvPr/>
        </p:nvSpPr>
        <p:spPr>
          <a:xfrm>
            <a:off x="4038725" y="2201224"/>
            <a:ext cx="1398465" cy="487313"/>
          </a:xfrm>
          <a:prstGeom prst="rect">
            <a:avLst/>
          </a:prstGeom>
        </p:spPr>
        <p:txBody>
          <a:bodyPr wrap="none">
            <a:spAutoFit/>
          </a:bodyPr>
          <a:lstStyle/>
          <a:p>
            <a:pPr lvl="0" algn="ctr" defTabSz="400050">
              <a:lnSpc>
                <a:spcPct val="90000"/>
              </a:lnSpc>
              <a:spcBef>
                <a:spcPct val="0"/>
              </a:spcBef>
              <a:spcAft>
                <a:spcPct val="35000"/>
              </a:spcAft>
            </a:pPr>
            <a:r>
              <a:rPr lang="en-US" altLang="ja-JP" sz="2800" dirty="0" smtClean="0">
                <a:solidFill>
                  <a:srgbClr val="000000"/>
                </a:solidFill>
                <a:latin typeface="Britannic Bold"/>
                <a:cs typeface="Britannic Bold"/>
              </a:rPr>
              <a:t>⇒ Pass</a:t>
            </a:r>
            <a:endParaRPr lang="ja-JP" altLang="en-US" sz="2800" dirty="0">
              <a:solidFill>
                <a:srgbClr val="000000"/>
              </a:solidFill>
              <a:latin typeface="Britannic Bold"/>
              <a:cs typeface="Britannic Bold"/>
            </a:endParaRPr>
          </a:p>
        </p:txBody>
      </p:sp>
      <p:grpSp>
        <p:nvGrpSpPr>
          <p:cNvPr id="29" name="図形グループ 28"/>
          <p:cNvGrpSpPr/>
          <p:nvPr/>
        </p:nvGrpSpPr>
        <p:grpSpPr>
          <a:xfrm>
            <a:off x="5643256" y="4367174"/>
            <a:ext cx="2942801" cy="2208499"/>
            <a:chOff x="5643256" y="4367174"/>
            <a:chExt cx="2942801" cy="2208499"/>
          </a:xfrm>
        </p:grpSpPr>
        <p:sp>
          <p:nvSpPr>
            <p:cNvPr id="30" name="正方形/長方形 29"/>
            <p:cNvSpPr/>
            <p:nvPr/>
          </p:nvSpPr>
          <p:spPr>
            <a:xfrm>
              <a:off x="5643256" y="4367174"/>
              <a:ext cx="2903359" cy="400110"/>
            </a:xfrm>
            <a:prstGeom prst="rect">
              <a:avLst/>
            </a:prstGeom>
          </p:spPr>
          <p:txBody>
            <a:bodyPr wrap="none">
              <a:spAutoFit/>
            </a:bodyPr>
            <a:lstStyle/>
            <a:p>
              <a:pPr algn="r">
                <a:lnSpc>
                  <a:spcPct val="80000"/>
                </a:lnSpc>
              </a:pPr>
              <a:r>
                <a:rPr lang="en-US" altLang="ja-JP" sz="2400" dirty="0">
                  <a:latin typeface="Britannic Bold"/>
                  <a:cs typeface="Britannic Bold"/>
                </a:rPr>
                <a:t>⇒ </a:t>
              </a:r>
              <a:r>
                <a:rPr lang="en-US" altLang="ja-JP" sz="2400" dirty="0" smtClean="0">
                  <a:solidFill>
                    <a:schemeClr val="accent3">
                      <a:lumMod val="75000"/>
                    </a:schemeClr>
                  </a:solidFill>
                  <a:latin typeface="Britannic Bold"/>
                  <a:cs typeface="Britannic Bold"/>
                </a:rPr>
                <a:t>Blended learning</a:t>
              </a:r>
              <a:endParaRPr lang="en-US" altLang="ja-JP" sz="2400" dirty="0">
                <a:solidFill>
                  <a:schemeClr val="accent3">
                    <a:lumMod val="75000"/>
                  </a:schemeClr>
                </a:solidFill>
                <a:latin typeface="Britannic Bold"/>
                <a:cs typeface="Britannic Bold"/>
              </a:endParaRPr>
            </a:p>
          </p:txBody>
        </p:sp>
        <p:pic>
          <p:nvPicPr>
            <p:cNvPr id="31" name="図 30"/>
            <p:cNvPicPr>
              <a:picLocks/>
            </p:cNvPicPr>
            <p:nvPr/>
          </p:nvPicPr>
          <p:blipFill>
            <a:blip r:embed="rId3">
              <a:alphaModFix/>
            </a:blip>
            <a:stretch>
              <a:fillRect/>
            </a:stretch>
          </p:blipFill>
          <p:spPr>
            <a:xfrm>
              <a:off x="6605494" y="5131837"/>
              <a:ext cx="1734007" cy="1443836"/>
            </a:xfrm>
            <a:prstGeom prst="rect">
              <a:avLst/>
            </a:prstGeom>
            <a:effectLst>
              <a:outerShdw blurRad="50800" dist="38100" dir="2700000" algn="tl" rotWithShape="0">
                <a:prstClr val="black">
                  <a:alpha val="40000"/>
                </a:prstClr>
              </a:outerShdw>
            </a:effectLst>
          </p:spPr>
        </p:pic>
        <p:sp>
          <p:nvSpPr>
            <p:cNvPr id="32" name="正方形/長方形 31"/>
            <p:cNvSpPr/>
            <p:nvPr/>
          </p:nvSpPr>
          <p:spPr>
            <a:xfrm>
              <a:off x="6507092" y="4654939"/>
              <a:ext cx="2078965" cy="461665"/>
            </a:xfrm>
            <a:prstGeom prst="rect">
              <a:avLst/>
            </a:prstGeom>
            <a:noFill/>
          </p:spPr>
          <p:txBody>
            <a:bodyPr wrap="none">
              <a:spAutoFit/>
            </a:bodyPr>
            <a:lstStyle/>
            <a:p>
              <a:r>
                <a:rPr lang="en-US" altLang="ja-JP" sz="2400" dirty="0">
                  <a:solidFill>
                    <a:schemeClr val="accent3">
                      <a:lumMod val="75000"/>
                    </a:schemeClr>
                  </a:solidFill>
                  <a:latin typeface="Britannic Bold"/>
                  <a:cs typeface="Britannic Bold"/>
                </a:rPr>
                <a:t>for </a:t>
              </a:r>
              <a:r>
                <a:rPr lang="en-US" altLang="ja-JP" sz="2400" dirty="0" smtClean="0">
                  <a:solidFill>
                    <a:schemeClr val="accent3">
                      <a:lumMod val="75000"/>
                    </a:schemeClr>
                  </a:solidFill>
                  <a:latin typeface="Britannic Bold"/>
                  <a:cs typeface="Britannic Bold"/>
                </a:rPr>
                <a:t>the school</a:t>
              </a:r>
              <a:endParaRPr lang="ja-JP" altLang="en-US" sz="2400" dirty="0">
                <a:solidFill>
                  <a:schemeClr val="accent3">
                    <a:lumMod val="75000"/>
                  </a:schemeClr>
                </a:solidFill>
                <a:latin typeface="Britannic Bold"/>
                <a:cs typeface="Britannic Bold"/>
              </a:endParaRPr>
            </a:p>
          </p:txBody>
        </p:sp>
      </p:grpSp>
      <p:grpSp>
        <p:nvGrpSpPr>
          <p:cNvPr id="33" name="図形グループ 32"/>
          <p:cNvGrpSpPr/>
          <p:nvPr/>
        </p:nvGrpSpPr>
        <p:grpSpPr>
          <a:xfrm>
            <a:off x="5643256" y="2244825"/>
            <a:ext cx="2877137" cy="2078748"/>
            <a:chOff x="5643256" y="2244825"/>
            <a:chExt cx="2877137" cy="2078748"/>
          </a:xfrm>
        </p:grpSpPr>
        <p:sp>
          <p:nvSpPr>
            <p:cNvPr id="47" name="正方形/長方形 46"/>
            <p:cNvSpPr/>
            <p:nvPr/>
          </p:nvSpPr>
          <p:spPr>
            <a:xfrm>
              <a:off x="5643256" y="2244825"/>
              <a:ext cx="2827066" cy="400110"/>
            </a:xfrm>
            <a:prstGeom prst="rect">
              <a:avLst/>
            </a:prstGeom>
          </p:spPr>
          <p:txBody>
            <a:bodyPr wrap="none">
              <a:spAutoFit/>
            </a:bodyPr>
            <a:lstStyle/>
            <a:p>
              <a:pPr algn="ctr">
                <a:lnSpc>
                  <a:spcPct val="80000"/>
                </a:lnSpc>
              </a:pPr>
              <a:r>
                <a:rPr lang="en-US" altLang="ja-JP" sz="2400" dirty="0" smtClean="0">
                  <a:latin typeface="Britannic Bold"/>
                  <a:cs typeface="Britannic Bold"/>
                </a:rPr>
                <a:t>⇒ </a:t>
              </a:r>
              <a:r>
                <a:rPr lang="en-US" altLang="ja-JP" sz="2400" dirty="0" smtClean="0">
                  <a:solidFill>
                    <a:schemeClr val="accent4"/>
                  </a:solidFill>
                  <a:latin typeface="Britannic Bold"/>
                  <a:cs typeface="Britannic Bold"/>
                </a:rPr>
                <a:t>Online learning</a:t>
              </a:r>
              <a:endParaRPr lang="ja-JP" altLang="en-US" sz="2400" i="1" dirty="0">
                <a:solidFill>
                  <a:schemeClr val="accent4"/>
                </a:solidFill>
                <a:latin typeface="Britannic Bold"/>
                <a:cs typeface="Britannic Bold"/>
              </a:endParaRPr>
            </a:p>
          </p:txBody>
        </p:sp>
        <p:pic>
          <p:nvPicPr>
            <p:cNvPr id="48" name="図 47"/>
            <p:cNvPicPr>
              <a:picLocks noChangeAspect="1"/>
            </p:cNvPicPr>
            <p:nvPr/>
          </p:nvPicPr>
          <p:blipFill>
            <a:blip r:embed="rId4"/>
            <a:stretch>
              <a:fillRect/>
            </a:stretch>
          </p:blipFill>
          <p:spPr>
            <a:xfrm>
              <a:off x="6507092" y="2980392"/>
              <a:ext cx="1755332" cy="1343181"/>
            </a:xfrm>
            <a:prstGeom prst="rect">
              <a:avLst/>
            </a:prstGeom>
            <a:effectLst>
              <a:outerShdw blurRad="50800" dist="38100" dir="2700000" algn="tl" rotWithShape="0">
                <a:prstClr val="black">
                  <a:alpha val="40000"/>
                </a:prstClr>
              </a:outerShdw>
            </a:effectLst>
          </p:spPr>
        </p:pic>
        <p:sp>
          <p:nvSpPr>
            <p:cNvPr id="49" name="正方形/長方形 48"/>
            <p:cNvSpPr/>
            <p:nvPr/>
          </p:nvSpPr>
          <p:spPr>
            <a:xfrm>
              <a:off x="6024698" y="2521370"/>
              <a:ext cx="2495695" cy="461665"/>
            </a:xfrm>
            <a:prstGeom prst="rect">
              <a:avLst/>
            </a:prstGeom>
            <a:noFill/>
          </p:spPr>
          <p:txBody>
            <a:bodyPr wrap="none">
              <a:spAutoFit/>
            </a:bodyPr>
            <a:lstStyle/>
            <a:p>
              <a:pPr algn="ctr"/>
              <a:r>
                <a:rPr lang="en-US" altLang="ja-JP" sz="2400" dirty="0" smtClean="0">
                  <a:solidFill>
                    <a:schemeClr val="accent4"/>
                  </a:solidFill>
                  <a:effectLst/>
                  <a:latin typeface="Britannic Bold"/>
                  <a:cs typeface="Britannic Bold"/>
                </a:rPr>
                <a:t> for the company</a:t>
              </a:r>
              <a:endParaRPr lang="en-US" altLang="ja-JP" sz="2400" dirty="0">
                <a:solidFill>
                  <a:schemeClr val="accent4"/>
                </a:solidFill>
                <a:effectLst/>
                <a:latin typeface="Britannic Bold"/>
                <a:cs typeface="Britannic Bold"/>
              </a:endParaRPr>
            </a:p>
          </p:txBody>
        </p:sp>
      </p:grpSp>
    </p:spTree>
    <p:extLst>
      <p:ext uri="{BB962C8B-B14F-4D97-AF65-F5344CB8AC3E}">
        <p14:creationId xmlns:p14="http://schemas.microsoft.com/office/powerpoint/2010/main" val="2446670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0" y="111907"/>
            <a:ext cx="8552106" cy="639150"/>
          </a:xfrm>
        </p:spPr>
        <p:txBody>
          <a:bodyPr/>
          <a:lstStyle/>
          <a:p>
            <a:pPr>
              <a:lnSpc>
                <a:spcPct val="80000"/>
              </a:lnSpc>
            </a:pPr>
            <a:r>
              <a:rPr lang="en-US" altLang="ja-JP" sz="3600" dirty="0" smtClean="0"/>
              <a:t>Sobering Prospects for Higher Education</a:t>
            </a:r>
            <a:br>
              <a:rPr lang="en-US" altLang="ja-JP" sz="3600" dirty="0" smtClean="0"/>
            </a:br>
            <a:r>
              <a:rPr lang="en-US" altLang="ja-JP" sz="3600" dirty="0" smtClean="0"/>
              <a:t>in Japan</a:t>
            </a:r>
            <a:endParaRPr lang="ja-JP" altLang="en-US" sz="3600" dirty="0"/>
          </a:p>
        </p:txBody>
      </p:sp>
      <p:sp>
        <p:nvSpPr>
          <p:cNvPr id="3" name="スライド番号プレースホルダー 2"/>
          <p:cNvSpPr>
            <a:spLocks noGrp="1"/>
          </p:cNvSpPr>
          <p:nvPr>
            <p:ph type="sldNum" sz="quarter" idx="12"/>
          </p:nvPr>
        </p:nvSpPr>
        <p:spPr/>
        <p:txBody>
          <a:bodyPr/>
          <a:lstStyle/>
          <a:p>
            <a:fld id="{E863AB6B-07E7-994D-8C15-200C54B03C40}" type="slidenum">
              <a:rPr lang="ja-JP" altLang="en-US" smtClean="0"/>
              <a:pPr/>
              <a:t>22</a:t>
            </a:fld>
            <a:endParaRPr lang="ja-JP" altLang="en-US"/>
          </a:p>
        </p:txBody>
      </p:sp>
      <p:sp>
        <p:nvSpPr>
          <p:cNvPr id="5" name="コンテンツ プレースホルダー 4"/>
          <p:cNvSpPr>
            <a:spLocks noGrp="1"/>
          </p:cNvSpPr>
          <p:nvPr>
            <p:ph idx="4294967295"/>
          </p:nvPr>
        </p:nvSpPr>
        <p:spPr>
          <a:xfrm>
            <a:off x="322506" y="1127103"/>
            <a:ext cx="8229600" cy="627498"/>
          </a:xfrm>
        </p:spPr>
        <p:txBody>
          <a:bodyPr/>
          <a:lstStyle/>
          <a:p>
            <a:r>
              <a:rPr lang="en-US" altLang="ja-JP" dirty="0" smtClean="0"/>
              <a:t> </a:t>
            </a:r>
            <a:r>
              <a:rPr lang="en-US" altLang="ja-JP" dirty="0" smtClean="0"/>
              <a:t>Hiring </a:t>
            </a:r>
            <a:r>
              <a:rPr lang="en-US" altLang="ja-JP" dirty="0" smtClean="0"/>
              <a:t>good workers at low cost</a:t>
            </a:r>
          </a:p>
        </p:txBody>
      </p:sp>
      <p:sp>
        <p:nvSpPr>
          <p:cNvPr id="2" name="角丸四角形 1"/>
          <p:cNvSpPr/>
          <p:nvPr/>
        </p:nvSpPr>
        <p:spPr>
          <a:xfrm>
            <a:off x="557468" y="2935588"/>
            <a:ext cx="3767829" cy="3535008"/>
          </a:xfrm>
          <a:prstGeom prst="roundRect">
            <a:avLst/>
          </a:prstGeom>
          <a:solidFill>
            <a:schemeClr val="bg1"/>
          </a:solidFill>
          <a:ln>
            <a:tailEnd type="triangle" w="sm" len="sm"/>
          </a:ln>
        </p:spPr>
        <p:style>
          <a:lnRef idx="1">
            <a:schemeClr val="accent5"/>
          </a:lnRef>
          <a:fillRef idx="3">
            <a:schemeClr val="accent5"/>
          </a:fillRef>
          <a:effectRef idx="2">
            <a:schemeClr val="accent5"/>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ts val="1368"/>
              </a:spcBef>
            </a:pPr>
            <a:r>
              <a:rPr lang="en-US" altLang="ja-JP" sz="2400" dirty="0" smtClean="0">
                <a:solidFill>
                  <a:srgbClr val="000000"/>
                </a:solidFill>
                <a:latin typeface="ヒラギノ角ゴ Std W8"/>
                <a:ea typeface="ヒラギノ角ゴ Std W8"/>
                <a:cs typeface="ヒラギノ角ゴ Std W8"/>
              </a:rPr>
              <a:t> Traditional recruitment methods</a:t>
            </a:r>
          </a:p>
          <a:p>
            <a:pPr algn="ctr">
              <a:spcBef>
                <a:spcPts val="1368"/>
              </a:spcBef>
            </a:pPr>
            <a:r>
              <a:rPr lang="en-US" altLang="ja-JP" sz="2400" dirty="0" smtClean="0">
                <a:solidFill>
                  <a:srgbClr val="000000"/>
                </a:solidFill>
                <a:latin typeface="ヒラギノ角ゴ Pro W3"/>
                <a:ea typeface="ヒラギノ角ゴ Pro W3"/>
                <a:cs typeface="ヒラギノ角ゴ Pro W3"/>
              </a:rPr>
              <a:t>Newly</a:t>
            </a:r>
            <a:r>
              <a:rPr lang="en-US" altLang="ja-JP" sz="2400" dirty="0">
                <a:solidFill>
                  <a:srgbClr val="000000"/>
                </a:solidFill>
                <a:latin typeface="ヒラギノ角ゴ Pro W3"/>
                <a:ea typeface="ヒラギノ角ゴ Pro W3"/>
                <a:cs typeface="ヒラギノ角ゴ Pro W3"/>
              </a:rPr>
              <a:t> </a:t>
            </a:r>
            <a:r>
              <a:rPr lang="en-US" altLang="ja-JP" sz="2400" dirty="0" smtClean="0">
                <a:solidFill>
                  <a:srgbClr val="000000"/>
                </a:solidFill>
                <a:latin typeface="ヒラギノ角ゴ Pro W3"/>
                <a:ea typeface="ヒラギノ角ゴ Pro W3"/>
                <a:cs typeface="ヒラギノ角ゴ Pro W3"/>
              </a:rPr>
              <a:t>hired </a:t>
            </a:r>
            <a:r>
              <a:rPr lang="en-US" altLang="ja-JP" sz="2400" dirty="0">
                <a:solidFill>
                  <a:srgbClr val="000000"/>
                </a:solidFill>
                <a:latin typeface="ヒラギノ角ゴ Pro W3"/>
                <a:ea typeface="ヒラギノ角ゴ Pro W3"/>
                <a:cs typeface="ヒラギノ角ゴ Pro W3"/>
              </a:rPr>
              <a:t>university </a:t>
            </a:r>
            <a:r>
              <a:rPr lang="en-US" altLang="ja-JP" sz="2400" dirty="0" smtClean="0">
                <a:solidFill>
                  <a:srgbClr val="000000"/>
                </a:solidFill>
                <a:latin typeface="ヒラギノ角ゴ Pro W3"/>
                <a:ea typeface="ヒラギノ角ゴ Pro W3"/>
                <a:cs typeface="ヒラギノ角ゴ Pro W3"/>
              </a:rPr>
              <a:t>graduate in </a:t>
            </a:r>
            <a:r>
              <a:rPr lang="en-US" altLang="ja-JP" sz="2400" dirty="0">
                <a:solidFill>
                  <a:srgbClr val="000000"/>
                </a:solidFill>
                <a:latin typeface="ヒラギノ角ゴ Pro W3"/>
                <a:ea typeface="ヒラギノ角ゴ Pro W3"/>
                <a:cs typeface="ヒラギノ角ゴ Pro W3"/>
              </a:rPr>
              <a:t>a degree-oriented society</a:t>
            </a:r>
            <a:endParaRPr kumimoji="1" lang="ja-JP" altLang="en-US" sz="2400" dirty="0">
              <a:solidFill>
                <a:srgbClr val="000000"/>
              </a:solidFill>
              <a:effectLst/>
              <a:latin typeface="ヒラギノ角ゴ Pro W3"/>
              <a:ea typeface="ヒラギノ角ゴ Pro W3"/>
              <a:cs typeface="ヒラギノ角ゴ Pro W3"/>
            </a:endParaRPr>
          </a:p>
        </p:txBody>
      </p:sp>
      <p:sp>
        <p:nvSpPr>
          <p:cNvPr id="6" name="角丸四角形 5"/>
          <p:cNvSpPr/>
          <p:nvPr/>
        </p:nvSpPr>
        <p:spPr>
          <a:xfrm>
            <a:off x="4784277" y="2907963"/>
            <a:ext cx="3767829" cy="3692652"/>
          </a:xfrm>
          <a:prstGeom prst="roundRect">
            <a:avLst/>
          </a:prstGeom>
          <a:ln>
            <a:tailEnd type="triangle" w="sm" len="sm"/>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spcBef>
                <a:spcPts val="1368"/>
              </a:spcBef>
            </a:pPr>
            <a:r>
              <a:rPr lang="en-US" altLang="ja-JP" sz="2400" dirty="0">
                <a:solidFill>
                  <a:srgbClr val="000000"/>
                </a:solidFill>
                <a:latin typeface="ヒラギノ角ゴ Std W8"/>
                <a:ea typeface="ヒラギノ角ゴ Std W8"/>
                <a:cs typeface="ヒラギノ角ゴ Std W8"/>
              </a:rPr>
              <a:t>F</a:t>
            </a:r>
            <a:r>
              <a:rPr lang="en-US" altLang="ja-JP" sz="2400" dirty="0" smtClean="0">
                <a:solidFill>
                  <a:srgbClr val="000000"/>
                </a:solidFill>
                <a:latin typeface="ヒラギノ角ゴ Std W8"/>
                <a:ea typeface="ヒラギノ角ゴ Std W8"/>
                <a:cs typeface="ヒラギノ角ゴ Std W8"/>
              </a:rPr>
              <a:t>uture </a:t>
            </a:r>
            <a:r>
              <a:rPr lang="en-US" altLang="ja-JP" sz="2400" dirty="0">
                <a:solidFill>
                  <a:srgbClr val="000000"/>
                </a:solidFill>
                <a:latin typeface="ヒラギノ角ゴ Std W8"/>
                <a:ea typeface="ヒラギノ角ゴ Std W8"/>
                <a:cs typeface="ヒラギノ角ゴ Std W8"/>
              </a:rPr>
              <a:t>recruitment methods</a:t>
            </a:r>
            <a:endParaRPr lang="en-US" altLang="ja-JP" sz="2400" dirty="0" smtClean="0">
              <a:solidFill>
                <a:srgbClr val="000000"/>
              </a:solidFill>
              <a:latin typeface="ヒラギノ角ゴ Std W8"/>
              <a:ea typeface="ヒラギノ角ゴ Std W8"/>
              <a:cs typeface="ヒラギノ角ゴ Std W8"/>
            </a:endParaRPr>
          </a:p>
          <a:p>
            <a:pPr marL="342900" indent="-342900">
              <a:spcBef>
                <a:spcPts val="1368"/>
              </a:spcBef>
              <a:buFont typeface="Arial"/>
              <a:buChar char="•"/>
            </a:pPr>
            <a:r>
              <a:rPr lang="en-US" altLang="ja-JP" sz="2400" dirty="0" smtClean="0">
                <a:solidFill>
                  <a:srgbClr val="000000"/>
                </a:solidFill>
                <a:latin typeface="ヒラギノ角ゴ Pro W3"/>
                <a:ea typeface="ヒラギノ角ゴ Pro W3"/>
                <a:cs typeface="ヒラギノ角ゴ Pro W3"/>
              </a:rPr>
              <a:t>Enough credit for professional </a:t>
            </a:r>
            <a:r>
              <a:rPr lang="en-US" altLang="ja-JP" sz="2400" dirty="0">
                <a:solidFill>
                  <a:srgbClr val="000000"/>
                </a:solidFill>
                <a:latin typeface="ヒラギノ角ゴ Pro W3"/>
                <a:ea typeface="ヒラギノ角ゴ Pro W3"/>
                <a:cs typeface="ヒラギノ角ゴ Pro W3"/>
              </a:rPr>
              <a:t>b</a:t>
            </a:r>
            <a:r>
              <a:rPr lang="en-US" altLang="ja-JP" sz="2400" dirty="0" smtClean="0">
                <a:solidFill>
                  <a:srgbClr val="000000"/>
                </a:solidFill>
                <a:latin typeface="ヒラギノ角ゴ Pro W3"/>
                <a:ea typeface="ヒラギノ角ゴ Pro W3"/>
                <a:cs typeface="ヒラギノ角ゴ Pro W3"/>
              </a:rPr>
              <a:t>adges </a:t>
            </a:r>
          </a:p>
          <a:p>
            <a:pPr marL="342900" indent="-342900">
              <a:spcBef>
                <a:spcPts val="1368"/>
              </a:spcBef>
              <a:buFont typeface="Arial"/>
              <a:buChar char="•"/>
            </a:pPr>
            <a:r>
              <a:rPr lang="en-US" altLang="ja-JP" sz="2400" dirty="0" smtClean="0">
                <a:solidFill>
                  <a:srgbClr val="000000"/>
                </a:solidFill>
                <a:latin typeface="ヒラギノ角ゴ Pro W3"/>
                <a:ea typeface="ヒラギノ角ゴ Pro W3"/>
                <a:cs typeface="ヒラギノ角ゴ Pro W3"/>
              </a:rPr>
              <a:t>Easy grading on personal efficiency by </a:t>
            </a:r>
            <a:r>
              <a:rPr lang="en-US" altLang="ja-JP" sz="2400" dirty="0">
                <a:solidFill>
                  <a:srgbClr val="000000"/>
                </a:solidFill>
                <a:latin typeface="ヒラギノ角ゴ Pro W3"/>
                <a:ea typeface="ヒラギノ角ゴ Pro W3"/>
                <a:cs typeface="ヒラギノ角ゴ Pro W3"/>
              </a:rPr>
              <a:t>o</a:t>
            </a:r>
            <a:r>
              <a:rPr lang="en-US" altLang="ja-JP" sz="2400" dirty="0" smtClean="0">
                <a:solidFill>
                  <a:srgbClr val="000000"/>
                </a:solidFill>
                <a:latin typeface="ヒラギノ角ゴ Pro W3"/>
                <a:ea typeface="ヒラギノ角ゴ Pro W3"/>
                <a:cs typeface="ヒラギノ角ゴ Pro W3"/>
              </a:rPr>
              <a:t>nline learning</a:t>
            </a:r>
            <a:endParaRPr lang="en-US" altLang="ja-JP" sz="2400" dirty="0">
              <a:solidFill>
                <a:srgbClr val="000000"/>
              </a:solidFill>
              <a:latin typeface="ヒラギノ角ゴ Pro W3"/>
              <a:ea typeface="ヒラギノ角ゴ Pro W3"/>
              <a:cs typeface="ヒラギノ角ゴ Pro W3"/>
            </a:endParaRPr>
          </a:p>
        </p:txBody>
      </p:sp>
      <p:sp>
        <p:nvSpPr>
          <p:cNvPr id="7" name="右矢印 6"/>
          <p:cNvSpPr/>
          <p:nvPr/>
        </p:nvSpPr>
        <p:spPr>
          <a:xfrm>
            <a:off x="4233591" y="4088343"/>
            <a:ext cx="802154" cy="924611"/>
          </a:xfrm>
          <a:prstGeom prst="rightArrow">
            <a:avLst/>
          </a:prstGeom>
          <a:ln>
            <a:noFill/>
            <a:tailEnd type="triangle" w="sm" len="sm"/>
          </a:ln>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kumimoji="1" lang="ja-JP" altLang="en-US" sz="2400" dirty="0" smtClean="0">
              <a:latin typeface="Britannic Bold"/>
              <a:cs typeface="Britannic Bold"/>
            </a:endParaRPr>
          </a:p>
        </p:txBody>
      </p:sp>
      <p:sp>
        <p:nvSpPr>
          <p:cNvPr id="8" name="四角形吹き出し 7"/>
          <p:cNvSpPr/>
          <p:nvPr/>
        </p:nvSpPr>
        <p:spPr>
          <a:xfrm>
            <a:off x="5771053" y="1921714"/>
            <a:ext cx="2781053" cy="747684"/>
          </a:xfrm>
          <a:prstGeom prst="wedgeRectCallout">
            <a:avLst>
              <a:gd name="adj1" fmla="val -47550"/>
              <a:gd name="adj2" fmla="val 94605"/>
            </a:avLst>
          </a:prstGeom>
          <a:ln>
            <a:tailEnd type="triangle" w="sm" len="sm"/>
          </a:ln>
        </p:spPr>
        <p:style>
          <a:lnRef idx="1">
            <a:schemeClr val="accent3"/>
          </a:lnRef>
          <a:fillRef idx="3">
            <a:schemeClr val="accent3"/>
          </a:fillRef>
          <a:effectRef idx="2">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sz="1600" dirty="0" smtClean="0">
                <a:solidFill>
                  <a:schemeClr val="tx1"/>
                </a:solidFill>
                <a:latin typeface="ヒラギノ角ゴ Pro W3"/>
                <a:ea typeface="ヒラギノ角ゴ Pro W3"/>
                <a:cs typeface="ヒラギノ角ゴ Pro W3"/>
              </a:rPr>
              <a:t>No degree</a:t>
            </a:r>
            <a:endParaRPr lang="ja-JP" altLang="en-US" sz="1600" dirty="0">
              <a:solidFill>
                <a:schemeClr val="tx1"/>
              </a:solidFill>
              <a:latin typeface="ヒラギノ角ゴ Pro W3"/>
              <a:ea typeface="ヒラギノ角ゴ Pro W3"/>
              <a:cs typeface="ヒラギノ角ゴ Pro W3"/>
            </a:endParaRPr>
          </a:p>
        </p:txBody>
      </p:sp>
    </p:spTree>
    <p:extLst>
      <p:ext uri="{BB962C8B-B14F-4D97-AF65-F5344CB8AC3E}">
        <p14:creationId xmlns:p14="http://schemas.microsoft.com/office/powerpoint/2010/main" val="262198836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217214"/>
            <a:ext cx="8552106" cy="639150"/>
          </a:xfrm>
        </p:spPr>
        <p:txBody>
          <a:bodyPr/>
          <a:lstStyle/>
          <a:p>
            <a:pPr algn="ctr"/>
            <a:r>
              <a:rPr lang="en-US" altLang="ja-JP" dirty="0" err="1"/>
              <a:t>Anant</a:t>
            </a:r>
            <a:r>
              <a:rPr lang="en-US" altLang="ja-JP" dirty="0"/>
              <a:t> </a:t>
            </a:r>
            <a:r>
              <a:rPr lang="en-US" altLang="ja-JP" dirty="0" err="1"/>
              <a:t>Agarwal</a:t>
            </a:r>
            <a:r>
              <a:rPr lang="en-US" altLang="ja-JP" dirty="0"/>
              <a:t>: Why massive open online courses (still) matter</a:t>
            </a:r>
            <a:endParaRPr kumimoji="1" lang="ja-JP" altLang="en-US" dirty="0"/>
          </a:p>
        </p:txBody>
      </p:sp>
      <p:pic>
        <p:nvPicPr>
          <p:cNvPr id="5" name="AnantAgarwal_2013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93282" y="1194649"/>
            <a:ext cx="8229600" cy="4629150"/>
          </a:xfrm>
        </p:spPr>
      </p:pic>
      <p:sp>
        <p:nvSpPr>
          <p:cNvPr id="4" name="スライド番号プレースホルダー 3"/>
          <p:cNvSpPr>
            <a:spLocks noGrp="1"/>
          </p:cNvSpPr>
          <p:nvPr>
            <p:ph type="sldNum" sz="quarter" idx="12"/>
          </p:nvPr>
        </p:nvSpPr>
        <p:spPr/>
        <p:txBody>
          <a:bodyPr/>
          <a:lstStyle/>
          <a:p>
            <a:fld id="{E863AB6B-07E7-994D-8C15-200C54B03C40}" type="slidenum">
              <a:rPr kumimoji="1" lang="ja-JP" altLang="en-US" smtClean="0"/>
              <a:pPr/>
              <a:t>23</a:t>
            </a:fld>
            <a:endParaRPr kumimoji="1" lang="ja-JP" altLang="en-US"/>
          </a:p>
        </p:txBody>
      </p:sp>
    </p:spTree>
    <p:extLst>
      <p:ext uri="{BB962C8B-B14F-4D97-AF65-F5344CB8AC3E}">
        <p14:creationId xmlns:p14="http://schemas.microsoft.com/office/powerpoint/2010/main" val="298622731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Strategies for Higher Education</a:t>
            </a:r>
            <a:endParaRPr kumimoji="1" lang="ja-JP" altLang="en-US" dirty="0"/>
          </a:p>
        </p:txBody>
      </p:sp>
      <p:sp>
        <p:nvSpPr>
          <p:cNvPr id="3" name="スライド番号プレースホルダー 2"/>
          <p:cNvSpPr>
            <a:spLocks noGrp="1"/>
          </p:cNvSpPr>
          <p:nvPr>
            <p:ph type="sldNum" sz="quarter" idx="10"/>
          </p:nvPr>
        </p:nvSpPr>
        <p:spPr/>
        <p:txBody>
          <a:bodyPr/>
          <a:lstStyle/>
          <a:p>
            <a:fld id="{E863AB6B-07E7-994D-8C15-200C54B03C40}" type="slidenum">
              <a:rPr kumimoji="1" lang="ja-JP" altLang="en-US" smtClean="0"/>
              <a:pPr/>
              <a:t>24</a:t>
            </a:fld>
            <a:endParaRPr kumimoji="1" lang="ja-JP" altLang="en-US"/>
          </a:p>
        </p:txBody>
      </p:sp>
    </p:spTree>
    <p:extLst>
      <p:ext uri="{BB962C8B-B14F-4D97-AF65-F5344CB8AC3E}">
        <p14:creationId xmlns:p14="http://schemas.microsoft.com/office/powerpoint/2010/main" val="289911845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en-US" altLang="ja-JP" dirty="0" smtClean="0"/>
              <a:t>Four Strategies for Higher Education</a:t>
            </a:r>
            <a:endParaRPr kumimoji="1" lang="ja-JP" altLang="en-US" dirty="0"/>
          </a:p>
        </p:txBody>
      </p:sp>
      <p:sp>
        <p:nvSpPr>
          <p:cNvPr id="3" name="スライド番号プレースホルダー 2"/>
          <p:cNvSpPr>
            <a:spLocks noGrp="1"/>
          </p:cNvSpPr>
          <p:nvPr>
            <p:ph type="sldNum" sz="quarter" idx="12"/>
          </p:nvPr>
        </p:nvSpPr>
        <p:spPr/>
        <p:txBody>
          <a:bodyPr/>
          <a:lstStyle/>
          <a:p>
            <a:fld id="{E863AB6B-07E7-994D-8C15-200C54B03C40}" type="slidenum">
              <a:rPr kumimoji="1" lang="ja-JP" altLang="en-US" smtClean="0"/>
              <a:pPr/>
              <a:t>25</a:t>
            </a:fld>
            <a:endParaRPr kumimoji="1" lang="ja-JP" altLang="en-US"/>
          </a:p>
        </p:txBody>
      </p:sp>
      <p:sp>
        <p:nvSpPr>
          <p:cNvPr id="18" name="正方形/長方形 17"/>
          <p:cNvSpPr/>
          <p:nvPr/>
        </p:nvSpPr>
        <p:spPr>
          <a:xfrm>
            <a:off x="14627" y="2139464"/>
            <a:ext cx="3583032" cy="523220"/>
          </a:xfrm>
          <a:prstGeom prst="rect">
            <a:avLst/>
          </a:prstGeom>
        </p:spPr>
        <p:txBody>
          <a:bodyPr wrap="none">
            <a:spAutoFit/>
          </a:bodyPr>
          <a:lstStyle/>
          <a:p>
            <a:pPr algn="ctr"/>
            <a:r>
              <a:rPr lang="en-US" altLang="ja-JP" sz="2800" dirty="0" smtClean="0">
                <a:effectLst/>
                <a:latin typeface="Britannic Bold"/>
                <a:cs typeface="Britannic Bold"/>
              </a:rPr>
              <a:t>Traditional University</a:t>
            </a:r>
            <a:endParaRPr lang="ja-JP" altLang="en-US" sz="2800" dirty="0">
              <a:effectLst/>
              <a:latin typeface="Britannic Bold"/>
              <a:cs typeface="Britannic Bold"/>
            </a:endParaRPr>
          </a:p>
        </p:txBody>
      </p:sp>
      <p:cxnSp>
        <p:nvCxnSpPr>
          <p:cNvPr id="6" name="カギ線コネクタ 5"/>
          <p:cNvCxnSpPr>
            <a:stCxn id="25" idx="3"/>
            <a:endCxn id="28" idx="1"/>
          </p:cNvCxnSpPr>
          <p:nvPr/>
        </p:nvCxnSpPr>
        <p:spPr>
          <a:xfrm flipV="1">
            <a:off x="3141341" y="1401635"/>
            <a:ext cx="2371751" cy="2447246"/>
          </a:xfrm>
          <a:prstGeom prst="bentConnector3">
            <a:avLst>
              <a:gd name="adj1" fmla="val 50000"/>
            </a:avLst>
          </a:prstGeom>
          <a:ln w="152400" cmpd="sng">
            <a:solidFill>
              <a:schemeClr val="accent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2" name="カギ線コネクタ 21"/>
          <p:cNvCxnSpPr>
            <a:stCxn id="25" idx="3"/>
            <a:endCxn id="8" idx="1"/>
          </p:cNvCxnSpPr>
          <p:nvPr/>
        </p:nvCxnSpPr>
        <p:spPr>
          <a:xfrm flipV="1">
            <a:off x="3141341" y="3188323"/>
            <a:ext cx="2371751" cy="660558"/>
          </a:xfrm>
          <a:prstGeom prst="bentConnector3">
            <a:avLst>
              <a:gd name="adj1" fmla="val 50000"/>
            </a:avLst>
          </a:prstGeom>
          <a:ln w="152400" cmpd="sng">
            <a:solidFill>
              <a:schemeClr val="accent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4" name="カギ線コネクタ 23"/>
          <p:cNvCxnSpPr>
            <a:stCxn id="25" idx="3"/>
            <a:endCxn id="27" idx="1"/>
          </p:cNvCxnSpPr>
          <p:nvPr/>
        </p:nvCxnSpPr>
        <p:spPr>
          <a:xfrm>
            <a:off x="3141341" y="3848881"/>
            <a:ext cx="2371751" cy="784222"/>
          </a:xfrm>
          <a:prstGeom prst="bentConnector3">
            <a:avLst>
              <a:gd name="adj1" fmla="val 50000"/>
            </a:avLst>
          </a:prstGeom>
          <a:ln w="152400" cmpd="sng">
            <a:solidFill>
              <a:schemeClr val="accent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31" name="カギ線コネクタ 30"/>
          <p:cNvCxnSpPr>
            <a:stCxn id="25" idx="3"/>
            <a:endCxn id="29" idx="1"/>
          </p:cNvCxnSpPr>
          <p:nvPr/>
        </p:nvCxnSpPr>
        <p:spPr>
          <a:xfrm>
            <a:off x="3141341" y="3848881"/>
            <a:ext cx="2371751" cy="2399956"/>
          </a:xfrm>
          <a:prstGeom prst="bentConnector3">
            <a:avLst>
              <a:gd name="adj1" fmla="val 50000"/>
            </a:avLst>
          </a:prstGeom>
          <a:ln w="152400" cmpd="sng">
            <a:solidFill>
              <a:schemeClr val="accent2">
                <a:lumMod val="20000"/>
                <a:lumOff val="80000"/>
              </a:schemeClr>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8" name="角丸四角形 7"/>
          <p:cNvSpPr/>
          <p:nvPr/>
        </p:nvSpPr>
        <p:spPr>
          <a:xfrm>
            <a:off x="5513092" y="2760336"/>
            <a:ext cx="3048437" cy="855973"/>
          </a:xfrm>
          <a:prstGeom prst="roundRect">
            <a:avLst>
              <a:gd name="adj" fmla="val 10937"/>
            </a:avLst>
          </a:prstGeom>
          <a:solidFill>
            <a:schemeClr val="accent2">
              <a:lumMod val="60000"/>
              <a:lumOff val="40000"/>
            </a:schemeClr>
          </a:solidFill>
          <a:ln>
            <a:noFill/>
            <a:tailEnd type="triangle" w="sm" len="sm"/>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ja-JP" sz="2400" dirty="0" smtClean="0">
                <a:solidFill>
                  <a:srgbClr val="000000"/>
                </a:solidFill>
                <a:latin typeface="ヒラギノ角ゴ Pro W3"/>
                <a:ea typeface="ヒラギノ角ゴ Pro W3"/>
                <a:cs typeface="ヒラギノ角ゴ Pro W3"/>
              </a:rPr>
              <a:t>Online learning division</a:t>
            </a:r>
            <a:endParaRPr kumimoji="1" lang="ja-JP" altLang="en-US" sz="2400" dirty="0">
              <a:solidFill>
                <a:srgbClr val="000000"/>
              </a:solidFill>
              <a:effectLst/>
              <a:latin typeface="ヒラギノ角ゴ Pro W3"/>
              <a:ea typeface="ヒラギノ角ゴ Pro W3"/>
              <a:cs typeface="ヒラギノ角ゴ Pro W3"/>
            </a:endParaRPr>
          </a:p>
        </p:txBody>
      </p:sp>
      <p:sp>
        <p:nvSpPr>
          <p:cNvPr id="27" name="角丸四角形 26"/>
          <p:cNvSpPr/>
          <p:nvPr/>
        </p:nvSpPr>
        <p:spPr>
          <a:xfrm>
            <a:off x="5513092" y="4205116"/>
            <a:ext cx="3048437" cy="855973"/>
          </a:xfrm>
          <a:prstGeom prst="roundRect">
            <a:avLst>
              <a:gd name="adj" fmla="val 10937"/>
            </a:avLst>
          </a:prstGeom>
          <a:solidFill>
            <a:schemeClr val="accent2">
              <a:lumMod val="20000"/>
              <a:lumOff val="80000"/>
            </a:schemeClr>
          </a:solidFill>
          <a:ln>
            <a:noFill/>
            <a:tailEnd type="triangle" w="sm" len="sm"/>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1368"/>
              </a:spcBef>
            </a:pPr>
            <a:r>
              <a:rPr lang="en-US" altLang="ja-JP" sz="2400" dirty="0">
                <a:solidFill>
                  <a:srgbClr val="000000"/>
                </a:solidFill>
                <a:latin typeface="ヒラギノ角ゴ Pro W3"/>
                <a:ea typeface="ヒラギノ角ゴ Pro W3"/>
                <a:cs typeface="ヒラギノ角ゴ Pro W3"/>
              </a:rPr>
              <a:t>Blended learning</a:t>
            </a:r>
          </a:p>
        </p:txBody>
      </p:sp>
      <p:sp>
        <p:nvSpPr>
          <p:cNvPr id="29" name="角丸四角形 28"/>
          <p:cNvSpPr/>
          <p:nvPr/>
        </p:nvSpPr>
        <p:spPr>
          <a:xfrm>
            <a:off x="5513092" y="5820850"/>
            <a:ext cx="3048437" cy="855973"/>
          </a:xfrm>
          <a:prstGeom prst="roundRect">
            <a:avLst>
              <a:gd name="adj" fmla="val 10937"/>
            </a:avLst>
          </a:prstGeom>
          <a:solidFill>
            <a:schemeClr val="bg1">
              <a:lumMod val="95000"/>
            </a:schemeClr>
          </a:solidFill>
          <a:ln>
            <a:noFill/>
            <a:tailEnd type="triangle" w="sm" len="sm"/>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1368"/>
              </a:spcBef>
            </a:pPr>
            <a:r>
              <a:rPr lang="en-US" altLang="ja-JP" sz="2400" dirty="0" smtClean="0">
                <a:solidFill>
                  <a:srgbClr val="000000"/>
                </a:solidFill>
                <a:latin typeface="ヒラギノ角ゴ Pro W3"/>
                <a:ea typeface="ヒラギノ角ゴ Pro W3"/>
                <a:cs typeface="ヒラギノ角ゴ Pro W3"/>
              </a:rPr>
              <a:t>Do nothing</a:t>
            </a:r>
            <a:endParaRPr lang="en-US" altLang="ja-JP" sz="2400" dirty="0">
              <a:solidFill>
                <a:srgbClr val="000000"/>
              </a:solidFill>
              <a:latin typeface="ヒラギノ角ゴ Pro W3"/>
              <a:ea typeface="ヒラギノ角ゴ Pro W3"/>
              <a:cs typeface="ヒラギノ角ゴ Pro W3"/>
            </a:endParaRPr>
          </a:p>
        </p:txBody>
      </p:sp>
      <p:sp>
        <p:nvSpPr>
          <p:cNvPr id="28" name="角丸四角形 27"/>
          <p:cNvSpPr/>
          <p:nvPr/>
        </p:nvSpPr>
        <p:spPr>
          <a:xfrm>
            <a:off x="5513092" y="973648"/>
            <a:ext cx="3048437" cy="855973"/>
          </a:xfrm>
          <a:prstGeom prst="roundRect">
            <a:avLst>
              <a:gd name="adj" fmla="val 10937"/>
            </a:avLst>
          </a:prstGeom>
          <a:solidFill>
            <a:schemeClr val="accent2"/>
          </a:solidFill>
          <a:ln>
            <a:noFill/>
            <a:tailEnd type="triangle" w="sm" len="sm"/>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US" altLang="ja-JP" sz="2400" dirty="0" smtClean="0">
                <a:solidFill>
                  <a:srgbClr val="000000"/>
                </a:solidFill>
                <a:latin typeface="ヒラギノ角ゴ Pro W3"/>
                <a:ea typeface="ヒラギノ角ゴ Pro W3"/>
                <a:cs typeface="ヒラギノ角ゴ Pro W3"/>
              </a:rPr>
              <a:t>MOOC Provider</a:t>
            </a:r>
            <a:endParaRPr kumimoji="1" lang="ja-JP" altLang="en-US" sz="2400" dirty="0">
              <a:solidFill>
                <a:srgbClr val="000000"/>
              </a:solidFill>
              <a:effectLst/>
              <a:latin typeface="ヒラギノ角ゴ Pro W3"/>
              <a:ea typeface="ヒラギノ角ゴ Pro W3"/>
              <a:cs typeface="ヒラギノ角ゴ Pro W3"/>
            </a:endParaRPr>
          </a:p>
        </p:txBody>
      </p:sp>
      <p:pic>
        <p:nvPicPr>
          <p:cNvPr id="25" name="図 24"/>
          <p:cNvPicPr>
            <a:picLocks/>
          </p:cNvPicPr>
          <p:nvPr/>
        </p:nvPicPr>
        <p:blipFill>
          <a:blip r:embed="rId3">
            <a:alphaModFix/>
          </a:blip>
          <a:stretch>
            <a:fillRect/>
          </a:stretch>
        </p:blipFill>
        <p:spPr>
          <a:xfrm>
            <a:off x="230213" y="2727381"/>
            <a:ext cx="2911128" cy="224299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6585721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手遅れ.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タイトル 1"/>
          <p:cNvSpPr>
            <a:spLocks noGrp="1"/>
          </p:cNvSpPr>
          <p:nvPr>
            <p:ph type="title"/>
          </p:nvPr>
        </p:nvSpPr>
        <p:spPr/>
        <p:txBody>
          <a:bodyPr/>
          <a:lstStyle/>
          <a:p>
            <a:r>
              <a:rPr lang="en-US" altLang="ja-JP" dirty="0" smtClean="0">
                <a:solidFill>
                  <a:schemeClr val="bg1"/>
                </a:solidFill>
              </a:rPr>
              <a:t>MOOC Provider</a:t>
            </a:r>
            <a:endParaRPr kumimoji="1" lang="ja-JP" altLang="en-US" dirty="0">
              <a:solidFill>
                <a:schemeClr val="bg1"/>
              </a:solidFill>
            </a:endParaRPr>
          </a:p>
        </p:txBody>
      </p:sp>
      <p:sp>
        <p:nvSpPr>
          <p:cNvPr id="3" name="スライド番号プレースホルダー 2"/>
          <p:cNvSpPr>
            <a:spLocks noGrp="1"/>
          </p:cNvSpPr>
          <p:nvPr>
            <p:ph type="sldNum" sz="quarter" idx="12"/>
          </p:nvPr>
        </p:nvSpPr>
        <p:spPr/>
        <p:txBody>
          <a:bodyPr/>
          <a:lstStyle/>
          <a:p>
            <a:fld id="{E863AB6B-07E7-994D-8C15-200C54B03C40}" type="slidenum">
              <a:rPr kumimoji="1" lang="ja-JP" altLang="en-US" smtClean="0"/>
              <a:pPr/>
              <a:t>26</a:t>
            </a:fld>
            <a:endParaRPr kumimoji="1" lang="ja-JP" altLang="en-US"/>
          </a:p>
        </p:txBody>
      </p:sp>
      <p:sp>
        <p:nvSpPr>
          <p:cNvPr id="7" name="正方形/長方形 6"/>
          <p:cNvSpPr/>
          <p:nvPr/>
        </p:nvSpPr>
        <p:spPr>
          <a:xfrm>
            <a:off x="1354480" y="170232"/>
            <a:ext cx="3209442" cy="461665"/>
          </a:xfrm>
          <a:prstGeom prst="rect">
            <a:avLst/>
          </a:prstGeom>
        </p:spPr>
        <p:txBody>
          <a:bodyPr wrap="none">
            <a:spAutoFit/>
          </a:bodyPr>
          <a:lstStyle/>
          <a:p>
            <a:pPr algn="ctr"/>
            <a:r>
              <a:rPr lang="en-US" altLang="ja-JP" sz="2400" i="1" dirty="0">
                <a:solidFill>
                  <a:srgbClr val="FFFFFF"/>
                </a:solidFill>
                <a:latin typeface="Century Gothic"/>
                <a:ea typeface="ヒラギノ角ゴ Pro W3"/>
                <a:cs typeface="Century Gothic"/>
              </a:rPr>
              <a:t>Imitate MIT, Harvard</a:t>
            </a:r>
          </a:p>
        </p:txBody>
      </p:sp>
      <p:sp>
        <p:nvSpPr>
          <p:cNvPr id="12" name="円形吹き出し 11"/>
          <p:cNvSpPr/>
          <p:nvPr/>
        </p:nvSpPr>
        <p:spPr>
          <a:xfrm>
            <a:off x="3656777" y="923235"/>
            <a:ext cx="2633268" cy="1552715"/>
          </a:xfrm>
          <a:prstGeom prst="wedgeEllipseCallout">
            <a:avLst>
              <a:gd name="adj1" fmla="val -77716"/>
              <a:gd name="adj2" fmla="val 31021"/>
            </a:avLst>
          </a:prstGeom>
          <a:solidFill>
            <a:srgbClr val="FFFFFF"/>
          </a:solidFill>
          <a:ln>
            <a:noFill/>
            <a:tailEnd type="triangle" w="sm" len="s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sz="2400" dirty="0">
                <a:solidFill>
                  <a:srgbClr val="000000"/>
                </a:solidFill>
                <a:latin typeface="Britannic Bold"/>
                <a:cs typeface="Britannic Bold"/>
              </a:rPr>
              <a:t>Second Step</a:t>
            </a:r>
          </a:p>
          <a:p>
            <a:pPr algn="ctr"/>
            <a:r>
              <a:rPr lang="en-US" altLang="ja-JP" sz="2400" dirty="0">
                <a:solidFill>
                  <a:srgbClr val="000000"/>
                </a:solidFill>
                <a:latin typeface="Britannic Bold"/>
                <a:cs typeface="Britannic Bold"/>
              </a:rPr>
              <a:t>MOOCs</a:t>
            </a:r>
            <a:endParaRPr lang="ja-JP" altLang="en-US" sz="2400" dirty="0">
              <a:solidFill>
                <a:srgbClr val="000000"/>
              </a:solidFill>
              <a:latin typeface="Britannic Bold"/>
              <a:cs typeface="Britannic Bold"/>
            </a:endParaRPr>
          </a:p>
        </p:txBody>
      </p:sp>
      <p:sp>
        <p:nvSpPr>
          <p:cNvPr id="20" name="円形吹き出し 19"/>
          <p:cNvSpPr/>
          <p:nvPr/>
        </p:nvSpPr>
        <p:spPr>
          <a:xfrm>
            <a:off x="6290045" y="3114352"/>
            <a:ext cx="2517524" cy="1416367"/>
          </a:xfrm>
          <a:prstGeom prst="wedgeEllipseCallout">
            <a:avLst>
              <a:gd name="adj1" fmla="val 11096"/>
              <a:gd name="adj2" fmla="val 102289"/>
            </a:avLst>
          </a:prstGeom>
          <a:solidFill>
            <a:srgbClr val="FFFFFF"/>
          </a:solidFill>
          <a:ln>
            <a:noFill/>
            <a:tailEnd type="triangle" w="sm" len="s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kumimoji="1" lang="en-US" altLang="ja-JP" sz="2400" dirty="0" smtClean="0">
                <a:solidFill>
                  <a:schemeClr val="tx1"/>
                </a:solidFill>
                <a:latin typeface="Britannic Bold"/>
                <a:cs typeface="Britannic Bold"/>
              </a:rPr>
              <a:t>Japanese MOOCs...</a:t>
            </a:r>
          </a:p>
          <a:p>
            <a:pPr algn="ctr"/>
            <a:r>
              <a:rPr kumimoji="1" lang="en-US" altLang="ja-JP" sz="2400" dirty="0" smtClean="0">
                <a:solidFill>
                  <a:schemeClr val="tx1"/>
                </a:solidFill>
                <a:latin typeface="Britannic Bold"/>
                <a:cs typeface="Britannic Bold"/>
              </a:rPr>
              <a:t>( not JMOOC)</a:t>
            </a:r>
            <a:endParaRPr kumimoji="1" lang="ja-JP" altLang="en-US" sz="2400" dirty="0" smtClean="0">
              <a:solidFill>
                <a:schemeClr val="tx1"/>
              </a:solidFill>
              <a:latin typeface="Britannic Bold"/>
              <a:cs typeface="Britannic Bold"/>
            </a:endParaRPr>
          </a:p>
        </p:txBody>
      </p:sp>
      <p:sp>
        <p:nvSpPr>
          <p:cNvPr id="5" name="雲形吹き出し 4"/>
          <p:cNvSpPr/>
          <p:nvPr/>
        </p:nvSpPr>
        <p:spPr>
          <a:xfrm>
            <a:off x="844125" y="5177692"/>
            <a:ext cx="3923260" cy="1362258"/>
          </a:xfrm>
          <a:prstGeom prst="cloudCallout">
            <a:avLst>
              <a:gd name="adj1" fmla="val -69826"/>
              <a:gd name="adj2" fmla="val 52373"/>
            </a:avLst>
          </a:prstGeom>
          <a:solidFill>
            <a:schemeClr val="accent5">
              <a:lumMod val="20000"/>
              <a:lumOff val="80000"/>
            </a:schemeClr>
          </a:solidFill>
          <a:ln w="12700" cmpd="sng">
            <a:solidFill>
              <a:schemeClr val="accent5"/>
            </a:solidFill>
            <a:tailEnd type="triangle" w="sm" len="sm"/>
          </a:ln>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sz="3600" i="1" dirty="0">
                <a:solidFill>
                  <a:schemeClr val="tx1"/>
                </a:solidFill>
                <a:latin typeface="Century Gothic"/>
                <a:ea typeface="ヒラギノ角ゴ Pro W3"/>
                <a:cs typeface="Century Gothic"/>
              </a:rPr>
              <a:t>Late action</a:t>
            </a:r>
            <a:r>
              <a:rPr lang="en-US" altLang="ja-JP" sz="3600" i="1" dirty="0" smtClean="0">
                <a:solidFill>
                  <a:schemeClr val="tx1"/>
                </a:solidFill>
                <a:latin typeface="Century Gothic"/>
                <a:ea typeface="ヒラギノ角ゴ Pro W3"/>
                <a:cs typeface="Century Gothic"/>
              </a:rPr>
              <a:t>?</a:t>
            </a:r>
            <a:endParaRPr lang="en-US" altLang="ja-JP" sz="3600" i="1" dirty="0">
              <a:solidFill>
                <a:schemeClr val="tx1"/>
              </a:solidFill>
              <a:latin typeface="Century Gothic"/>
              <a:ea typeface="ヒラギノ角ゴ Pro W3"/>
              <a:cs typeface="Century Gothic"/>
            </a:endParaRPr>
          </a:p>
        </p:txBody>
      </p:sp>
    </p:spTree>
    <p:extLst>
      <p:ext uri="{BB962C8B-B14F-4D97-AF65-F5344CB8AC3E}">
        <p14:creationId xmlns:p14="http://schemas.microsoft.com/office/powerpoint/2010/main" val="22297578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Online division</a:t>
            </a:r>
          </a:p>
        </p:txBody>
      </p:sp>
      <p:sp>
        <p:nvSpPr>
          <p:cNvPr id="4" name="コンテンツ プレースホルダー 3"/>
          <p:cNvSpPr>
            <a:spLocks noGrp="1"/>
          </p:cNvSpPr>
          <p:nvPr>
            <p:ph idx="1"/>
          </p:nvPr>
        </p:nvSpPr>
        <p:spPr/>
        <p:txBody>
          <a:bodyPr>
            <a:normAutofit/>
          </a:bodyPr>
          <a:lstStyle/>
          <a:p>
            <a:r>
              <a:rPr lang="en-US" altLang="ja-JP" sz="2800" dirty="0"/>
              <a:t>Southern New Hampshire </a:t>
            </a:r>
            <a:r>
              <a:rPr lang="en-US" altLang="ja-JP" sz="2800" dirty="0" smtClean="0"/>
              <a:t>University</a:t>
            </a:r>
          </a:p>
          <a:p>
            <a:pPr lvl="1"/>
            <a:r>
              <a:rPr lang="en-US" altLang="ja-JP" sz="2400" dirty="0" smtClean="0"/>
              <a:t>Five </a:t>
            </a:r>
            <a:r>
              <a:rPr lang="en-US" altLang="ja-JP" sz="2400" dirty="0"/>
              <a:t>years ago, </a:t>
            </a:r>
            <a:r>
              <a:rPr lang="en-US" altLang="ja-JP" sz="2400" dirty="0" smtClean="0"/>
              <a:t>it was a struggling 2000</a:t>
            </a:r>
            <a:r>
              <a:rPr lang="en-US" altLang="ja-JP" sz="2400" dirty="0"/>
              <a:t>-student private </a:t>
            </a:r>
            <a:r>
              <a:rPr lang="en-US" altLang="ja-JP" sz="2400" dirty="0" smtClean="0"/>
              <a:t>school.</a:t>
            </a:r>
          </a:p>
          <a:p>
            <a:pPr lvl="1"/>
            <a:r>
              <a:rPr lang="en-US" altLang="ja-JP" sz="2400" dirty="0"/>
              <a:t>Today</a:t>
            </a:r>
            <a:r>
              <a:rPr lang="en-US" altLang="ja-JP" sz="2400" dirty="0" smtClean="0"/>
              <a:t>,</a:t>
            </a:r>
            <a:r>
              <a:rPr lang="en-US" altLang="ja-JP" sz="2400" dirty="0"/>
              <a:t> </a:t>
            </a:r>
            <a:r>
              <a:rPr lang="en-US" altLang="ja-JP" sz="2400" dirty="0" smtClean="0"/>
              <a:t>it’s </a:t>
            </a:r>
            <a:r>
              <a:rPr lang="en-US" altLang="ja-JP" sz="2400" dirty="0"/>
              <a:t>the </a:t>
            </a:r>
            <a:r>
              <a:rPr lang="en-US" altLang="ja-JP" sz="2400" dirty="0" err="1"/>
              <a:t>Amazon.com</a:t>
            </a:r>
            <a:r>
              <a:rPr lang="en-US" altLang="ja-JP" sz="2400" dirty="0"/>
              <a:t> of higher education. </a:t>
            </a:r>
            <a:endParaRPr lang="en-US" altLang="ja-JP" sz="2400" dirty="0" smtClean="0"/>
          </a:p>
          <a:p>
            <a:pPr lvl="1"/>
            <a:r>
              <a:rPr lang="en-US" altLang="ja-JP" sz="2400" dirty="0" smtClean="0"/>
              <a:t>The </a:t>
            </a:r>
            <a:r>
              <a:rPr lang="en-US" altLang="ja-JP" sz="2400" dirty="0"/>
              <a:t>school’s burgeoning online division has 180 different programs with an enrollment of 34,000</a:t>
            </a:r>
            <a:r>
              <a:rPr lang="en-US" altLang="ja-JP" sz="2400" dirty="0" smtClean="0"/>
              <a:t>.</a:t>
            </a:r>
          </a:p>
          <a:p>
            <a:pPr lvl="1"/>
            <a:r>
              <a:rPr lang="en-US" altLang="ja-JP" sz="2400" dirty="0" smtClean="0"/>
              <a:t>It provides fast</a:t>
            </a:r>
            <a:r>
              <a:rPr lang="en-US" altLang="ja-JP" sz="2400" dirty="0"/>
              <a:t>, </a:t>
            </a:r>
            <a:r>
              <a:rPr lang="en-US" altLang="ja-JP" sz="2400" dirty="0" smtClean="0"/>
              <a:t>cheap </a:t>
            </a:r>
            <a:r>
              <a:rPr lang="en-US" altLang="ja-JP" sz="2400" dirty="0"/>
              <a:t>and </a:t>
            </a:r>
            <a:r>
              <a:rPr lang="en-US" altLang="ja-JP" sz="2400" dirty="0" smtClean="0"/>
              <a:t>convenient learning by competency</a:t>
            </a:r>
            <a:r>
              <a:rPr lang="en-US" altLang="ja-JP" sz="2400" dirty="0"/>
              <a:t>-based </a:t>
            </a:r>
            <a:r>
              <a:rPr lang="en-US" altLang="ja-JP" sz="2400" dirty="0" smtClean="0"/>
              <a:t>education</a:t>
            </a:r>
            <a:r>
              <a:rPr lang="en-US" altLang="ja-JP" sz="2400" dirty="0" smtClean="0"/>
              <a:t>.</a:t>
            </a:r>
            <a:endParaRPr lang="en-US" altLang="ja-JP" sz="2400" dirty="0" smtClean="0"/>
          </a:p>
        </p:txBody>
      </p:sp>
      <p:sp>
        <p:nvSpPr>
          <p:cNvPr id="3" name="スライド番号プレースホルダー 2"/>
          <p:cNvSpPr>
            <a:spLocks noGrp="1"/>
          </p:cNvSpPr>
          <p:nvPr>
            <p:ph type="sldNum" sz="quarter" idx="12"/>
          </p:nvPr>
        </p:nvSpPr>
        <p:spPr/>
        <p:txBody>
          <a:bodyPr/>
          <a:lstStyle/>
          <a:p>
            <a:fld id="{E863AB6B-07E7-994D-8C15-200C54B03C40}" type="slidenum">
              <a:rPr kumimoji="1" lang="ja-JP" altLang="en-US" smtClean="0"/>
              <a:pPr/>
              <a:t>27</a:t>
            </a:fld>
            <a:endParaRPr kumimoji="1" lang="ja-JP" altLang="en-US"/>
          </a:p>
        </p:txBody>
      </p:sp>
      <p:sp>
        <p:nvSpPr>
          <p:cNvPr id="8" name="正方形/長方形 7"/>
          <p:cNvSpPr/>
          <p:nvPr/>
        </p:nvSpPr>
        <p:spPr>
          <a:xfrm>
            <a:off x="1036829" y="176898"/>
            <a:ext cx="3872033" cy="461665"/>
          </a:xfrm>
          <a:prstGeom prst="rect">
            <a:avLst/>
          </a:prstGeom>
        </p:spPr>
        <p:txBody>
          <a:bodyPr wrap="none">
            <a:spAutoFit/>
          </a:bodyPr>
          <a:lstStyle/>
          <a:p>
            <a:pPr algn="ctr"/>
            <a:r>
              <a:rPr lang="en-US" altLang="ja-JP" sz="2400" i="1" dirty="0">
                <a:solidFill>
                  <a:srgbClr val="000000"/>
                </a:solidFill>
                <a:latin typeface="Century Gothic"/>
                <a:ea typeface="ヒラギノ角ゴ Pro W3"/>
                <a:cs typeface="Century Gothic"/>
              </a:rPr>
              <a:t>Challenge such as SNHU</a:t>
            </a:r>
          </a:p>
        </p:txBody>
      </p:sp>
      <p:sp>
        <p:nvSpPr>
          <p:cNvPr id="9" name="雲形吹き出し 8"/>
          <p:cNvSpPr/>
          <p:nvPr/>
        </p:nvSpPr>
        <p:spPr>
          <a:xfrm>
            <a:off x="844124" y="5177692"/>
            <a:ext cx="4763413" cy="1362258"/>
          </a:xfrm>
          <a:prstGeom prst="cloudCallout">
            <a:avLst>
              <a:gd name="adj1" fmla="val -69826"/>
              <a:gd name="adj2" fmla="val 52373"/>
            </a:avLst>
          </a:prstGeom>
          <a:solidFill>
            <a:schemeClr val="accent5">
              <a:lumMod val="20000"/>
              <a:lumOff val="80000"/>
            </a:schemeClr>
          </a:solidFill>
          <a:ln w="12700" cmpd="sng">
            <a:solidFill>
              <a:schemeClr val="accent5"/>
            </a:solidFill>
            <a:tailEnd type="triangle" w="sm" len="sm"/>
          </a:ln>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sz="3600" i="1" dirty="0">
                <a:solidFill>
                  <a:schemeClr val="tx1"/>
                </a:solidFill>
                <a:latin typeface="Century Gothic"/>
                <a:ea typeface="ヒラギノ角ゴ Pro W3"/>
                <a:cs typeface="Century Gothic"/>
              </a:rPr>
              <a:t>Winner takes all.</a:t>
            </a:r>
          </a:p>
        </p:txBody>
      </p:sp>
    </p:spTree>
    <p:extLst>
      <p:ext uri="{BB962C8B-B14F-4D97-AF65-F5344CB8AC3E}">
        <p14:creationId xmlns:p14="http://schemas.microsoft.com/office/powerpoint/2010/main" val="985360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ー 5"/>
          <p:cNvPicPr>
            <a:picLocks noGrp="1" noChangeAspect="1"/>
          </p:cNvPicPr>
          <p:nvPr>
            <p:ph idx="1"/>
          </p:nvPr>
        </p:nvPicPr>
        <p:blipFill rotWithShape="1">
          <a:blip r:embed="rId3"/>
          <a:srcRect l="1472" t="2451" b="1185"/>
          <a:stretch/>
        </p:blipFill>
        <p:spPr>
          <a:xfrm>
            <a:off x="1620843" y="856640"/>
            <a:ext cx="6438702" cy="3516660"/>
          </a:xfrm>
        </p:spPr>
      </p:pic>
      <p:sp>
        <p:nvSpPr>
          <p:cNvPr id="4" name="タイトル 3"/>
          <p:cNvSpPr>
            <a:spLocks noGrp="1"/>
          </p:cNvSpPr>
          <p:nvPr>
            <p:ph type="title"/>
          </p:nvPr>
        </p:nvSpPr>
        <p:spPr>
          <a:xfrm>
            <a:off x="3119040" y="54175"/>
            <a:ext cx="5174662" cy="639150"/>
          </a:xfrm>
        </p:spPr>
        <p:txBody>
          <a:bodyPr/>
          <a:lstStyle/>
          <a:p>
            <a:r>
              <a:rPr kumimoji="1" lang="en-US" altLang="ja-JP" dirty="0" smtClean="0"/>
              <a:t>Blended </a:t>
            </a:r>
            <a:r>
              <a:rPr lang="en-US" altLang="ja-JP" dirty="0" smtClean="0"/>
              <a:t>L</a:t>
            </a:r>
            <a:r>
              <a:rPr kumimoji="1" lang="en-US" altLang="ja-JP" dirty="0" smtClean="0"/>
              <a:t>earning</a:t>
            </a:r>
            <a:endParaRPr kumimoji="1" lang="ja-JP" altLang="en-US" dirty="0"/>
          </a:p>
        </p:txBody>
      </p:sp>
      <p:sp>
        <p:nvSpPr>
          <p:cNvPr id="3" name="スライド番号プレースホルダー 2"/>
          <p:cNvSpPr>
            <a:spLocks noGrp="1"/>
          </p:cNvSpPr>
          <p:nvPr>
            <p:ph type="sldNum" sz="quarter" idx="12"/>
          </p:nvPr>
        </p:nvSpPr>
        <p:spPr/>
        <p:txBody>
          <a:bodyPr/>
          <a:lstStyle/>
          <a:p>
            <a:fld id="{E863AB6B-07E7-994D-8C15-200C54B03C40}" type="slidenum">
              <a:rPr kumimoji="1" lang="ja-JP" altLang="en-US" smtClean="0"/>
              <a:pPr/>
              <a:t>28</a:t>
            </a:fld>
            <a:endParaRPr kumimoji="1" lang="ja-JP" altLang="en-US"/>
          </a:p>
        </p:txBody>
      </p:sp>
      <p:pic>
        <p:nvPicPr>
          <p:cNvPr id="7" name="図 6"/>
          <p:cNvPicPr>
            <a:picLocks noChangeAspect="1"/>
          </p:cNvPicPr>
          <p:nvPr/>
        </p:nvPicPr>
        <p:blipFill rotWithShape="1">
          <a:blip r:embed="rId4">
            <a:duotone>
              <a:prstClr val="black"/>
              <a:schemeClr val="accent2">
                <a:tint val="45000"/>
                <a:satMod val="400000"/>
              </a:schemeClr>
            </a:duotone>
            <a:extLst>
              <a:ext uri="{BEBA8EAE-BF5A-486C-A8C5-ECC9F3942E4B}">
                <a14:imgProps xmlns:a14="http://schemas.microsoft.com/office/drawing/2010/main">
                  <a14:imgLayer r:embed="rId5">
                    <a14:imgEffect>
                      <a14:backgroundRemoval t="19655" b="95582" l="33723" r="81412">
                        <a14:foregroundMark x1="94464" y1="27476" x2="94464" y2="27476"/>
                      </a14:backgroundRemoval>
                    </a14:imgEffect>
                  </a14:imgLayer>
                </a14:imgProps>
              </a:ext>
            </a:extLst>
          </a:blip>
          <a:srcRect l="33390" t="24304" r="18145" b="3752"/>
          <a:stretch/>
        </p:blipFill>
        <p:spPr>
          <a:xfrm rot="8062509">
            <a:off x="1933310" y="1997566"/>
            <a:ext cx="717182" cy="1064608"/>
          </a:xfrm>
          <a:prstGeom prst="rect">
            <a:avLst/>
          </a:prstGeom>
          <a:effectLst>
            <a:outerShdw blurRad="50800" dist="38100" dir="2700000" algn="tl" rotWithShape="0">
              <a:prstClr val="black">
                <a:alpha val="40000"/>
              </a:prstClr>
            </a:outerShdw>
          </a:effectLst>
        </p:spPr>
      </p:pic>
      <p:grpSp>
        <p:nvGrpSpPr>
          <p:cNvPr id="2" name="図形グループ 1"/>
          <p:cNvGrpSpPr/>
          <p:nvPr/>
        </p:nvGrpSpPr>
        <p:grpSpPr>
          <a:xfrm>
            <a:off x="45664" y="3458768"/>
            <a:ext cx="4198585" cy="3346223"/>
            <a:chOff x="45664" y="3458768"/>
            <a:chExt cx="4198585" cy="3346223"/>
          </a:xfrm>
        </p:grpSpPr>
        <p:sp>
          <p:nvSpPr>
            <p:cNvPr id="23" name="角丸四角形吹き出し 22"/>
            <p:cNvSpPr/>
            <p:nvPr/>
          </p:nvSpPr>
          <p:spPr>
            <a:xfrm>
              <a:off x="128264" y="3458768"/>
              <a:ext cx="4016417" cy="3346223"/>
            </a:xfrm>
            <a:prstGeom prst="wedgeRoundRectCallout">
              <a:avLst>
                <a:gd name="adj1" fmla="val -5073"/>
                <a:gd name="adj2" fmla="val -56850"/>
                <a:gd name="adj3" fmla="val 16667"/>
              </a:avLst>
            </a:prstGeom>
            <a:solidFill>
              <a:schemeClr val="bg1"/>
            </a:solidFill>
            <a:ln w="19050" cmpd="sng">
              <a:solidFill>
                <a:schemeClr val="accent3">
                  <a:lumMod val="75000"/>
                </a:schemeClr>
              </a:solidFill>
              <a:tailEnd type="triangle" w="sm" len="s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kumimoji="1" lang="ja-JP" altLang="en-US" sz="2400" dirty="0" smtClean="0">
                <a:solidFill>
                  <a:schemeClr val="tx1"/>
                </a:solidFill>
                <a:latin typeface="Britannic Bold"/>
                <a:cs typeface="Britannic Bold"/>
              </a:endParaRPr>
            </a:p>
          </p:txBody>
        </p:sp>
        <p:pic>
          <p:nvPicPr>
            <p:cNvPr id="5" name="図 4" descr="e-learning.jpg"/>
            <p:cNvPicPr>
              <a:picLocks noChangeAspect="1"/>
            </p:cNvPicPr>
            <p:nvPr/>
          </p:nvPicPr>
          <p:blipFill rotWithShape="1">
            <a:blip r:embed="rId6">
              <a:extLst>
                <a:ext uri="{28A0092B-C50C-407E-A947-70E740481C1C}">
                  <a14:useLocalDpi xmlns:a14="http://schemas.microsoft.com/office/drawing/2010/main" val="0"/>
                </a:ext>
              </a:extLst>
            </a:blip>
            <a:srcRect b="13593"/>
            <a:stretch/>
          </p:blipFill>
          <p:spPr>
            <a:xfrm flipH="1">
              <a:off x="657274" y="4581533"/>
              <a:ext cx="2914398" cy="1679328"/>
            </a:xfrm>
            <a:prstGeom prst="rect">
              <a:avLst/>
            </a:prstGeom>
          </p:spPr>
        </p:pic>
        <p:sp>
          <p:nvSpPr>
            <p:cNvPr id="13" name="円形吹き出し 12"/>
            <p:cNvSpPr/>
            <p:nvPr/>
          </p:nvSpPr>
          <p:spPr>
            <a:xfrm>
              <a:off x="1239109" y="4076530"/>
              <a:ext cx="1096908" cy="641628"/>
            </a:xfrm>
            <a:prstGeom prst="wedgeEllipseCallout">
              <a:avLst>
                <a:gd name="adj1" fmla="val -59819"/>
                <a:gd name="adj2" fmla="val 45255"/>
              </a:avLst>
            </a:prstGeom>
            <a:solidFill>
              <a:schemeClr val="accent3"/>
            </a:solidFill>
            <a:ln>
              <a:noFill/>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sz="2000" dirty="0" smtClean="0">
                  <a:solidFill>
                    <a:schemeClr val="bg1"/>
                  </a:solidFill>
                  <a:latin typeface="Britannic Bold"/>
                  <a:cs typeface="Britannic Bold"/>
                </a:rPr>
                <a:t>Course</a:t>
              </a:r>
              <a:endParaRPr lang="en-US" altLang="ja-JP" sz="2000" dirty="0">
                <a:solidFill>
                  <a:schemeClr val="bg1"/>
                </a:solidFill>
                <a:latin typeface="Britannic Bold"/>
                <a:cs typeface="Britannic Bold"/>
              </a:endParaRPr>
            </a:p>
          </p:txBody>
        </p:sp>
        <p:sp>
          <p:nvSpPr>
            <p:cNvPr id="14" name="フローチャート: 結合子 13"/>
            <p:cNvSpPr/>
            <p:nvPr/>
          </p:nvSpPr>
          <p:spPr>
            <a:xfrm>
              <a:off x="2456378" y="4246998"/>
              <a:ext cx="933565" cy="569215"/>
            </a:xfrm>
            <a:prstGeom prst="flowChartConnector">
              <a:avLst/>
            </a:prstGeom>
            <a:solidFill>
              <a:schemeClr val="accent3"/>
            </a:solidFill>
            <a:ln>
              <a:noFill/>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dirty="0" smtClean="0">
                  <a:solidFill>
                    <a:schemeClr val="bg1"/>
                  </a:solidFill>
                  <a:latin typeface="Britannic Bold"/>
                  <a:cs typeface="Britannic Bold"/>
                </a:rPr>
                <a:t>Credit</a:t>
              </a:r>
              <a:endParaRPr lang="en-US" altLang="ja-JP" dirty="0">
                <a:solidFill>
                  <a:schemeClr val="bg1"/>
                </a:solidFill>
                <a:latin typeface="Britannic Bold"/>
                <a:cs typeface="Britannic Bold"/>
              </a:endParaRPr>
            </a:p>
          </p:txBody>
        </p:sp>
        <p:pic>
          <p:nvPicPr>
            <p:cNvPr id="17" name="図 16"/>
            <p:cNvPicPr>
              <a:picLocks noChangeAspect="1"/>
            </p:cNvPicPr>
            <p:nvPr/>
          </p:nvPicPr>
          <p:blipFill>
            <a:blip r:embed="rId7"/>
            <a:stretch>
              <a:fillRect/>
            </a:stretch>
          </p:blipFill>
          <p:spPr>
            <a:xfrm rot="563861">
              <a:off x="226924" y="3926107"/>
              <a:ext cx="1067048" cy="2728877"/>
            </a:xfrm>
            <a:prstGeom prst="rect">
              <a:avLst/>
            </a:prstGeom>
          </p:spPr>
        </p:pic>
        <p:pic>
          <p:nvPicPr>
            <p:cNvPr id="40" name="図 39"/>
            <p:cNvPicPr>
              <a:picLocks noChangeAspect="1"/>
            </p:cNvPicPr>
            <p:nvPr/>
          </p:nvPicPr>
          <p:blipFill>
            <a:blip r:embed="rId7"/>
            <a:stretch>
              <a:fillRect/>
            </a:stretch>
          </p:blipFill>
          <p:spPr>
            <a:xfrm rot="21036139" flipH="1">
              <a:off x="3002417" y="3926106"/>
              <a:ext cx="1067048" cy="2728878"/>
            </a:xfrm>
            <a:prstGeom prst="rect">
              <a:avLst/>
            </a:prstGeom>
          </p:spPr>
        </p:pic>
        <p:sp>
          <p:nvSpPr>
            <p:cNvPr id="59" name="正方形/長方形 58"/>
            <p:cNvSpPr/>
            <p:nvPr/>
          </p:nvSpPr>
          <p:spPr>
            <a:xfrm>
              <a:off x="45664" y="3545822"/>
              <a:ext cx="4198585" cy="523220"/>
            </a:xfrm>
            <a:prstGeom prst="rect">
              <a:avLst/>
            </a:prstGeom>
          </p:spPr>
          <p:txBody>
            <a:bodyPr wrap="none">
              <a:spAutoFit/>
            </a:bodyPr>
            <a:lstStyle/>
            <a:p>
              <a:r>
                <a:rPr lang="en-US" altLang="ja-JP" sz="2800" dirty="0" smtClean="0">
                  <a:effectLst>
                    <a:outerShdw blurRad="50800" dist="38100" dir="2700000" algn="tl" rotWithShape="0">
                      <a:schemeClr val="accent3">
                        <a:lumMod val="50000"/>
                        <a:alpha val="40000"/>
                      </a:schemeClr>
                    </a:outerShdw>
                  </a:effectLst>
                  <a:latin typeface="Britannic Bold"/>
                  <a:cs typeface="Britannic Bold"/>
                </a:rPr>
                <a:t>e-learning </a:t>
              </a:r>
              <a:r>
                <a:rPr lang="en-US" altLang="ja-JP" sz="2000" dirty="0" smtClean="0">
                  <a:effectLst>
                    <a:outerShdw blurRad="50800" dist="38100" dir="2700000" algn="tl" rotWithShape="0">
                      <a:schemeClr val="accent3">
                        <a:lumMod val="50000"/>
                        <a:alpha val="40000"/>
                      </a:schemeClr>
                    </a:outerShdw>
                  </a:effectLst>
                  <a:latin typeface="Britannic Bold"/>
                  <a:cs typeface="Britannic Bold"/>
                </a:rPr>
                <a:t>for blended learning</a:t>
              </a:r>
              <a:endParaRPr lang="ja-JP" altLang="en-US" sz="2400" dirty="0">
                <a:effectLst>
                  <a:outerShdw blurRad="50800" dist="38100" dir="2700000" algn="tl" rotWithShape="0">
                    <a:schemeClr val="accent3">
                      <a:lumMod val="50000"/>
                      <a:alpha val="40000"/>
                    </a:schemeClr>
                  </a:outerShdw>
                </a:effectLst>
                <a:latin typeface="Britannic Bold"/>
                <a:cs typeface="Britannic Bold"/>
              </a:endParaRPr>
            </a:p>
          </p:txBody>
        </p:sp>
        <p:pic>
          <p:nvPicPr>
            <p:cNvPr id="27" name="図 26"/>
            <p:cNvPicPr>
              <a:picLocks noChangeAspect="1"/>
            </p:cNvPicPr>
            <p:nvPr/>
          </p:nvPicPr>
          <p:blipFill>
            <a:blip r:embed="rId8"/>
            <a:stretch>
              <a:fillRect/>
            </a:stretch>
          </p:blipFill>
          <p:spPr>
            <a:xfrm>
              <a:off x="812130" y="6234161"/>
              <a:ext cx="2638231" cy="489628"/>
            </a:xfrm>
            <a:prstGeom prst="rect">
              <a:avLst/>
            </a:prstGeom>
          </p:spPr>
        </p:pic>
      </p:grpSp>
      <p:grpSp>
        <p:nvGrpSpPr>
          <p:cNvPr id="20" name="図形グループ 19"/>
          <p:cNvGrpSpPr/>
          <p:nvPr/>
        </p:nvGrpSpPr>
        <p:grpSpPr>
          <a:xfrm>
            <a:off x="5347318" y="3459208"/>
            <a:ext cx="3768776" cy="3329345"/>
            <a:chOff x="5347318" y="3459208"/>
            <a:chExt cx="3768776" cy="3329345"/>
          </a:xfrm>
        </p:grpSpPr>
        <p:sp>
          <p:nvSpPr>
            <p:cNvPr id="39" name="角丸四角形吹き出し 38"/>
            <p:cNvSpPr/>
            <p:nvPr/>
          </p:nvSpPr>
          <p:spPr>
            <a:xfrm>
              <a:off x="5441230" y="3459208"/>
              <a:ext cx="3643008" cy="3329345"/>
            </a:xfrm>
            <a:prstGeom prst="wedgeRoundRectCallout">
              <a:avLst>
                <a:gd name="adj1" fmla="val 27818"/>
                <a:gd name="adj2" fmla="val -56248"/>
                <a:gd name="adj3" fmla="val 16667"/>
              </a:avLst>
            </a:prstGeom>
            <a:solidFill>
              <a:schemeClr val="bg1"/>
            </a:solidFill>
            <a:ln w="19050" cmpd="sng">
              <a:solidFill>
                <a:schemeClr val="accent2"/>
              </a:solidFill>
              <a:tailEnd type="triangle" w="sm" len="sm"/>
            </a:ln>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kumimoji="1" lang="ja-JP" altLang="en-US" sz="2400" dirty="0" smtClean="0">
                <a:solidFill>
                  <a:schemeClr val="tx1"/>
                </a:solidFill>
                <a:latin typeface="Britannic Bold"/>
                <a:cs typeface="Britannic Bold"/>
              </a:endParaRPr>
            </a:p>
          </p:txBody>
        </p:sp>
        <p:pic>
          <p:nvPicPr>
            <p:cNvPr id="12" name="図 11" descr="meeting.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8387" y="4581533"/>
              <a:ext cx="1784656" cy="1784656"/>
            </a:xfrm>
            <a:prstGeom prst="rect">
              <a:avLst/>
            </a:prstGeom>
          </p:spPr>
        </p:pic>
        <p:sp>
          <p:nvSpPr>
            <p:cNvPr id="60" name="正方形/長方形 59"/>
            <p:cNvSpPr/>
            <p:nvPr/>
          </p:nvSpPr>
          <p:spPr>
            <a:xfrm>
              <a:off x="5347318" y="3482689"/>
              <a:ext cx="3711272" cy="523220"/>
            </a:xfrm>
            <a:prstGeom prst="rect">
              <a:avLst/>
            </a:prstGeom>
          </p:spPr>
          <p:txBody>
            <a:bodyPr wrap="none">
              <a:spAutoFit/>
            </a:bodyPr>
            <a:lstStyle/>
            <a:p>
              <a:r>
                <a:rPr lang="en-US" altLang="ja-JP" sz="2800" dirty="0" smtClean="0">
                  <a:effectLst>
                    <a:outerShdw blurRad="50800" dist="38100" dir="2700000" algn="tl" rotWithShape="0">
                      <a:schemeClr val="accent2">
                        <a:lumMod val="50000"/>
                        <a:alpha val="40000"/>
                      </a:schemeClr>
                    </a:outerShdw>
                  </a:effectLst>
                  <a:latin typeface="Britannic Bold"/>
                  <a:cs typeface="Britannic Bold"/>
                </a:rPr>
                <a:t>MOOCs</a:t>
              </a:r>
              <a:r>
                <a:rPr lang="en-US" altLang="ja-JP" sz="2400" dirty="0" smtClean="0">
                  <a:effectLst>
                    <a:outerShdw blurRad="50800" dist="38100" dir="2700000" algn="tl" rotWithShape="0">
                      <a:schemeClr val="accent2">
                        <a:lumMod val="50000"/>
                        <a:alpha val="40000"/>
                      </a:schemeClr>
                    </a:outerShdw>
                  </a:effectLst>
                  <a:latin typeface="Britannic Bold"/>
                  <a:cs typeface="Britannic Bold"/>
                </a:rPr>
                <a:t> </a:t>
              </a:r>
              <a:r>
                <a:rPr lang="en-US" altLang="ja-JP" sz="2000" dirty="0" smtClean="0">
                  <a:effectLst>
                    <a:outerShdw blurRad="50800" dist="38100" dir="2700000" algn="tl" rotWithShape="0">
                      <a:schemeClr val="accent2">
                        <a:lumMod val="50000"/>
                        <a:alpha val="40000"/>
                      </a:schemeClr>
                    </a:outerShdw>
                  </a:effectLst>
                  <a:latin typeface="Britannic Bold"/>
                  <a:cs typeface="Britannic Bold"/>
                </a:rPr>
                <a:t>for blended learning</a:t>
              </a:r>
              <a:endParaRPr lang="ja-JP" altLang="en-US" sz="2000" dirty="0">
                <a:effectLst>
                  <a:outerShdw blurRad="50800" dist="38100" dir="2700000" algn="tl" rotWithShape="0">
                    <a:schemeClr val="accent2">
                      <a:lumMod val="50000"/>
                      <a:alpha val="40000"/>
                    </a:schemeClr>
                  </a:outerShdw>
                </a:effectLst>
                <a:latin typeface="Britannic Bold"/>
                <a:cs typeface="Britannic Bold"/>
              </a:endParaRPr>
            </a:p>
          </p:txBody>
        </p:sp>
        <p:pic>
          <p:nvPicPr>
            <p:cNvPr id="47" name="図 46"/>
            <p:cNvPicPr>
              <a:picLocks noChangeAspect="1"/>
            </p:cNvPicPr>
            <p:nvPr/>
          </p:nvPicPr>
          <p:blipFill>
            <a:blip r:embed="rId7"/>
            <a:stretch>
              <a:fillRect/>
            </a:stretch>
          </p:blipFill>
          <p:spPr>
            <a:xfrm rot="563861">
              <a:off x="5428428" y="3926107"/>
              <a:ext cx="1067048" cy="2728877"/>
            </a:xfrm>
            <a:prstGeom prst="rect">
              <a:avLst/>
            </a:prstGeom>
          </p:spPr>
        </p:pic>
        <p:pic>
          <p:nvPicPr>
            <p:cNvPr id="50" name="図 49"/>
            <p:cNvPicPr>
              <a:picLocks noChangeAspect="1"/>
            </p:cNvPicPr>
            <p:nvPr/>
          </p:nvPicPr>
          <p:blipFill>
            <a:blip r:embed="rId7"/>
            <a:stretch>
              <a:fillRect/>
            </a:stretch>
          </p:blipFill>
          <p:spPr>
            <a:xfrm rot="21036139" flipH="1">
              <a:off x="8049046" y="3926106"/>
              <a:ext cx="1067048" cy="2728878"/>
            </a:xfrm>
            <a:prstGeom prst="rect">
              <a:avLst/>
            </a:prstGeom>
          </p:spPr>
        </p:pic>
        <p:pic>
          <p:nvPicPr>
            <p:cNvPr id="52" name="図 51"/>
            <p:cNvPicPr>
              <a:picLocks noChangeAspect="1"/>
            </p:cNvPicPr>
            <p:nvPr/>
          </p:nvPicPr>
          <p:blipFill>
            <a:blip r:embed="rId8"/>
            <a:stretch>
              <a:fillRect/>
            </a:stretch>
          </p:blipFill>
          <p:spPr>
            <a:xfrm>
              <a:off x="5962009" y="6234161"/>
              <a:ext cx="2638231" cy="489628"/>
            </a:xfrm>
            <a:prstGeom prst="rect">
              <a:avLst/>
            </a:prstGeom>
          </p:spPr>
        </p:pic>
        <p:sp>
          <p:nvSpPr>
            <p:cNvPr id="58" name="フローチャート: 結合子 57"/>
            <p:cNvSpPr/>
            <p:nvPr/>
          </p:nvSpPr>
          <p:spPr>
            <a:xfrm>
              <a:off x="7601529" y="4531605"/>
              <a:ext cx="933565" cy="569215"/>
            </a:xfrm>
            <a:prstGeom prst="flowChartConnector">
              <a:avLst/>
            </a:prstGeom>
            <a:solidFill>
              <a:schemeClr val="accent3"/>
            </a:solidFill>
            <a:ln>
              <a:noFill/>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dirty="0" smtClean="0">
                  <a:solidFill>
                    <a:schemeClr val="bg1"/>
                  </a:solidFill>
                  <a:latin typeface="Britannic Bold"/>
                  <a:cs typeface="Britannic Bold"/>
                </a:rPr>
                <a:t>Credit</a:t>
              </a:r>
              <a:endParaRPr lang="en-US" altLang="ja-JP" dirty="0">
                <a:solidFill>
                  <a:schemeClr val="bg1"/>
                </a:solidFill>
                <a:latin typeface="Britannic Bold"/>
                <a:cs typeface="Britannic Bold"/>
              </a:endParaRPr>
            </a:p>
          </p:txBody>
        </p:sp>
      </p:grpSp>
      <p:pic>
        <p:nvPicPr>
          <p:cNvPr id="26" name="図 25" descr="quality.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740381">
            <a:off x="7762606" y="3925206"/>
            <a:ext cx="896186" cy="896186"/>
          </a:xfrm>
          <a:prstGeom prst="rect">
            <a:avLst/>
          </a:prstGeom>
          <a:effectLst/>
        </p:spPr>
      </p:pic>
      <p:grpSp>
        <p:nvGrpSpPr>
          <p:cNvPr id="11" name="図形グループ 10"/>
          <p:cNvGrpSpPr/>
          <p:nvPr/>
        </p:nvGrpSpPr>
        <p:grpSpPr>
          <a:xfrm>
            <a:off x="6244422" y="4032720"/>
            <a:ext cx="1405899" cy="783494"/>
            <a:chOff x="6244422" y="4032720"/>
            <a:chExt cx="1405899" cy="783494"/>
          </a:xfrm>
        </p:grpSpPr>
        <p:pic>
          <p:nvPicPr>
            <p:cNvPr id="10" name="図 9"/>
            <p:cNvPicPr>
              <a:picLocks noChangeAspect="1"/>
            </p:cNvPicPr>
            <p:nvPr/>
          </p:nvPicPr>
          <p:blipFill>
            <a:blip r:embed="rId11"/>
            <a:stretch>
              <a:fillRect/>
            </a:stretch>
          </p:blipFill>
          <p:spPr>
            <a:xfrm flipH="1">
              <a:off x="6244422" y="4046998"/>
              <a:ext cx="567035" cy="769216"/>
            </a:xfrm>
            <a:prstGeom prst="rect">
              <a:avLst/>
            </a:prstGeom>
          </p:spPr>
        </p:pic>
        <p:sp>
          <p:nvSpPr>
            <p:cNvPr id="31" name="円形吹き出し 30"/>
            <p:cNvSpPr/>
            <p:nvPr/>
          </p:nvSpPr>
          <p:spPr>
            <a:xfrm>
              <a:off x="6711110" y="4032720"/>
              <a:ext cx="939211" cy="475511"/>
            </a:xfrm>
            <a:prstGeom prst="wedgeEllipseCallout">
              <a:avLst>
                <a:gd name="adj1" fmla="val -75754"/>
                <a:gd name="adj2" fmla="val -8437"/>
              </a:avLst>
            </a:prstGeom>
            <a:solidFill>
              <a:schemeClr val="accent3"/>
            </a:solidFill>
            <a:ln>
              <a:noFill/>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sz="2000" dirty="0" smtClean="0">
                  <a:solidFill>
                    <a:schemeClr val="bg1"/>
                  </a:solidFill>
                  <a:latin typeface="Britannic Bold"/>
                  <a:cs typeface="Britannic Bold"/>
                </a:rPr>
                <a:t>Course</a:t>
              </a:r>
              <a:endParaRPr lang="en-US" altLang="ja-JP" sz="2000" dirty="0">
                <a:solidFill>
                  <a:schemeClr val="bg1"/>
                </a:solidFill>
                <a:latin typeface="Britannic Bold"/>
                <a:cs typeface="Britannic Bold"/>
              </a:endParaRPr>
            </a:p>
          </p:txBody>
        </p:sp>
      </p:grpSp>
      <p:grpSp>
        <p:nvGrpSpPr>
          <p:cNvPr id="19" name="図形グループ 18"/>
          <p:cNvGrpSpPr/>
          <p:nvPr/>
        </p:nvGrpSpPr>
        <p:grpSpPr>
          <a:xfrm>
            <a:off x="4354520" y="5371934"/>
            <a:ext cx="2173420" cy="558742"/>
            <a:chOff x="4512249" y="4906515"/>
            <a:chExt cx="1681567" cy="558742"/>
          </a:xfrm>
        </p:grpSpPr>
        <p:sp>
          <p:nvSpPr>
            <p:cNvPr id="49" name="右矢印 48"/>
            <p:cNvSpPr/>
            <p:nvPr/>
          </p:nvSpPr>
          <p:spPr>
            <a:xfrm>
              <a:off x="5097656" y="4924269"/>
              <a:ext cx="1096160" cy="540988"/>
            </a:xfrm>
            <a:prstGeom prst="rightArrow">
              <a:avLst/>
            </a:prstGeom>
            <a:solidFill>
              <a:schemeClr val="accent2"/>
            </a:solidFill>
            <a:ln>
              <a:noFill/>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kumimoji="1" lang="ja-JP" altLang="en-US" sz="2000" dirty="0" smtClean="0">
                <a:solidFill>
                  <a:schemeClr val="bg1"/>
                </a:solidFill>
                <a:latin typeface="Britannic Bold"/>
                <a:cs typeface="Britannic Bold"/>
              </a:endParaRPr>
            </a:p>
          </p:txBody>
        </p:sp>
        <p:sp>
          <p:nvSpPr>
            <p:cNvPr id="15" name="フローチャート: 結合子 14"/>
            <p:cNvSpPr/>
            <p:nvPr/>
          </p:nvSpPr>
          <p:spPr>
            <a:xfrm>
              <a:off x="4512249" y="4906515"/>
              <a:ext cx="825334" cy="558742"/>
            </a:xfrm>
            <a:prstGeom prst="flowChartConnector">
              <a:avLst/>
            </a:prstGeom>
            <a:solidFill>
              <a:schemeClr val="accent2"/>
            </a:solidFill>
            <a:ln>
              <a:noFill/>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dirty="0" smtClean="0">
                  <a:solidFill>
                    <a:schemeClr val="bg1"/>
                  </a:solidFill>
                  <a:latin typeface="Britannic Bold"/>
                  <a:cs typeface="Britannic Bold"/>
                </a:rPr>
                <a:t>Course</a:t>
              </a:r>
              <a:endParaRPr lang="en-US" altLang="ja-JP" dirty="0">
                <a:solidFill>
                  <a:schemeClr val="bg1"/>
                </a:solidFill>
                <a:latin typeface="Britannic Bold"/>
                <a:cs typeface="Britannic Bold"/>
              </a:endParaRPr>
            </a:p>
          </p:txBody>
        </p:sp>
      </p:grpSp>
      <p:pic>
        <p:nvPicPr>
          <p:cNvPr id="24" name="図 23" descr="costcut.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511482">
            <a:off x="5350568" y="4382138"/>
            <a:ext cx="1479951" cy="815796"/>
          </a:xfrm>
          <a:prstGeom prst="rect">
            <a:avLst/>
          </a:prstGeom>
          <a:effectLst/>
        </p:spPr>
      </p:pic>
      <p:sp>
        <p:nvSpPr>
          <p:cNvPr id="8" name="正方形/長方形 7"/>
          <p:cNvSpPr/>
          <p:nvPr/>
        </p:nvSpPr>
        <p:spPr>
          <a:xfrm>
            <a:off x="214926" y="206231"/>
            <a:ext cx="4181230" cy="461665"/>
          </a:xfrm>
          <a:prstGeom prst="rect">
            <a:avLst/>
          </a:prstGeom>
        </p:spPr>
        <p:txBody>
          <a:bodyPr wrap="square">
            <a:spAutoFit/>
          </a:bodyPr>
          <a:lstStyle/>
          <a:p>
            <a:pPr algn="r"/>
            <a:r>
              <a:rPr lang="en-US" altLang="ja-JP" sz="2400" i="1" dirty="0">
                <a:solidFill>
                  <a:srgbClr val="000000"/>
                </a:solidFill>
                <a:latin typeface="Century Gothic"/>
                <a:ea typeface="ヒラギノ角ゴ Pro W3"/>
                <a:cs typeface="Century Gothic"/>
              </a:rPr>
              <a:t>Jump on </a:t>
            </a:r>
            <a:r>
              <a:rPr lang="en-US" altLang="ja-JP" sz="2400" i="1" dirty="0" smtClean="0">
                <a:solidFill>
                  <a:srgbClr val="000000"/>
                </a:solidFill>
                <a:latin typeface="Century Gothic"/>
                <a:ea typeface="ヒラギノ角ゴ Pro W3"/>
                <a:cs typeface="Century Gothic"/>
              </a:rPr>
              <a:t>the </a:t>
            </a:r>
            <a:r>
              <a:rPr lang="en-US" altLang="ja-JP" sz="2400" i="1" dirty="0">
                <a:solidFill>
                  <a:srgbClr val="000000"/>
                </a:solidFill>
                <a:latin typeface="Century Gothic"/>
                <a:ea typeface="ヒラギノ角ゴ Pro W3"/>
                <a:cs typeface="Century Gothic"/>
              </a:rPr>
              <a:t>bandwagon</a:t>
            </a:r>
          </a:p>
        </p:txBody>
      </p:sp>
      <p:sp>
        <p:nvSpPr>
          <p:cNvPr id="33" name="雲形吹き出し 32"/>
          <p:cNvSpPr/>
          <p:nvPr/>
        </p:nvSpPr>
        <p:spPr>
          <a:xfrm>
            <a:off x="844124" y="4816214"/>
            <a:ext cx="6424184" cy="1723736"/>
          </a:xfrm>
          <a:prstGeom prst="cloudCallout">
            <a:avLst>
              <a:gd name="adj1" fmla="val -69826"/>
              <a:gd name="adj2" fmla="val 52373"/>
            </a:avLst>
          </a:prstGeom>
          <a:solidFill>
            <a:schemeClr val="accent5">
              <a:lumMod val="20000"/>
              <a:lumOff val="80000"/>
            </a:schemeClr>
          </a:solidFill>
          <a:ln w="12700" cmpd="sng">
            <a:solidFill>
              <a:schemeClr val="accent5"/>
            </a:solidFill>
            <a:tailEnd type="triangle" w="sm" len="sm"/>
          </a:ln>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sz="3600" i="1" dirty="0">
                <a:solidFill>
                  <a:schemeClr val="tx1"/>
                </a:solidFill>
                <a:latin typeface="Century Gothic"/>
                <a:ea typeface="ヒラギノ角ゴ Pro W3"/>
                <a:cs typeface="Century Gothic"/>
              </a:rPr>
              <a:t>The undertaking will </a:t>
            </a:r>
            <a:endParaRPr lang="en-US" altLang="ja-JP" sz="3600" i="1" dirty="0" smtClean="0">
              <a:solidFill>
                <a:schemeClr val="tx1"/>
              </a:solidFill>
              <a:latin typeface="Century Gothic"/>
              <a:ea typeface="ヒラギノ角ゴ Pro W3"/>
              <a:cs typeface="Century Gothic"/>
            </a:endParaRPr>
          </a:p>
          <a:p>
            <a:pPr algn="ctr"/>
            <a:r>
              <a:rPr lang="en-US" altLang="ja-JP" sz="3600" i="1" dirty="0" smtClean="0">
                <a:solidFill>
                  <a:schemeClr val="tx1"/>
                </a:solidFill>
                <a:latin typeface="Century Gothic"/>
                <a:ea typeface="ヒラギノ角ゴ Pro W3"/>
                <a:cs typeface="Century Gothic"/>
              </a:rPr>
              <a:t>require </a:t>
            </a:r>
            <a:r>
              <a:rPr lang="en-US" altLang="ja-JP" sz="3600" i="1" dirty="0">
                <a:solidFill>
                  <a:schemeClr val="tx1"/>
                </a:solidFill>
                <a:latin typeface="Century Gothic"/>
                <a:ea typeface="ヒラギノ角ゴ Pro W3"/>
                <a:cs typeface="Century Gothic"/>
              </a:rPr>
              <a:t>real resolution</a:t>
            </a:r>
          </a:p>
        </p:txBody>
      </p:sp>
    </p:spTree>
    <p:extLst>
      <p:ext uri="{BB962C8B-B14F-4D97-AF65-F5344CB8AC3E}">
        <p14:creationId xmlns:p14="http://schemas.microsoft.com/office/powerpoint/2010/main" val="22998937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dissolve">
                                      <p:cBhvr>
                                        <p:cTn id="20" dur="500"/>
                                        <p:tgtEl>
                                          <p:spTgt spid="20"/>
                                        </p:tgtEl>
                                      </p:cBhvr>
                                    </p:animEffect>
                                  </p:childTnLst>
                                </p:cTn>
                              </p:par>
                              <p:par>
                                <p:cTn id="21" presetID="9"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par>
                          <p:cTn id="29" fill="hold">
                            <p:stCondLst>
                              <p:cond delay="500"/>
                            </p:stCondLst>
                            <p:childTnLst>
                              <p:par>
                                <p:cTn id="30" presetID="53" presetClass="entr" presetSubtype="16"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par>
                                <p:cTn id="35" presetID="53" presetClass="entr" presetSubtype="16" fill="hold" nodeType="with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500" fill="hold"/>
                                        <p:tgtEl>
                                          <p:spTgt spid="19"/>
                                        </p:tgtEl>
                                        <p:attrNameLst>
                                          <p:attrName>ppt_w</p:attrName>
                                        </p:attrNameLst>
                                      </p:cBhvr>
                                      <p:tavLst>
                                        <p:tav tm="0">
                                          <p:val>
                                            <p:fltVal val="0"/>
                                          </p:val>
                                        </p:tav>
                                        <p:tav tm="100000">
                                          <p:val>
                                            <p:strVal val="#ppt_w"/>
                                          </p:val>
                                        </p:tav>
                                      </p:tavLst>
                                    </p:anim>
                                    <p:anim calcmode="lin" valueType="num">
                                      <p:cBhvr>
                                        <p:cTn id="38" dur="500" fill="hold"/>
                                        <p:tgtEl>
                                          <p:spTgt spid="19"/>
                                        </p:tgtEl>
                                        <p:attrNameLst>
                                          <p:attrName>ppt_h</p:attrName>
                                        </p:attrNameLst>
                                      </p:cBhvr>
                                      <p:tavLst>
                                        <p:tav tm="0">
                                          <p:val>
                                            <p:fltVal val="0"/>
                                          </p:val>
                                        </p:tav>
                                        <p:tav tm="100000">
                                          <p:val>
                                            <p:strVal val="#ppt_h"/>
                                          </p:val>
                                        </p:tav>
                                      </p:tavLst>
                                    </p:anim>
                                    <p:animEffect transition="in" filter="fade">
                                      <p:cBhvr>
                                        <p:cTn id="39" dur="500"/>
                                        <p:tgtEl>
                                          <p:spTgt spid="19"/>
                                        </p:tgtEl>
                                      </p:cBhvr>
                                    </p:animEffect>
                                  </p:childTnLst>
                                </p:cTn>
                              </p:par>
                              <p:par>
                                <p:cTn id="40" presetID="53" presetClass="entr" presetSubtype="16"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dissolve">
                                      <p:cBhvr>
                                        <p:cTn id="4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en-US" altLang="ja-JP" dirty="0"/>
              <a:t>Do </a:t>
            </a:r>
            <a:r>
              <a:rPr lang="en-US" altLang="ja-JP" dirty="0" smtClean="0"/>
              <a:t>nothing</a:t>
            </a:r>
            <a:endParaRPr kumimoji="1" lang="ja-JP" altLang="en-US" dirty="0"/>
          </a:p>
        </p:txBody>
      </p:sp>
      <p:sp>
        <p:nvSpPr>
          <p:cNvPr id="2" name="コンテンツ プレースホルダー 1"/>
          <p:cNvSpPr>
            <a:spLocks noGrp="1"/>
          </p:cNvSpPr>
          <p:nvPr>
            <p:ph idx="1"/>
          </p:nvPr>
        </p:nvSpPr>
        <p:spPr/>
        <p:txBody>
          <a:bodyPr/>
          <a:lstStyle/>
          <a:p>
            <a:r>
              <a:rPr kumimoji="1" lang="en-US" altLang="ja-JP" dirty="0" smtClean="0"/>
              <a:t>MOOCs are over</a:t>
            </a:r>
          </a:p>
          <a:p>
            <a:r>
              <a:rPr lang="en-US" altLang="ja-JP" dirty="0"/>
              <a:t>N</a:t>
            </a:r>
            <a:r>
              <a:rPr kumimoji="1" lang="en-US" altLang="ja-JP" dirty="0" smtClean="0"/>
              <a:t>othing to</a:t>
            </a:r>
            <a:r>
              <a:rPr lang="en-US" altLang="ja-JP" dirty="0"/>
              <a:t> </a:t>
            </a:r>
            <a:r>
              <a:rPr lang="en-US" altLang="ja-JP" dirty="0" smtClean="0"/>
              <a:t>fear from MOOCs</a:t>
            </a:r>
          </a:p>
          <a:p>
            <a:r>
              <a:rPr lang="en-US" altLang="ja-JP" dirty="0" smtClean="0"/>
              <a:t>Ignore the MOOCs</a:t>
            </a:r>
          </a:p>
          <a:p>
            <a:r>
              <a:rPr lang="en-US" altLang="ja-JP" dirty="0" smtClean="0"/>
              <a:t>Shut our eyes to MOOCs</a:t>
            </a:r>
          </a:p>
          <a:p>
            <a:r>
              <a:rPr lang="en-US" altLang="ja-JP" dirty="0" smtClean="0"/>
              <a:t>An </a:t>
            </a:r>
            <a:r>
              <a:rPr lang="en-US" altLang="ja-JP" dirty="0"/>
              <a:t>ostrich burying its head in the sand</a:t>
            </a:r>
            <a:endParaRPr lang="en-US" altLang="ja-JP" dirty="0" smtClean="0"/>
          </a:p>
          <a:p>
            <a:endParaRPr kumimoji="1" lang="ja-JP" altLang="en-US" dirty="0"/>
          </a:p>
        </p:txBody>
      </p:sp>
      <p:sp>
        <p:nvSpPr>
          <p:cNvPr id="4" name="スライド番号プレースホルダー 3"/>
          <p:cNvSpPr>
            <a:spLocks noGrp="1"/>
          </p:cNvSpPr>
          <p:nvPr>
            <p:ph type="sldNum" sz="quarter" idx="12"/>
          </p:nvPr>
        </p:nvSpPr>
        <p:spPr/>
        <p:txBody>
          <a:bodyPr/>
          <a:lstStyle/>
          <a:p>
            <a:fld id="{E863AB6B-07E7-994D-8C15-200C54B03C40}" type="slidenum">
              <a:rPr kumimoji="1" lang="ja-JP" altLang="en-US" smtClean="0"/>
              <a:pPr/>
              <a:t>29</a:t>
            </a:fld>
            <a:endParaRPr kumimoji="1" lang="ja-JP" altLang="en-US"/>
          </a:p>
        </p:txBody>
      </p:sp>
      <p:pic>
        <p:nvPicPr>
          <p:cNvPr id="6" name="図 5"/>
          <p:cNvPicPr>
            <a:picLocks noChangeAspect="1"/>
          </p:cNvPicPr>
          <p:nvPr/>
        </p:nvPicPr>
        <p:blipFill>
          <a:blip r:embed="rId3"/>
          <a:stretch>
            <a:fillRect/>
          </a:stretch>
        </p:blipFill>
        <p:spPr>
          <a:xfrm>
            <a:off x="5048315" y="3824116"/>
            <a:ext cx="3923269" cy="3033884"/>
          </a:xfrm>
          <a:prstGeom prst="rect">
            <a:avLst/>
          </a:prstGeom>
        </p:spPr>
      </p:pic>
      <p:sp>
        <p:nvSpPr>
          <p:cNvPr id="9" name="雲形吹き出し 8"/>
          <p:cNvSpPr/>
          <p:nvPr/>
        </p:nvSpPr>
        <p:spPr>
          <a:xfrm>
            <a:off x="844124" y="4591538"/>
            <a:ext cx="4763413" cy="1948412"/>
          </a:xfrm>
          <a:prstGeom prst="cloudCallout">
            <a:avLst>
              <a:gd name="adj1" fmla="val -69826"/>
              <a:gd name="adj2" fmla="val 52373"/>
            </a:avLst>
          </a:prstGeom>
          <a:solidFill>
            <a:schemeClr val="accent5">
              <a:lumMod val="20000"/>
              <a:lumOff val="80000"/>
            </a:schemeClr>
          </a:solidFill>
          <a:ln w="12700" cmpd="sng">
            <a:solidFill>
              <a:schemeClr val="accent5"/>
            </a:solidFill>
            <a:tailEnd type="triangle" w="sm" len="sm"/>
          </a:ln>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sz="3600" dirty="0">
                <a:solidFill>
                  <a:schemeClr val="tx1"/>
                </a:solidFill>
                <a:latin typeface="ヒラギノ角ゴ Pro W3"/>
                <a:ea typeface="ヒラギノ角ゴ Pro W3"/>
                <a:cs typeface="ヒラギノ角ゴ Pro W3"/>
              </a:rPr>
              <a:t>Yet easy way of </a:t>
            </a:r>
            <a:endParaRPr lang="en-US" altLang="ja-JP" sz="3600" dirty="0" smtClean="0">
              <a:solidFill>
                <a:schemeClr val="tx1"/>
              </a:solidFill>
              <a:latin typeface="ヒラギノ角ゴ Pro W3"/>
              <a:ea typeface="ヒラギノ角ゴ Pro W3"/>
              <a:cs typeface="ヒラギノ角ゴ Pro W3"/>
            </a:endParaRPr>
          </a:p>
          <a:p>
            <a:pPr algn="ctr"/>
            <a:r>
              <a:rPr lang="en-US" altLang="ja-JP" sz="3600" dirty="0" smtClean="0">
                <a:solidFill>
                  <a:schemeClr val="tx1"/>
                </a:solidFill>
                <a:latin typeface="ヒラギノ角ゴ Pro W3"/>
                <a:ea typeface="ヒラギノ角ゴ Pro W3"/>
                <a:cs typeface="ヒラギノ角ゴ Pro W3"/>
              </a:rPr>
              <a:t>securing </a:t>
            </a:r>
            <a:r>
              <a:rPr lang="en-US" altLang="ja-JP" sz="3600" dirty="0">
                <a:solidFill>
                  <a:schemeClr val="tx1"/>
                </a:solidFill>
                <a:latin typeface="ヒラギノ角ゴ Pro W3"/>
                <a:ea typeface="ヒラギノ角ゴ Pro W3"/>
                <a:cs typeface="ヒラギノ角ゴ Pro W3"/>
              </a:rPr>
              <a:t>students? </a:t>
            </a:r>
            <a:endParaRPr lang="ja-JP" altLang="en-US" sz="3600" dirty="0">
              <a:solidFill>
                <a:schemeClr val="tx1"/>
              </a:solidFill>
              <a:latin typeface="ヒラギノ角ゴ Pro W3"/>
              <a:ea typeface="ヒラギノ角ゴ Pro W3"/>
              <a:cs typeface="ヒラギノ角ゴ Pro W3"/>
            </a:endParaRPr>
          </a:p>
        </p:txBody>
      </p:sp>
      <p:sp>
        <p:nvSpPr>
          <p:cNvPr id="10" name="正方形/長方形 9"/>
          <p:cNvSpPr/>
          <p:nvPr/>
        </p:nvSpPr>
        <p:spPr>
          <a:xfrm>
            <a:off x="1426307" y="235248"/>
            <a:ext cx="4181230" cy="461665"/>
          </a:xfrm>
          <a:prstGeom prst="rect">
            <a:avLst/>
          </a:prstGeom>
        </p:spPr>
        <p:txBody>
          <a:bodyPr wrap="square">
            <a:spAutoFit/>
          </a:bodyPr>
          <a:lstStyle/>
          <a:p>
            <a:pPr algn="r"/>
            <a:r>
              <a:rPr lang="en-US" altLang="ja-JP" sz="2400" i="1" dirty="0">
                <a:solidFill>
                  <a:srgbClr val="000000"/>
                </a:solidFill>
                <a:latin typeface="Century Gothic"/>
                <a:ea typeface="ヒラギノ角ゴ Pro W3"/>
                <a:cs typeface="Century Gothic"/>
              </a:rPr>
              <a:t>Accept the whole </a:t>
            </a:r>
          </a:p>
        </p:txBody>
      </p:sp>
    </p:spTree>
    <p:extLst>
      <p:ext uri="{BB962C8B-B14F-4D97-AF65-F5344CB8AC3E}">
        <p14:creationId xmlns:p14="http://schemas.microsoft.com/office/powerpoint/2010/main" val="12643972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Open Education </a:t>
            </a:r>
            <a:r>
              <a:rPr lang="en-US" altLang="ja-JP" dirty="0"/>
              <a:t>I</a:t>
            </a:r>
            <a:r>
              <a:rPr lang="en-US" altLang="ja-JP" dirty="0" smtClean="0"/>
              <a:t>ncluding</a:t>
            </a:r>
            <a:r>
              <a:rPr kumimoji="1" lang="en-US" altLang="ja-JP" dirty="0" smtClean="0"/>
              <a:t> MOOCs</a:t>
            </a:r>
            <a:endParaRPr kumimoji="1" lang="ja-JP" altLang="en-US" dirty="0"/>
          </a:p>
        </p:txBody>
      </p:sp>
      <p:sp>
        <p:nvSpPr>
          <p:cNvPr id="3" name="スライド番号プレースホルダー 2"/>
          <p:cNvSpPr>
            <a:spLocks noGrp="1"/>
          </p:cNvSpPr>
          <p:nvPr>
            <p:ph type="sldNum" sz="quarter" idx="10"/>
          </p:nvPr>
        </p:nvSpPr>
        <p:spPr/>
        <p:txBody>
          <a:bodyPr/>
          <a:lstStyle/>
          <a:p>
            <a:fld id="{E863AB6B-07E7-994D-8C15-200C54B03C40}" type="slidenum">
              <a:rPr kumimoji="1" lang="ja-JP" altLang="en-US" smtClean="0"/>
              <a:pPr/>
              <a:t>3</a:t>
            </a:fld>
            <a:endParaRPr kumimoji="1" lang="ja-JP" altLang="en-US"/>
          </a:p>
        </p:txBody>
      </p:sp>
    </p:spTree>
    <p:extLst>
      <p:ext uri="{BB962C8B-B14F-4D97-AF65-F5344CB8AC3E}">
        <p14:creationId xmlns:p14="http://schemas.microsoft.com/office/powerpoint/2010/main" val="2080229410"/>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手遅れじゃない.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スライド番号プレースホルダー 2"/>
          <p:cNvSpPr>
            <a:spLocks noGrp="1"/>
          </p:cNvSpPr>
          <p:nvPr>
            <p:ph type="sldNum" sz="quarter" idx="4294967295"/>
          </p:nvPr>
        </p:nvSpPr>
        <p:spPr>
          <a:xfrm>
            <a:off x="8559800" y="206375"/>
            <a:ext cx="584200" cy="395288"/>
          </a:xfrm>
        </p:spPr>
        <p:txBody>
          <a:bodyPr/>
          <a:lstStyle/>
          <a:p>
            <a:fld id="{E863AB6B-07E7-994D-8C15-200C54B03C40}" type="slidenum">
              <a:rPr kumimoji="1" lang="ja-JP" altLang="en-US" smtClean="0"/>
              <a:pPr/>
              <a:t>30</a:t>
            </a:fld>
            <a:endParaRPr kumimoji="1" lang="ja-JP" altLang="en-US"/>
          </a:p>
        </p:txBody>
      </p:sp>
      <p:sp>
        <p:nvSpPr>
          <p:cNvPr id="5" name="円形吹き出し 4"/>
          <p:cNvSpPr/>
          <p:nvPr/>
        </p:nvSpPr>
        <p:spPr>
          <a:xfrm>
            <a:off x="3160443" y="1067842"/>
            <a:ext cx="1659594" cy="952400"/>
          </a:xfrm>
          <a:prstGeom prst="wedgeEllipseCallout">
            <a:avLst/>
          </a:prstGeom>
          <a:solidFill>
            <a:schemeClr val="accent5">
              <a:lumMod val="20000"/>
              <a:lumOff val="80000"/>
            </a:schemeClr>
          </a:solidFill>
          <a:ln w="12700" cmpd="sng">
            <a:solidFill>
              <a:schemeClr val="accent5"/>
            </a:solidFill>
            <a:tailEnd type="triangle" w="sm" len="sm"/>
          </a:ln>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kumimoji="1" lang="en-US" altLang="ja-JP" sz="2000" dirty="0" smtClean="0">
                <a:solidFill>
                  <a:srgbClr val="000000"/>
                </a:solidFill>
                <a:latin typeface="Britannic Bold"/>
                <a:cs typeface="Britannic Bold"/>
              </a:rPr>
              <a:t>Post-MOOC!</a:t>
            </a:r>
            <a:endParaRPr kumimoji="1" lang="ja-JP" altLang="en-US" sz="2000" dirty="0">
              <a:solidFill>
                <a:srgbClr val="000000"/>
              </a:solidFill>
              <a:latin typeface="Britannic Bold"/>
              <a:cs typeface="Britannic Bold"/>
            </a:endParaRPr>
          </a:p>
        </p:txBody>
      </p:sp>
      <p:sp>
        <p:nvSpPr>
          <p:cNvPr id="6" name="円形吹き出し 5"/>
          <p:cNvSpPr/>
          <p:nvPr/>
        </p:nvSpPr>
        <p:spPr>
          <a:xfrm>
            <a:off x="6634108" y="2302514"/>
            <a:ext cx="1659594" cy="952400"/>
          </a:xfrm>
          <a:prstGeom prst="wedgeEllipseCallout">
            <a:avLst/>
          </a:prstGeom>
          <a:solidFill>
            <a:schemeClr val="accent5">
              <a:lumMod val="20000"/>
              <a:lumOff val="80000"/>
            </a:schemeClr>
          </a:solidFill>
          <a:ln w="12700" cmpd="sng">
            <a:solidFill>
              <a:schemeClr val="accent5"/>
            </a:solidFill>
            <a:tailEnd type="triangle" w="sm" len="sm"/>
          </a:ln>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r>
              <a:rPr kumimoji="1" lang="en-US" altLang="ja-JP" sz="2000" dirty="0" smtClean="0">
                <a:solidFill>
                  <a:srgbClr val="000000"/>
                </a:solidFill>
                <a:latin typeface="Britannic Bold"/>
                <a:cs typeface="Britannic Bold"/>
              </a:rPr>
              <a:t>Undock</a:t>
            </a:r>
          </a:p>
          <a:p>
            <a:pPr algn="ctr"/>
            <a:r>
              <a:rPr lang="en-US" altLang="ja-JP" sz="2000" dirty="0" smtClean="0">
                <a:solidFill>
                  <a:srgbClr val="000000"/>
                </a:solidFill>
                <a:latin typeface="Britannic Bold"/>
                <a:cs typeface="Britannic Bold"/>
              </a:rPr>
              <a:t>MOOCs</a:t>
            </a:r>
            <a:endParaRPr kumimoji="1" lang="ja-JP" altLang="en-US" sz="2000" dirty="0">
              <a:solidFill>
                <a:srgbClr val="000000"/>
              </a:solidFill>
              <a:latin typeface="Britannic Bold"/>
              <a:cs typeface="Britannic Bold"/>
            </a:endParaRPr>
          </a:p>
        </p:txBody>
      </p:sp>
    </p:spTree>
    <p:extLst>
      <p:ext uri="{BB962C8B-B14F-4D97-AF65-F5344CB8AC3E}">
        <p14:creationId xmlns:p14="http://schemas.microsoft.com/office/powerpoint/2010/main" val="3793052798"/>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Overview </a:t>
            </a:r>
            <a:r>
              <a:rPr lang="en-US" altLang="ja-JP" dirty="0"/>
              <a:t>of CHiLOs Project Features</a:t>
            </a:r>
          </a:p>
        </p:txBody>
      </p:sp>
      <p:sp>
        <p:nvSpPr>
          <p:cNvPr id="3" name="スライド番号プレースホルダー 2"/>
          <p:cNvSpPr>
            <a:spLocks noGrp="1"/>
          </p:cNvSpPr>
          <p:nvPr>
            <p:ph type="sldNum" sz="quarter" idx="10"/>
          </p:nvPr>
        </p:nvSpPr>
        <p:spPr/>
        <p:txBody>
          <a:bodyPr/>
          <a:lstStyle/>
          <a:p>
            <a:fld id="{E863AB6B-07E7-994D-8C15-200C54B03C40}" type="slidenum">
              <a:rPr kumimoji="1" lang="ja-JP" altLang="en-US" smtClean="0"/>
              <a:pPr/>
              <a:t>31</a:t>
            </a:fld>
            <a:endParaRPr kumimoji="1" lang="ja-JP" altLang="en-US"/>
          </a:p>
        </p:txBody>
      </p:sp>
    </p:spTree>
    <p:extLst>
      <p:ext uri="{BB962C8B-B14F-4D97-AF65-F5344CB8AC3E}">
        <p14:creationId xmlns:p14="http://schemas.microsoft.com/office/powerpoint/2010/main" val="391927932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9"/>
          <p:cNvCxnSpPr/>
          <p:nvPr/>
        </p:nvCxnSpPr>
        <p:spPr>
          <a:xfrm flipH="1">
            <a:off x="4686178" y="190500"/>
            <a:ext cx="244" cy="580292"/>
          </a:xfrm>
          <a:prstGeom prst="line">
            <a:avLst/>
          </a:prstGeom>
          <a:ln w="317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2" name="タイトル 1"/>
          <p:cNvSpPr>
            <a:spLocks noGrp="1"/>
          </p:cNvSpPr>
          <p:nvPr>
            <p:ph type="title"/>
          </p:nvPr>
        </p:nvSpPr>
        <p:spPr/>
        <p:txBody>
          <a:bodyPr/>
          <a:lstStyle/>
          <a:p>
            <a:r>
              <a:rPr lang="en-US" altLang="ja-JP" sz="3200" dirty="0" smtClean="0"/>
              <a:t>Goal of Open Education for TIES </a:t>
            </a:r>
            <a:endParaRPr lang="en-US" altLang="ja-JP" sz="3200" dirty="0"/>
          </a:p>
        </p:txBody>
      </p:sp>
      <p:pic>
        <p:nvPicPr>
          <p:cNvPr id="33" name="図 32"/>
          <p:cNvPicPr>
            <a:picLocks noChangeAspect="1"/>
          </p:cNvPicPr>
          <p:nvPr/>
        </p:nvPicPr>
        <p:blipFill>
          <a:blip r:embed="rId3">
            <a:alphaModFix/>
          </a:blip>
          <a:stretch>
            <a:fillRect/>
          </a:stretch>
        </p:blipFill>
        <p:spPr>
          <a:xfrm>
            <a:off x="94888" y="4672757"/>
            <a:ext cx="2384039" cy="1836883"/>
          </a:xfrm>
          <a:prstGeom prst="rect">
            <a:avLst/>
          </a:prstGeom>
          <a:effectLst>
            <a:outerShdw blurRad="50800" dist="38100" dir="2700000" algn="tl" rotWithShape="0">
              <a:prstClr val="black">
                <a:alpha val="40000"/>
              </a:prstClr>
            </a:outerShdw>
          </a:effectLst>
        </p:spPr>
      </p:pic>
      <p:sp>
        <p:nvSpPr>
          <p:cNvPr id="34" name="左矢印 33"/>
          <p:cNvSpPr/>
          <p:nvPr/>
        </p:nvSpPr>
        <p:spPr>
          <a:xfrm>
            <a:off x="2194580" y="5112674"/>
            <a:ext cx="1139499" cy="933533"/>
          </a:xfrm>
          <a:prstGeom prst="leftArrow">
            <a:avLst>
              <a:gd name="adj1" fmla="val 74982"/>
              <a:gd name="adj2" fmla="val 25398"/>
            </a:avLst>
          </a:prstGeom>
          <a:solidFill>
            <a:srgbClr val="ACD853"/>
          </a:solidFill>
          <a:ln>
            <a:noFill/>
            <a:tailEnd type="triangle" w="sm" len="s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dirty="0">
              <a:effectLst/>
              <a:latin typeface="Britannic Bold"/>
              <a:cs typeface="Britannic Bold"/>
            </a:endParaRPr>
          </a:p>
        </p:txBody>
      </p:sp>
      <p:pic>
        <p:nvPicPr>
          <p:cNvPr id="37" name="図 36"/>
          <p:cNvPicPr>
            <a:picLocks noChangeAspect="1"/>
          </p:cNvPicPr>
          <p:nvPr/>
        </p:nvPicPr>
        <p:blipFill>
          <a:blip r:embed="rId4"/>
          <a:stretch>
            <a:fillRect/>
          </a:stretch>
        </p:blipFill>
        <p:spPr>
          <a:xfrm>
            <a:off x="6718466" y="4660999"/>
            <a:ext cx="2400527" cy="1836883"/>
          </a:xfrm>
          <a:prstGeom prst="rect">
            <a:avLst/>
          </a:prstGeom>
          <a:effectLst>
            <a:outerShdw blurRad="50800" dist="38100" dir="2700000" algn="tl" rotWithShape="0">
              <a:prstClr val="black">
                <a:alpha val="40000"/>
              </a:prstClr>
            </a:outerShdw>
          </a:effectLst>
        </p:spPr>
      </p:pic>
      <p:sp>
        <p:nvSpPr>
          <p:cNvPr id="39" name="正方形/長方形 38"/>
          <p:cNvSpPr/>
          <p:nvPr/>
        </p:nvSpPr>
        <p:spPr>
          <a:xfrm>
            <a:off x="3907648" y="3887607"/>
            <a:ext cx="1460256" cy="584776"/>
          </a:xfrm>
          <a:prstGeom prst="rect">
            <a:avLst/>
          </a:prstGeom>
        </p:spPr>
        <p:txBody>
          <a:bodyPr wrap="none">
            <a:spAutoFit/>
          </a:bodyPr>
          <a:lstStyle/>
          <a:p>
            <a:pPr algn="ctr"/>
            <a:r>
              <a:rPr lang="en-US" altLang="ja-JP" sz="3200" dirty="0" smtClean="0">
                <a:effectLst/>
                <a:latin typeface="Britannic Bold"/>
                <a:cs typeface="Britannic Bold"/>
              </a:rPr>
              <a:t>MOOCs</a:t>
            </a:r>
            <a:endParaRPr lang="ja-JP" altLang="en-US" sz="3200" dirty="0">
              <a:effectLst/>
              <a:latin typeface="Britannic Bold"/>
              <a:cs typeface="Britannic Bold"/>
            </a:endParaRPr>
          </a:p>
        </p:txBody>
      </p:sp>
      <p:sp>
        <p:nvSpPr>
          <p:cNvPr id="46" name="左矢印 45"/>
          <p:cNvSpPr/>
          <p:nvPr/>
        </p:nvSpPr>
        <p:spPr>
          <a:xfrm flipH="1">
            <a:off x="6053496" y="5112674"/>
            <a:ext cx="1124502" cy="933533"/>
          </a:xfrm>
          <a:prstGeom prst="leftArrow">
            <a:avLst>
              <a:gd name="adj1" fmla="val 74982"/>
              <a:gd name="adj2" fmla="val 25398"/>
            </a:avLst>
          </a:prstGeom>
          <a:ln>
            <a:noFill/>
            <a:tailEnd type="triangle" w="sm" len="sm"/>
          </a:ln>
        </p:spPr>
        <p:style>
          <a:lnRef idx="2">
            <a:schemeClr val="accent2">
              <a:shade val="50000"/>
            </a:schemeClr>
          </a:lnRef>
          <a:fillRef idx="1">
            <a:schemeClr val="accent2"/>
          </a:fillRef>
          <a:effectRef idx="0">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kumimoji="1" lang="ja-JP" altLang="en-US" sz="2000" dirty="0">
              <a:effectLst/>
              <a:latin typeface="Britannic Bold"/>
              <a:cs typeface="Britannic Bold"/>
            </a:endParaRPr>
          </a:p>
        </p:txBody>
      </p:sp>
      <p:sp>
        <p:nvSpPr>
          <p:cNvPr id="48" name="正方形/長方形 47"/>
          <p:cNvSpPr/>
          <p:nvPr/>
        </p:nvSpPr>
        <p:spPr>
          <a:xfrm>
            <a:off x="-23708" y="4226837"/>
            <a:ext cx="2621230" cy="400110"/>
          </a:xfrm>
          <a:prstGeom prst="rect">
            <a:avLst/>
          </a:prstGeom>
        </p:spPr>
        <p:txBody>
          <a:bodyPr wrap="none">
            <a:spAutoFit/>
          </a:bodyPr>
          <a:lstStyle/>
          <a:p>
            <a:pPr algn="ctr"/>
            <a:r>
              <a:rPr lang="en-US" altLang="ja-JP" sz="2000" dirty="0" smtClean="0">
                <a:effectLst/>
                <a:latin typeface="Britannic Bold"/>
                <a:cs typeface="Britannic Bold"/>
              </a:rPr>
              <a:t>Traditional</a:t>
            </a:r>
            <a:r>
              <a:rPr lang="en-US" altLang="ja-JP" sz="2000" dirty="0">
                <a:latin typeface="Britannic Bold"/>
                <a:cs typeface="Britannic Bold"/>
              </a:rPr>
              <a:t> </a:t>
            </a:r>
            <a:r>
              <a:rPr lang="en-US" altLang="ja-JP" sz="2000" dirty="0" smtClean="0">
                <a:effectLst/>
                <a:latin typeface="Britannic Bold"/>
                <a:cs typeface="Britannic Bold"/>
              </a:rPr>
              <a:t>University</a:t>
            </a:r>
            <a:endParaRPr lang="ja-JP" altLang="en-US" sz="2000" dirty="0">
              <a:effectLst/>
              <a:latin typeface="Britannic Bold"/>
              <a:cs typeface="Britannic Bold"/>
            </a:endParaRPr>
          </a:p>
        </p:txBody>
      </p:sp>
      <p:grpSp>
        <p:nvGrpSpPr>
          <p:cNvPr id="49" name="図形グループ 48"/>
          <p:cNvGrpSpPr/>
          <p:nvPr/>
        </p:nvGrpSpPr>
        <p:grpSpPr>
          <a:xfrm>
            <a:off x="3237729" y="4506196"/>
            <a:ext cx="2800092" cy="2146488"/>
            <a:chOff x="5390485" y="4548952"/>
            <a:chExt cx="2698800" cy="2016000"/>
          </a:xfrm>
          <a:effectLst>
            <a:outerShdw blurRad="50800" dist="38100" dir="2700000" algn="tl" rotWithShape="0">
              <a:prstClr val="black">
                <a:alpha val="40000"/>
              </a:prstClr>
            </a:outerShdw>
          </a:effectLst>
        </p:grpSpPr>
        <p:sp>
          <p:nvSpPr>
            <p:cNvPr id="50" name="正方形/長方形 49"/>
            <p:cNvSpPr/>
            <p:nvPr/>
          </p:nvSpPr>
          <p:spPr>
            <a:xfrm>
              <a:off x="5390485" y="4548952"/>
              <a:ext cx="2698800" cy="2016000"/>
            </a:xfrm>
            <a:prstGeom prst="rect">
              <a:avLst/>
            </a:prstGeom>
            <a:ln w="3175" cmpd="sng">
              <a:solidFill>
                <a:schemeClr val="bg1">
                  <a:lumMod val="85000"/>
                </a:schemeClr>
              </a:solidFill>
              <a:tailEnd type="triangle" w="sm" len="sm"/>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51" name="図形グループ 50"/>
            <p:cNvGrpSpPr/>
            <p:nvPr/>
          </p:nvGrpSpPr>
          <p:grpSpPr>
            <a:xfrm>
              <a:off x="5415133" y="4639756"/>
              <a:ext cx="2649504" cy="1834393"/>
              <a:chOff x="5547830" y="4327470"/>
              <a:chExt cx="2774237" cy="1834393"/>
            </a:xfrm>
          </p:grpSpPr>
          <p:pic>
            <p:nvPicPr>
              <p:cNvPr id="52" name="図 51"/>
              <p:cNvPicPr>
                <a:picLocks noChangeAspect="1"/>
              </p:cNvPicPr>
              <p:nvPr/>
            </p:nvPicPr>
            <p:blipFill rotWithShape="1">
              <a:blip r:embed="rId5"/>
              <a:srcRect l="5602" t="19007" r="4805" b="29435"/>
              <a:stretch/>
            </p:blipFill>
            <p:spPr>
              <a:xfrm>
                <a:off x="5547830" y="5309001"/>
                <a:ext cx="2774237" cy="852862"/>
              </a:xfrm>
              <a:prstGeom prst="rect">
                <a:avLst/>
              </a:prstGeom>
            </p:spPr>
          </p:pic>
          <p:pic>
            <p:nvPicPr>
              <p:cNvPr id="53" name="図 52"/>
              <p:cNvPicPr>
                <a:picLocks noChangeAspect="1"/>
              </p:cNvPicPr>
              <p:nvPr/>
            </p:nvPicPr>
            <p:blipFill>
              <a:blip r:embed="rId6"/>
              <a:stretch>
                <a:fillRect/>
              </a:stretch>
            </p:blipFill>
            <p:spPr>
              <a:xfrm>
                <a:off x="6999254" y="4327470"/>
                <a:ext cx="1280851" cy="1280851"/>
              </a:xfrm>
              <a:prstGeom prst="rect">
                <a:avLst/>
              </a:prstGeom>
            </p:spPr>
          </p:pic>
          <p:pic>
            <p:nvPicPr>
              <p:cNvPr id="54" name="図 53"/>
              <p:cNvPicPr>
                <a:picLocks noChangeAspect="1"/>
              </p:cNvPicPr>
              <p:nvPr/>
            </p:nvPicPr>
            <p:blipFill>
              <a:blip r:embed="rId7"/>
              <a:stretch>
                <a:fillRect/>
              </a:stretch>
            </p:blipFill>
            <p:spPr>
              <a:xfrm>
                <a:off x="5570897" y="4327470"/>
                <a:ext cx="1475445" cy="981840"/>
              </a:xfrm>
              <a:prstGeom prst="rect">
                <a:avLst/>
              </a:prstGeom>
            </p:spPr>
          </p:pic>
        </p:grpSp>
      </p:grpSp>
      <p:sp>
        <p:nvSpPr>
          <p:cNvPr id="55" name="正方形/長方形 54"/>
          <p:cNvSpPr/>
          <p:nvPr/>
        </p:nvSpPr>
        <p:spPr>
          <a:xfrm>
            <a:off x="6828051" y="4226837"/>
            <a:ext cx="1885552" cy="400110"/>
          </a:xfrm>
          <a:prstGeom prst="rect">
            <a:avLst/>
          </a:prstGeom>
        </p:spPr>
        <p:txBody>
          <a:bodyPr wrap="none">
            <a:spAutoFit/>
          </a:bodyPr>
          <a:lstStyle/>
          <a:p>
            <a:pPr algn="ctr">
              <a:lnSpc>
                <a:spcPct val="80000"/>
              </a:lnSpc>
            </a:pPr>
            <a:r>
              <a:rPr lang="en-US" altLang="ja-JP" sz="2400" dirty="0" smtClean="0">
                <a:latin typeface="Britannic Bold"/>
                <a:cs typeface="Britannic Bold"/>
              </a:rPr>
              <a:t>Professional</a:t>
            </a:r>
            <a:endParaRPr lang="ja-JP" altLang="en-US" sz="2400" dirty="0">
              <a:effectLst/>
              <a:latin typeface="Britannic Bold"/>
              <a:cs typeface="Britannic Bold"/>
            </a:endParaRPr>
          </a:p>
        </p:txBody>
      </p:sp>
      <p:pic>
        <p:nvPicPr>
          <p:cNvPr id="56" name="図 55"/>
          <p:cNvPicPr>
            <a:picLocks noChangeAspect="1"/>
          </p:cNvPicPr>
          <p:nvPr/>
        </p:nvPicPr>
        <p:blipFill>
          <a:blip r:embed="rId8">
            <a:alphaModFix amt="68000"/>
            <a:extLst>
              <a:ext uri="{BEBA8EAE-BF5A-486C-A8C5-ECC9F3942E4B}">
                <a14:imgProps xmlns:a14="http://schemas.microsoft.com/office/drawing/2010/main">
                  <a14:imgLayer r:embed="rId9">
                    <a14:imgEffect>
                      <a14:backgroundRemoval t="4233" b="100000" l="749" r="100000">
                        <a14:foregroundMark x1="5618" y1="25397" x2="5618" y2="57143"/>
                        <a14:foregroundMark x1="12360" y1="28571" x2="97004" y2="32275"/>
                        <a14:foregroundMark x1="94757" y1="20106" x2="93633" y2="51852"/>
                        <a14:foregroundMark x1="24345" y1="53968" x2="68165" y2="60847"/>
                        <a14:foregroundMark x1="22846" y1="66138" x2="22846" y2="66138"/>
                        <a14:foregroundMark x1="38202" y1="74074" x2="38202" y2="74074"/>
                        <a14:foregroundMark x1="48315" y1="79365" x2="48315" y2="79365"/>
                        <a14:foregroundMark x1="3371" y1="22222" x2="3371" y2="22222"/>
                      </a14:backgroundRemoval>
                    </a14:imgEffect>
                  </a14:imgLayer>
                </a14:imgProps>
              </a:ext>
            </a:extLst>
          </a:blip>
          <a:stretch>
            <a:fillRect/>
          </a:stretch>
        </p:blipFill>
        <p:spPr>
          <a:xfrm>
            <a:off x="2271141" y="5250745"/>
            <a:ext cx="1064113" cy="753247"/>
          </a:xfrm>
          <a:prstGeom prst="rect">
            <a:avLst/>
          </a:prstGeom>
        </p:spPr>
      </p:pic>
      <p:sp>
        <p:nvSpPr>
          <p:cNvPr id="57" name="正方形/長方形 56"/>
          <p:cNvSpPr/>
          <p:nvPr/>
        </p:nvSpPr>
        <p:spPr>
          <a:xfrm>
            <a:off x="192176" y="3725152"/>
            <a:ext cx="2078965" cy="461665"/>
          </a:xfrm>
          <a:prstGeom prst="rect">
            <a:avLst/>
          </a:prstGeom>
          <a:noFill/>
        </p:spPr>
        <p:txBody>
          <a:bodyPr wrap="none">
            <a:spAutoFit/>
          </a:bodyPr>
          <a:lstStyle/>
          <a:p>
            <a:r>
              <a:rPr lang="en-US" altLang="ja-JP" sz="2400" dirty="0">
                <a:solidFill>
                  <a:schemeClr val="accent3">
                    <a:lumMod val="75000"/>
                  </a:schemeClr>
                </a:solidFill>
                <a:latin typeface="Britannic Bold"/>
                <a:cs typeface="Britannic Bold"/>
              </a:rPr>
              <a:t>for </a:t>
            </a:r>
            <a:r>
              <a:rPr lang="en-US" altLang="ja-JP" sz="2400" dirty="0" smtClean="0">
                <a:solidFill>
                  <a:schemeClr val="accent3">
                    <a:lumMod val="75000"/>
                  </a:schemeClr>
                </a:solidFill>
                <a:latin typeface="Britannic Bold"/>
                <a:cs typeface="Britannic Bold"/>
              </a:rPr>
              <a:t>the school</a:t>
            </a:r>
            <a:endParaRPr lang="ja-JP" altLang="en-US" sz="2400" dirty="0">
              <a:solidFill>
                <a:schemeClr val="accent3">
                  <a:lumMod val="75000"/>
                </a:schemeClr>
              </a:solidFill>
              <a:latin typeface="Britannic Bold"/>
              <a:cs typeface="Britannic Bold"/>
            </a:endParaRPr>
          </a:p>
        </p:txBody>
      </p:sp>
      <p:sp>
        <p:nvSpPr>
          <p:cNvPr id="58" name="正方形/長方形 57"/>
          <p:cNvSpPr/>
          <p:nvPr/>
        </p:nvSpPr>
        <p:spPr>
          <a:xfrm>
            <a:off x="6531165" y="3725152"/>
            <a:ext cx="2495695" cy="461665"/>
          </a:xfrm>
          <a:prstGeom prst="rect">
            <a:avLst/>
          </a:prstGeom>
          <a:noFill/>
        </p:spPr>
        <p:txBody>
          <a:bodyPr wrap="none">
            <a:spAutoFit/>
          </a:bodyPr>
          <a:lstStyle/>
          <a:p>
            <a:pPr algn="ctr"/>
            <a:r>
              <a:rPr lang="en-US" altLang="ja-JP" sz="2400" dirty="0" smtClean="0">
                <a:solidFill>
                  <a:srgbClr val="E2534F"/>
                </a:solidFill>
                <a:effectLst/>
                <a:latin typeface="Britannic Bold"/>
                <a:cs typeface="Britannic Bold"/>
              </a:rPr>
              <a:t> for the company</a:t>
            </a:r>
            <a:endParaRPr lang="en-US" altLang="ja-JP" sz="2400" dirty="0">
              <a:solidFill>
                <a:srgbClr val="E2534F"/>
              </a:solidFill>
              <a:effectLst/>
              <a:latin typeface="Britannic Bold"/>
              <a:cs typeface="Britannic Bold"/>
            </a:endParaRPr>
          </a:p>
        </p:txBody>
      </p:sp>
      <p:sp>
        <p:nvSpPr>
          <p:cNvPr id="5" name="テキスト ボックス 4"/>
          <p:cNvSpPr txBox="1"/>
          <p:nvPr/>
        </p:nvSpPr>
        <p:spPr>
          <a:xfrm>
            <a:off x="2194580" y="5350266"/>
            <a:ext cx="1043149" cy="461665"/>
          </a:xfrm>
          <a:prstGeom prst="rect">
            <a:avLst/>
          </a:prstGeom>
          <a:noFill/>
        </p:spPr>
        <p:txBody>
          <a:bodyPr wrap="square" rtlCol="0">
            <a:spAutoFit/>
          </a:bodyPr>
          <a:lstStyle/>
          <a:p>
            <a:pPr algn="ctr"/>
            <a:r>
              <a:rPr kumimoji="1" lang="en-US" altLang="ja-JP" sz="2400" dirty="0" smtClean="0">
                <a:effectLst>
                  <a:glow rad="63500">
                    <a:schemeClr val="bg1">
                      <a:alpha val="89000"/>
                    </a:schemeClr>
                  </a:glow>
                </a:effectLst>
                <a:latin typeface="Britannic Bold"/>
                <a:cs typeface="Britannic Bold"/>
              </a:rPr>
              <a:t>Thesis</a:t>
            </a:r>
            <a:endParaRPr kumimoji="1" lang="ja-JP" altLang="en-US" sz="2400" dirty="0" smtClean="0">
              <a:effectLst>
                <a:glow rad="63500">
                  <a:schemeClr val="bg1">
                    <a:alpha val="89000"/>
                  </a:schemeClr>
                </a:glow>
              </a:effectLst>
              <a:latin typeface="Britannic Bold"/>
              <a:cs typeface="Britannic Bold"/>
            </a:endParaRPr>
          </a:p>
        </p:txBody>
      </p:sp>
      <p:sp>
        <p:nvSpPr>
          <p:cNvPr id="27" name="テキスト ボックス 26"/>
          <p:cNvSpPr txBox="1"/>
          <p:nvPr/>
        </p:nvSpPr>
        <p:spPr>
          <a:xfrm>
            <a:off x="5729651" y="5302635"/>
            <a:ext cx="1603853" cy="461665"/>
          </a:xfrm>
          <a:prstGeom prst="rect">
            <a:avLst/>
          </a:prstGeom>
          <a:noFill/>
        </p:spPr>
        <p:txBody>
          <a:bodyPr wrap="square" rtlCol="0">
            <a:spAutoFit/>
          </a:bodyPr>
          <a:lstStyle/>
          <a:p>
            <a:pPr algn="ctr"/>
            <a:r>
              <a:rPr kumimoji="1" lang="en-US" altLang="ja-JP" sz="2400" dirty="0" smtClean="0">
                <a:effectLst>
                  <a:glow rad="63500">
                    <a:schemeClr val="bg1">
                      <a:alpha val="89000"/>
                    </a:schemeClr>
                  </a:glow>
                </a:effectLst>
                <a:latin typeface="Britannic Bold"/>
                <a:cs typeface="Britannic Bold"/>
              </a:rPr>
              <a:t>Antithesis</a:t>
            </a:r>
            <a:endParaRPr kumimoji="1" lang="ja-JP" altLang="en-US" sz="2400" dirty="0" smtClean="0">
              <a:effectLst>
                <a:glow rad="63500">
                  <a:schemeClr val="bg1">
                    <a:alpha val="89000"/>
                  </a:schemeClr>
                </a:glow>
              </a:effectLst>
              <a:latin typeface="Britannic Bold"/>
              <a:cs typeface="Britannic Bold"/>
            </a:endParaRPr>
          </a:p>
        </p:txBody>
      </p:sp>
      <p:grpSp>
        <p:nvGrpSpPr>
          <p:cNvPr id="8" name="図形グループ 7"/>
          <p:cNvGrpSpPr/>
          <p:nvPr/>
        </p:nvGrpSpPr>
        <p:grpSpPr>
          <a:xfrm>
            <a:off x="958297" y="750405"/>
            <a:ext cx="7701043" cy="3216534"/>
            <a:chOff x="958297" y="750405"/>
            <a:chExt cx="7701043" cy="3216534"/>
          </a:xfrm>
        </p:grpSpPr>
        <p:sp>
          <p:nvSpPr>
            <p:cNvPr id="32" name="円/楕円 31"/>
            <p:cNvSpPr/>
            <p:nvPr/>
          </p:nvSpPr>
          <p:spPr>
            <a:xfrm>
              <a:off x="3334340" y="1091371"/>
              <a:ext cx="2595293" cy="2595293"/>
            </a:xfrm>
            <a:prstGeom prst="ellipse">
              <a:avLst/>
            </a:prstGeom>
            <a:solidFill>
              <a:schemeClr val="accent5">
                <a:lumMod val="60000"/>
                <a:lumOff val="40000"/>
              </a:schemeClr>
            </a:solidFill>
            <a:ln>
              <a:solidFill>
                <a:srgbClr val="4F81BD"/>
              </a:solidFill>
              <a:tailEnd type="triangle" w="sm" len="sm"/>
            </a:ln>
          </p:spPr>
          <p:style>
            <a:lnRef idx="2">
              <a:schemeClr val="accent5">
                <a:shade val="50000"/>
              </a:schemeClr>
            </a:lnRef>
            <a:fillRef idx="1">
              <a:schemeClr val="accent5"/>
            </a:fillRef>
            <a:effectRef idx="0">
              <a:schemeClr val="accent5"/>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rmAutofit/>
            </a:bodyPr>
            <a:lstStyle/>
            <a:p>
              <a:pPr algn="ctr"/>
              <a:endParaRPr lang="en-US" altLang="ja-JP" sz="2800" dirty="0" smtClean="0">
                <a:solidFill>
                  <a:schemeClr val="bg1"/>
                </a:solidFill>
                <a:latin typeface="Britannic Bold"/>
                <a:ea typeface="ヒラギノ角ゴ Pro W3"/>
                <a:cs typeface="Britannic Bold"/>
              </a:endParaRPr>
            </a:p>
            <a:p>
              <a:pPr algn="ctr"/>
              <a:r>
                <a:rPr lang="en-US" altLang="ja-JP" sz="2800" dirty="0" smtClean="0">
                  <a:solidFill>
                    <a:schemeClr val="bg1"/>
                  </a:solidFill>
                  <a:latin typeface="Britannic Bold"/>
                  <a:ea typeface="ヒラギノ角ゴ Pro W3"/>
                  <a:cs typeface="Britannic Bold"/>
                </a:rPr>
                <a:t>Non </a:t>
              </a:r>
              <a:r>
                <a:rPr lang="en-US" altLang="ja-JP" sz="2800" dirty="0" err="1" smtClean="0">
                  <a:solidFill>
                    <a:schemeClr val="bg1"/>
                  </a:solidFill>
                  <a:latin typeface="Britannic Bold"/>
                  <a:ea typeface="ヒラギノ角ゴ Pro W3"/>
                  <a:cs typeface="Britannic Bold"/>
                </a:rPr>
                <a:t>Scholae</a:t>
              </a:r>
              <a:r>
                <a:rPr lang="en-US" altLang="ja-JP" sz="2800" dirty="0" smtClean="0">
                  <a:solidFill>
                    <a:schemeClr val="bg1"/>
                  </a:solidFill>
                  <a:latin typeface="Britannic Bold"/>
                  <a:ea typeface="ヒラギノ角ゴ Pro W3"/>
                  <a:cs typeface="Britannic Bold"/>
                </a:rPr>
                <a:t> </a:t>
              </a:r>
            </a:p>
            <a:p>
              <a:pPr algn="ctr"/>
              <a:r>
                <a:rPr lang="en-US" altLang="ja-JP" sz="2800" dirty="0" err="1" smtClean="0">
                  <a:solidFill>
                    <a:schemeClr val="bg1"/>
                  </a:solidFill>
                  <a:latin typeface="Britannic Bold"/>
                  <a:ea typeface="ヒラギノ角ゴ Pro W3"/>
                  <a:cs typeface="Britannic Bold"/>
                </a:rPr>
                <a:t>sed</a:t>
              </a:r>
              <a:r>
                <a:rPr lang="en-US" altLang="ja-JP" sz="2800" dirty="0" smtClean="0">
                  <a:solidFill>
                    <a:schemeClr val="bg1"/>
                  </a:solidFill>
                  <a:latin typeface="Britannic Bold"/>
                  <a:ea typeface="ヒラギノ角ゴ Pro W3"/>
                  <a:cs typeface="Britannic Bold"/>
                </a:rPr>
                <a:t> vitae</a:t>
              </a:r>
              <a:endParaRPr lang="en-US" altLang="ja-JP" sz="2800" dirty="0">
                <a:solidFill>
                  <a:schemeClr val="bg1"/>
                </a:solidFill>
                <a:latin typeface="Britannic Bold"/>
                <a:ea typeface="ヒラギノ角ゴ Pro W3"/>
                <a:cs typeface="Britannic Bold"/>
              </a:endParaRPr>
            </a:p>
          </p:txBody>
        </p:sp>
        <p:sp>
          <p:nvSpPr>
            <p:cNvPr id="45" name="左矢印 44"/>
            <p:cNvSpPr/>
            <p:nvPr/>
          </p:nvSpPr>
          <p:spPr>
            <a:xfrm rot="5400000">
              <a:off x="4136224" y="3124192"/>
              <a:ext cx="958597" cy="726898"/>
            </a:xfrm>
            <a:prstGeom prst="leftArrow">
              <a:avLst>
                <a:gd name="adj1" fmla="val 65685"/>
                <a:gd name="adj2" fmla="val 40274"/>
              </a:avLst>
            </a:prstGeom>
            <a:solidFill>
              <a:schemeClr val="accent5"/>
            </a:solidFill>
            <a:ln w="254000" cap="rnd" cmpd="sng">
              <a:noFill/>
              <a:tailEnd type="triangle" w="sm" len="sm"/>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kumimoji="1" lang="ja-JP" altLang="en-US" sz="2400" dirty="0" smtClean="0">
                <a:latin typeface="Britannic Bold"/>
                <a:cs typeface="Britannic Bold"/>
              </a:endParaRPr>
            </a:p>
          </p:txBody>
        </p:sp>
        <p:sp>
          <p:nvSpPr>
            <p:cNvPr id="25" name="コンテンツ プレースホルダー 4"/>
            <p:cNvSpPr txBox="1">
              <a:spLocks/>
            </p:cNvSpPr>
            <p:nvPr/>
          </p:nvSpPr>
          <p:spPr>
            <a:xfrm>
              <a:off x="6333955" y="1226782"/>
              <a:ext cx="1874121" cy="593108"/>
            </a:xfrm>
            <a:prstGeom prst="rect">
              <a:avLst/>
            </a:prstGeom>
          </p:spPr>
          <p:txBody>
            <a:bodyPr vert="horz" lIns="91440" tIns="45720" rIns="91440" bIns="45720" rtlCol="0">
              <a:normAutofit fontScale="70000" lnSpcReduction="20000"/>
            </a:bodyPr>
            <a:lstStyle>
              <a:lvl1pPr marL="342900" indent="-342900" algn="l" defTabSz="457200" rtl="0" eaLnBrk="1" latinLnBrk="0" hangingPunct="1">
                <a:spcBef>
                  <a:spcPct val="20000"/>
                </a:spcBef>
                <a:buClr>
                  <a:schemeClr val="accent2">
                    <a:lumMod val="75000"/>
                  </a:schemeClr>
                </a:buClr>
                <a:buSzPct val="70000"/>
                <a:buFont typeface="Wingdings" charset="2"/>
                <a:buChar char="n"/>
                <a:defRPr kumimoji="1" sz="3200" b="0" i="0" kern="1200">
                  <a:solidFill>
                    <a:schemeClr val="tx1"/>
                  </a:solidFill>
                  <a:latin typeface="Century Gothic"/>
                  <a:ea typeface="ヒラギノ角ゴ Pro W3"/>
                  <a:cs typeface="Century Gothic"/>
                </a:defRPr>
              </a:lvl1pPr>
              <a:lvl2pPr marL="742950" indent="-285750" algn="l" defTabSz="457200" rtl="0" eaLnBrk="1" latinLnBrk="0" hangingPunct="1">
                <a:spcBef>
                  <a:spcPct val="20000"/>
                </a:spcBef>
                <a:buClr>
                  <a:schemeClr val="accent2">
                    <a:lumMod val="75000"/>
                  </a:schemeClr>
                </a:buClr>
                <a:buFont typeface="ヒラギノ角ゴ ProN W3"/>
                <a:buChar char="»"/>
                <a:defRPr kumimoji="1" sz="2800" b="0" i="0" kern="1200">
                  <a:solidFill>
                    <a:schemeClr val="tx1"/>
                  </a:solidFill>
                  <a:latin typeface="Century Gothic"/>
                  <a:ea typeface="ヒラギノ角ゴ Pro W3"/>
                  <a:cs typeface="Century Gothic"/>
                </a:defRPr>
              </a:lvl2pPr>
              <a:lvl3pPr marL="1143000" indent="-228600" algn="l" defTabSz="457200" rtl="0" eaLnBrk="1" latinLnBrk="0" hangingPunct="1">
                <a:spcBef>
                  <a:spcPct val="20000"/>
                </a:spcBef>
                <a:buClr>
                  <a:schemeClr val="accent2">
                    <a:lumMod val="75000"/>
                  </a:schemeClr>
                </a:buClr>
                <a:buFont typeface="Arial"/>
                <a:buChar char="•"/>
                <a:defRPr kumimoji="1" sz="2400" b="0" i="0" kern="1200">
                  <a:solidFill>
                    <a:schemeClr val="tx1"/>
                  </a:solidFill>
                  <a:latin typeface="Century Gothic"/>
                  <a:ea typeface="ヒラギノ角ゴ Pro W3"/>
                  <a:cs typeface="Century Gothic"/>
                </a:defRPr>
              </a:lvl3pPr>
              <a:lvl4pPr marL="1600200" indent="-228600" algn="l" defTabSz="457200" rtl="0" eaLnBrk="1" latinLnBrk="0" hangingPunct="1">
                <a:spcBef>
                  <a:spcPct val="20000"/>
                </a:spcBef>
                <a:buClr>
                  <a:schemeClr val="accent2">
                    <a:lumMod val="75000"/>
                  </a:schemeClr>
                </a:buClr>
                <a:buFont typeface="Arial"/>
                <a:buChar char="–"/>
                <a:defRPr kumimoji="1" sz="2000" b="0" i="0" kern="1200">
                  <a:solidFill>
                    <a:schemeClr val="tx1"/>
                  </a:solidFill>
                  <a:latin typeface="Century Gothic"/>
                  <a:ea typeface="ヒラギノ角ゴ Pro W3"/>
                  <a:cs typeface="Century Gothic"/>
                </a:defRPr>
              </a:lvl4pPr>
              <a:lvl5pPr marL="2057400" indent="-228600" algn="l" defTabSz="457200" rtl="0" eaLnBrk="1" latinLnBrk="0" hangingPunct="1">
                <a:spcBef>
                  <a:spcPct val="20000"/>
                </a:spcBef>
                <a:buClr>
                  <a:schemeClr val="accent2">
                    <a:lumMod val="75000"/>
                  </a:schemeClr>
                </a:buClr>
                <a:buFont typeface="Arial"/>
                <a:buChar char="»"/>
                <a:defRPr kumimoji="1" sz="2000" b="0" i="0" kern="1200">
                  <a:solidFill>
                    <a:schemeClr val="tx1"/>
                  </a:solidFill>
                  <a:latin typeface="Century Gothic"/>
                  <a:ea typeface="ヒラギノ角ゴ Pro W3"/>
                  <a:cs typeface="Century Gothic"/>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buNone/>
              </a:pPr>
              <a:r>
                <a:rPr lang="en-US" altLang="ja-JP" sz="5400" dirty="0" smtClean="0">
                  <a:solidFill>
                    <a:schemeClr val="accent5"/>
                  </a:solidFill>
                  <a:latin typeface="Britannic Bold"/>
                  <a:cs typeface="Britannic Bold"/>
                </a:rPr>
                <a:t>CHiLOs</a:t>
              </a:r>
              <a:endParaRPr lang="en-US" altLang="ja-JP" sz="5400" dirty="0">
                <a:solidFill>
                  <a:schemeClr val="accent5"/>
                </a:solidFill>
                <a:latin typeface="Britannic Bold"/>
                <a:cs typeface="Britannic Bold"/>
              </a:endParaRPr>
            </a:p>
          </p:txBody>
        </p:sp>
        <p:sp>
          <p:nvSpPr>
            <p:cNvPr id="26" name="コンテンツ プレースホルダー 4"/>
            <p:cNvSpPr txBox="1">
              <a:spLocks/>
            </p:cNvSpPr>
            <p:nvPr/>
          </p:nvSpPr>
          <p:spPr>
            <a:xfrm>
              <a:off x="5882691" y="1916451"/>
              <a:ext cx="2776649" cy="612213"/>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Clr>
                  <a:schemeClr val="accent2">
                    <a:lumMod val="75000"/>
                  </a:schemeClr>
                </a:buClr>
                <a:buSzPct val="70000"/>
                <a:buFont typeface="Wingdings" charset="2"/>
                <a:buChar char="n"/>
                <a:defRPr kumimoji="1" sz="3200" b="0" i="0" kern="1200">
                  <a:solidFill>
                    <a:schemeClr val="tx1"/>
                  </a:solidFill>
                  <a:latin typeface="Century Gothic"/>
                  <a:ea typeface="ヒラギノ角ゴ Pro W3"/>
                  <a:cs typeface="Century Gothic"/>
                </a:defRPr>
              </a:lvl1pPr>
              <a:lvl2pPr marL="742950" indent="-285750" algn="l" defTabSz="457200" rtl="0" eaLnBrk="1" latinLnBrk="0" hangingPunct="1">
                <a:spcBef>
                  <a:spcPct val="20000"/>
                </a:spcBef>
                <a:buClr>
                  <a:schemeClr val="accent2">
                    <a:lumMod val="75000"/>
                  </a:schemeClr>
                </a:buClr>
                <a:buFont typeface="ヒラギノ角ゴ ProN W3"/>
                <a:buChar char="»"/>
                <a:defRPr kumimoji="1" sz="2800" b="0" i="0" kern="1200">
                  <a:solidFill>
                    <a:schemeClr val="tx1"/>
                  </a:solidFill>
                  <a:latin typeface="Century Gothic"/>
                  <a:ea typeface="ヒラギノ角ゴ Pro W3"/>
                  <a:cs typeface="Century Gothic"/>
                </a:defRPr>
              </a:lvl2pPr>
              <a:lvl3pPr marL="1143000" indent="-228600" algn="l" defTabSz="457200" rtl="0" eaLnBrk="1" latinLnBrk="0" hangingPunct="1">
                <a:spcBef>
                  <a:spcPct val="20000"/>
                </a:spcBef>
                <a:buClr>
                  <a:schemeClr val="accent2">
                    <a:lumMod val="75000"/>
                  </a:schemeClr>
                </a:buClr>
                <a:buFont typeface="Arial"/>
                <a:buChar char="•"/>
                <a:defRPr kumimoji="1" sz="2400" b="0" i="0" kern="1200">
                  <a:solidFill>
                    <a:schemeClr val="tx1"/>
                  </a:solidFill>
                  <a:latin typeface="Century Gothic"/>
                  <a:ea typeface="ヒラギノ角ゴ Pro W3"/>
                  <a:cs typeface="Century Gothic"/>
                </a:defRPr>
              </a:lvl3pPr>
              <a:lvl4pPr marL="1600200" indent="-228600" algn="l" defTabSz="457200" rtl="0" eaLnBrk="1" latinLnBrk="0" hangingPunct="1">
                <a:spcBef>
                  <a:spcPct val="20000"/>
                </a:spcBef>
                <a:buClr>
                  <a:schemeClr val="accent2">
                    <a:lumMod val="75000"/>
                  </a:schemeClr>
                </a:buClr>
                <a:buFont typeface="Arial"/>
                <a:buChar char="–"/>
                <a:defRPr kumimoji="1" sz="2000" b="0" i="0" kern="1200">
                  <a:solidFill>
                    <a:schemeClr val="tx1"/>
                  </a:solidFill>
                  <a:latin typeface="Century Gothic"/>
                  <a:ea typeface="ヒラギノ角ゴ Pro W3"/>
                  <a:cs typeface="Century Gothic"/>
                </a:defRPr>
              </a:lvl4pPr>
              <a:lvl5pPr marL="2057400" indent="-228600" algn="l" defTabSz="457200" rtl="0" eaLnBrk="1" latinLnBrk="0" hangingPunct="1">
                <a:spcBef>
                  <a:spcPct val="20000"/>
                </a:spcBef>
                <a:buClr>
                  <a:schemeClr val="accent2">
                    <a:lumMod val="75000"/>
                  </a:schemeClr>
                </a:buClr>
                <a:buFont typeface="Arial"/>
                <a:buChar char="»"/>
                <a:defRPr kumimoji="1" sz="2000" b="0" i="0" kern="1200">
                  <a:solidFill>
                    <a:schemeClr val="tx1"/>
                  </a:solidFill>
                  <a:latin typeface="Century Gothic"/>
                  <a:ea typeface="ヒラギノ角ゴ Pro W3"/>
                  <a:cs typeface="Century Gothic"/>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lgn="ctr">
                <a:lnSpc>
                  <a:spcPct val="80000"/>
                </a:lnSpc>
                <a:buFont typeface="Wingdings" charset="2"/>
                <a:buNone/>
              </a:pPr>
              <a:r>
                <a:rPr lang="en-US" altLang="ja-JP" sz="2000" b="1" i="1" dirty="0" smtClean="0">
                  <a:solidFill>
                    <a:schemeClr val="accent2"/>
                  </a:solidFill>
                  <a:latin typeface="Britannic Bold"/>
                  <a:cs typeface="Britannic Bold"/>
                </a:rPr>
                <a:t>C</a:t>
              </a:r>
              <a:r>
                <a:rPr lang="en-US" altLang="ja-JP" sz="1600" i="1" dirty="0" smtClean="0">
                  <a:solidFill>
                    <a:schemeClr val="accent2">
                      <a:lumMod val="60000"/>
                      <a:lumOff val="40000"/>
                    </a:schemeClr>
                  </a:solidFill>
                  <a:latin typeface="Britannic Bold"/>
                  <a:cs typeface="Britannic Bold"/>
                </a:rPr>
                <a:t>reative </a:t>
              </a:r>
              <a:r>
                <a:rPr lang="en-US" altLang="ja-JP" sz="2000" b="1" i="1" dirty="0" smtClean="0">
                  <a:solidFill>
                    <a:schemeClr val="accent2"/>
                  </a:solidFill>
                  <a:latin typeface="Britannic Bold"/>
                  <a:cs typeface="Britannic Bold"/>
                </a:rPr>
                <a:t>H</a:t>
              </a:r>
              <a:r>
                <a:rPr lang="en-US" altLang="ja-JP" sz="2000" b="1" i="1" dirty="0" smtClean="0">
                  <a:solidFill>
                    <a:schemeClr val="accent2"/>
                  </a:solidFill>
                  <a:latin typeface="Britannic Bold"/>
                  <a:ea typeface="ヒラギノ角ゴ StdN W8"/>
                  <a:cs typeface="Britannic Bold"/>
                </a:rPr>
                <a:t>i</a:t>
              </a:r>
              <a:r>
                <a:rPr lang="en-US" altLang="ja-JP" sz="1600" i="1" dirty="0" smtClean="0">
                  <a:solidFill>
                    <a:srgbClr val="D99694"/>
                  </a:solidFill>
                  <a:latin typeface="Britannic Bold"/>
                  <a:cs typeface="Britannic Bold"/>
                </a:rPr>
                <a:t>gher Education</a:t>
              </a:r>
            </a:p>
            <a:p>
              <a:pPr marL="0" indent="0" algn="ctr">
                <a:lnSpc>
                  <a:spcPct val="80000"/>
                </a:lnSpc>
                <a:buFont typeface="Wingdings" charset="2"/>
                <a:buNone/>
              </a:pPr>
              <a:r>
                <a:rPr lang="en-US" altLang="ja-JP" sz="1600" i="1" dirty="0" smtClean="0">
                  <a:solidFill>
                    <a:schemeClr val="accent2"/>
                  </a:solidFill>
                  <a:latin typeface="Britannic Bold"/>
                  <a:cs typeface="Britannic Bold"/>
                </a:rPr>
                <a:t> </a:t>
              </a:r>
              <a:r>
                <a:rPr lang="en-US" altLang="ja-JP" sz="2000" b="1" i="1" dirty="0" smtClean="0">
                  <a:solidFill>
                    <a:schemeClr val="accent2"/>
                  </a:solidFill>
                  <a:latin typeface="Britannic Bold"/>
                  <a:cs typeface="Britannic Bold"/>
                </a:rPr>
                <a:t>L</a:t>
              </a:r>
              <a:r>
                <a:rPr lang="en-US" altLang="ja-JP" sz="1600" i="1" dirty="0" smtClean="0">
                  <a:solidFill>
                    <a:srgbClr val="D99694"/>
                  </a:solidFill>
                  <a:latin typeface="Britannic Bold"/>
                  <a:cs typeface="Britannic Bold"/>
                </a:rPr>
                <a:t>earning</a:t>
              </a:r>
              <a:r>
                <a:rPr lang="en-US" altLang="ja-JP" sz="1400" i="1" dirty="0" smtClean="0">
                  <a:solidFill>
                    <a:schemeClr val="accent2"/>
                  </a:solidFill>
                  <a:latin typeface="Britannic Bold"/>
                  <a:cs typeface="Britannic Bold"/>
                </a:rPr>
                <a:t> </a:t>
              </a:r>
              <a:r>
                <a:rPr lang="en-US" altLang="ja-JP" sz="2000" b="1" i="1" dirty="0" smtClean="0">
                  <a:solidFill>
                    <a:schemeClr val="accent2"/>
                  </a:solidFill>
                  <a:latin typeface="Britannic Bold"/>
                  <a:cs typeface="Britannic Bold"/>
                </a:rPr>
                <a:t>O</a:t>
              </a:r>
              <a:r>
                <a:rPr lang="en-US" altLang="ja-JP" sz="1600" i="1" dirty="0" smtClean="0">
                  <a:solidFill>
                    <a:srgbClr val="D99694"/>
                  </a:solidFill>
                  <a:latin typeface="Britannic Bold"/>
                  <a:cs typeface="Britannic Bold"/>
                </a:rPr>
                <a:t>bject</a:t>
              </a:r>
              <a:r>
                <a:rPr lang="en-US" altLang="ja-JP" sz="1600" i="1" dirty="0" smtClean="0">
                  <a:solidFill>
                    <a:schemeClr val="accent2"/>
                  </a:solidFill>
                  <a:latin typeface="Britannic Bold"/>
                  <a:cs typeface="Britannic Bold"/>
                </a:rPr>
                <a:t>s</a:t>
              </a:r>
              <a:endParaRPr lang="en-US" altLang="ja-JP" sz="1100" i="1" dirty="0" smtClean="0">
                <a:solidFill>
                  <a:schemeClr val="accent2"/>
                </a:solidFill>
                <a:latin typeface="Britannic Bold"/>
                <a:cs typeface="Britannic Bold"/>
              </a:endParaRPr>
            </a:p>
          </p:txBody>
        </p:sp>
        <p:pic>
          <p:nvPicPr>
            <p:cNvPr id="4" name="図 3" descr="チロ.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76052" y="892348"/>
              <a:ext cx="1220252" cy="1232387"/>
            </a:xfrm>
            <a:prstGeom prst="rect">
              <a:avLst/>
            </a:prstGeom>
          </p:spPr>
        </p:pic>
        <p:sp>
          <p:nvSpPr>
            <p:cNvPr id="31" name="テキスト ボックス 30"/>
            <p:cNvSpPr txBox="1"/>
            <p:nvPr/>
          </p:nvSpPr>
          <p:spPr>
            <a:xfrm>
              <a:off x="3914720" y="3450825"/>
              <a:ext cx="1542915" cy="461665"/>
            </a:xfrm>
            <a:prstGeom prst="rect">
              <a:avLst/>
            </a:prstGeom>
            <a:noFill/>
          </p:spPr>
          <p:txBody>
            <a:bodyPr wrap="square" rtlCol="0">
              <a:spAutoFit/>
            </a:bodyPr>
            <a:lstStyle/>
            <a:p>
              <a:r>
                <a:rPr lang="en-US" altLang="ja-JP" sz="2400" dirty="0" smtClean="0">
                  <a:effectLst>
                    <a:glow rad="63500">
                      <a:schemeClr val="bg1">
                        <a:alpha val="40000"/>
                      </a:schemeClr>
                    </a:glow>
                  </a:effectLst>
                  <a:latin typeface="Britannic Bold"/>
                  <a:cs typeface="Britannic Bold"/>
                </a:rPr>
                <a:t>Synt</a:t>
              </a:r>
              <a:r>
                <a:rPr kumimoji="1" lang="en-US" altLang="ja-JP" sz="2400" dirty="0" smtClean="0">
                  <a:effectLst>
                    <a:glow rad="63500">
                      <a:schemeClr val="bg1">
                        <a:alpha val="40000"/>
                      </a:schemeClr>
                    </a:glow>
                  </a:effectLst>
                  <a:latin typeface="Britannic Bold"/>
                  <a:cs typeface="Britannic Bold"/>
                </a:rPr>
                <a:t>hesis</a:t>
              </a:r>
              <a:endParaRPr kumimoji="1" lang="ja-JP" altLang="en-US" sz="2400" dirty="0" smtClean="0">
                <a:effectLst>
                  <a:glow rad="63500">
                    <a:schemeClr val="bg1">
                      <a:alpha val="40000"/>
                    </a:schemeClr>
                  </a:glow>
                </a:effectLst>
                <a:latin typeface="Britannic Bold"/>
                <a:cs typeface="Britannic Bold"/>
              </a:endParaRPr>
            </a:p>
          </p:txBody>
        </p:sp>
        <p:sp>
          <p:nvSpPr>
            <p:cNvPr id="6" name="円形吹き出し 5"/>
            <p:cNvSpPr/>
            <p:nvPr/>
          </p:nvSpPr>
          <p:spPr>
            <a:xfrm>
              <a:off x="958297" y="750405"/>
              <a:ext cx="2686911" cy="1456586"/>
            </a:xfrm>
            <a:prstGeom prst="wedgeEllipseCallout">
              <a:avLst>
                <a:gd name="adj1" fmla="val 70287"/>
                <a:gd name="adj2" fmla="val 7513"/>
              </a:avLst>
            </a:prstGeom>
            <a:solidFill>
              <a:schemeClr val="accent5">
                <a:lumMod val="20000"/>
                <a:lumOff val="80000"/>
              </a:schemeClr>
            </a:solidFill>
            <a:ln w="12700" cmpd="sng">
              <a:solidFill>
                <a:schemeClr val="accent5"/>
              </a:solidFill>
              <a:tailEnd type="triangle" w="sm" len="sm"/>
            </a:ln>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endParaRPr kumimoji="1" lang="ja-JP" altLang="en-US" sz="2000" dirty="0">
                <a:solidFill>
                  <a:srgbClr val="000000"/>
                </a:solidFill>
                <a:latin typeface="Britannic Bold"/>
                <a:cs typeface="Britannic Bold"/>
              </a:endParaRPr>
            </a:p>
          </p:txBody>
        </p:sp>
        <p:sp>
          <p:nvSpPr>
            <p:cNvPr id="3" name="正方形/長方形 2"/>
            <p:cNvSpPr/>
            <p:nvPr/>
          </p:nvSpPr>
          <p:spPr>
            <a:xfrm>
              <a:off x="1110924" y="1173559"/>
              <a:ext cx="2736006" cy="646331"/>
            </a:xfrm>
            <a:prstGeom prst="rect">
              <a:avLst/>
            </a:prstGeom>
          </p:spPr>
          <p:txBody>
            <a:bodyPr wrap="square">
              <a:spAutoFit/>
            </a:bodyPr>
            <a:lstStyle/>
            <a:p>
              <a:r>
                <a:rPr lang="en-US" altLang="ja-JP" dirty="0">
                  <a:latin typeface="Century Gothic"/>
                  <a:cs typeface="Century Gothic"/>
                </a:rPr>
                <a:t>We do not learn for the school, but for </a:t>
              </a:r>
              <a:r>
                <a:rPr lang="en-US" altLang="ja-JP" dirty="0" smtClean="0">
                  <a:latin typeface="Century Gothic"/>
                  <a:cs typeface="Century Gothic"/>
                </a:rPr>
                <a:t>life</a:t>
              </a:r>
              <a:endParaRPr lang="en-US" altLang="ja-JP" dirty="0">
                <a:latin typeface="Century Gothic"/>
                <a:cs typeface="Century Gothic"/>
              </a:endParaRPr>
            </a:p>
          </p:txBody>
        </p:sp>
      </p:grpSp>
    </p:spTree>
    <p:extLst>
      <p:ext uri="{BB962C8B-B14F-4D97-AF65-F5344CB8AC3E}">
        <p14:creationId xmlns:p14="http://schemas.microsoft.com/office/powerpoint/2010/main" val="2248485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角丸四角形 58"/>
          <p:cNvSpPr/>
          <p:nvPr/>
        </p:nvSpPr>
        <p:spPr>
          <a:xfrm>
            <a:off x="3437732" y="2578415"/>
            <a:ext cx="4735790" cy="1060365"/>
          </a:xfrm>
          <a:prstGeom prst="roundRect">
            <a:avLst>
              <a:gd name="adj" fmla="val 15090"/>
            </a:avLst>
          </a:prstGeom>
          <a:solidFill>
            <a:schemeClr val="bg1">
              <a:alpha val="57000"/>
            </a:schemeClr>
          </a:solidFill>
          <a:ln w="3175" cmpd="sng">
            <a:solidFill>
              <a:schemeClr val="accent3"/>
            </a:solidFill>
          </a:ln>
          <a:effectLst/>
        </p:spPr>
        <p:style>
          <a:lnRef idx="3">
            <a:schemeClr val="lt1"/>
          </a:lnRef>
          <a:fillRef idx="1">
            <a:schemeClr val="accent5"/>
          </a:fillRef>
          <a:effectRef idx="1">
            <a:schemeClr val="accent5"/>
          </a:effectRef>
          <a:fontRef idx="minor">
            <a:schemeClr val="lt1"/>
          </a:fontRef>
        </p:style>
        <p:txBody>
          <a:bodyPr spcFirstLastPara="0" vert="horz" wrap="none" lIns="288000" tIns="0" rIns="0" bIns="0" numCol="1" spcCol="1270" rtlCol="0" anchor="t" anchorCtr="0">
            <a:noAutofit/>
          </a:bodyPr>
          <a:lstStyle/>
          <a:p>
            <a:pPr defTabSz="1733550">
              <a:lnSpc>
                <a:spcPct val="90000"/>
              </a:lnSpc>
              <a:spcBef>
                <a:spcPct val="0"/>
              </a:spcBef>
              <a:spcAft>
                <a:spcPct val="35000"/>
              </a:spcAft>
            </a:pPr>
            <a:r>
              <a:rPr lang="en-US" altLang="ja-JP" sz="2000" b="1" i="1" dirty="0">
                <a:solidFill>
                  <a:srgbClr val="000000"/>
                </a:solidFill>
                <a:latin typeface="Century Gothic"/>
                <a:cs typeface="Century Gothic"/>
              </a:rPr>
              <a:t>CHiLO </a:t>
            </a:r>
            <a:r>
              <a:rPr lang="en-US" altLang="ja-JP" sz="3600" b="1" i="1" dirty="0" smtClean="0">
                <a:solidFill>
                  <a:srgbClr val="000000"/>
                </a:solidFill>
                <a:latin typeface="Century Gothic"/>
                <a:cs typeface="Century Gothic"/>
              </a:rPr>
              <a:t>Books</a:t>
            </a:r>
            <a:endParaRPr lang="ja-JP" altLang="en-US" sz="3600" b="1" i="1" dirty="0">
              <a:solidFill>
                <a:srgbClr val="000000"/>
              </a:solidFill>
              <a:latin typeface="Century Gothic"/>
              <a:cs typeface="Century Gothic"/>
            </a:endParaRPr>
          </a:p>
        </p:txBody>
      </p:sp>
      <p:sp>
        <p:nvSpPr>
          <p:cNvPr id="95" name="角丸四角形 94"/>
          <p:cNvSpPr/>
          <p:nvPr/>
        </p:nvSpPr>
        <p:spPr>
          <a:xfrm>
            <a:off x="444180" y="2337796"/>
            <a:ext cx="3205510" cy="1300984"/>
          </a:xfrm>
          <a:prstGeom prst="roundRect">
            <a:avLst>
              <a:gd name="adj" fmla="val 0"/>
            </a:avLst>
          </a:prstGeom>
        </p:spPr>
        <p:style>
          <a:lnRef idx="3">
            <a:schemeClr val="lt1"/>
          </a:lnRef>
          <a:fillRef idx="1">
            <a:schemeClr val="accent3"/>
          </a:fillRef>
          <a:effectRef idx="1">
            <a:schemeClr val="accent3"/>
          </a:effectRef>
          <a:fontRef idx="minor">
            <a:schemeClr val="lt1"/>
          </a:fontRef>
        </p:style>
        <p:txBody>
          <a:bodyPr spcFirstLastPara="0" vert="horz" wrap="none" lIns="0" tIns="2488216" rIns="0" bIns="306000" numCol="1" spcCol="1270" rtlCol="0" anchor="b" anchorCtr="0">
            <a:noAutofit/>
          </a:bodyPr>
          <a:lstStyle/>
          <a:p>
            <a:pPr algn="ctr" defTabSz="1733550">
              <a:lnSpc>
                <a:spcPct val="90000"/>
              </a:lnSpc>
              <a:spcBef>
                <a:spcPct val="0"/>
              </a:spcBef>
              <a:spcAft>
                <a:spcPct val="35000"/>
              </a:spcAft>
            </a:pPr>
            <a:endParaRPr kumimoji="1" lang="ja-JP" altLang="en-US" sz="2400" b="1" i="1" kern="1200" dirty="0" smtClean="0">
              <a:solidFill>
                <a:srgbClr val="77933C"/>
              </a:solidFill>
              <a:latin typeface="Century Gothic"/>
              <a:cs typeface="Century Gothic"/>
            </a:endParaRPr>
          </a:p>
        </p:txBody>
      </p:sp>
      <p:grpSp>
        <p:nvGrpSpPr>
          <p:cNvPr id="62" name="図形グループ 61"/>
          <p:cNvGrpSpPr/>
          <p:nvPr/>
        </p:nvGrpSpPr>
        <p:grpSpPr>
          <a:xfrm>
            <a:off x="1623844" y="2187815"/>
            <a:ext cx="882603" cy="863865"/>
            <a:chOff x="1116433" y="1269953"/>
            <a:chExt cx="998828" cy="1157295"/>
          </a:xfrm>
        </p:grpSpPr>
        <p:pic>
          <p:nvPicPr>
            <p:cNvPr id="30" name="図 16"/>
            <p:cNvPicPr>
              <a:picLocks noChangeAspect="1"/>
            </p:cNvPicPr>
            <p:nvPr/>
          </p:nvPicPr>
          <p:blipFill rotWithShape="1">
            <a:blip r:embed="rId2">
              <a:extLst>
                <a:ext uri="{28A0092B-C50C-407E-A947-70E740481C1C}">
                  <a14:useLocalDpi xmlns:a14="http://schemas.microsoft.com/office/drawing/2010/main" val="0"/>
                </a:ext>
              </a:extLst>
            </a:blip>
            <a:srcRect l="8589" t="7457" r="7543" b="5790"/>
            <a:stretch/>
          </p:blipFill>
          <p:spPr bwMode="auto">
            <a:xfrm>
              <a:off x="1116433" y="1269953"/>
              <a:ext cx="998828" cy="115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図 30" descr="写真.JPG"/>
            <p:cNvPicPr>
              <a:picLocks noChangeAspect="1"/>
            </p:cNvPicPr>
            <p:nvPr/>
          </p:nvPicPr>
          <p:blipFill rotWithShape="1">
            <a:blip r:embed="rId3">
              <a:extLst>
                <a:ext uri="{BEBA8EAE-BF5A-486C-A8C5-ECC9F3942E4B}">
                  <a14:imgProps xmlns:a14="http://schemas.microsoft.com/office/drawing/2010/main">
                    <a14:imgLayer r:embed="rId4">
                      <a14:imgEffect>
                        <a14:backgroundRemoval t="2344" b="83594" l="19141" r="79004">
                          <a14:foregroundMark x1="40137" y1="21745" x2="54199" y2="58594"/>
                          <a14:foregroundMark x1="57324" y1="21745" x2="36816" y2="55599"/>
                          <a14:foregroundMark x1="75391" y1="8073" x2="63672" y2="29427"/>
                          <a14:foregroundMark x1="66797" y1="9505" x2="76563" y2="21354"/>
                          <a14:foregroundMark x1="28516" y1="4818" x2="32422" y2="26563"/>
                          <a14:foregroundMark x1="39063" y1="75260" x2="40430" y2="80078"/>
                          <a14:foregroundMark x1="34863" y1="76563" x2="36426" y2="77734"/>
                          <a14:foregroundMark x1="53516" y1="77734" x2="55371" y2="80599"/>
                          <a14:foregroundMark x1="63867" y1="68490" x2="66309" y2="79818"/>
                          <a14:foregroundMark x1="47070" y1="75651" x2="46875" y2="79688"/>
                          <a14:foregroundMark x1="44141" y1="79167" x2="51758" y2="79818"/>
                          <a14:foregroundMark x1="42383" y1="80599" x2="52637" y2="80599"/>
                          <a14:foregroundMark x1="59766" y1="80729" x2="64941" y2="83594"/>
                          <a14:foregroundMark x1="68359" y1="67188" x2="69629" y2="70182"/>
                          <a14:foregroundMark x1="71484" y1="67318" x2="72070" y2="69401"/>
                        </a14:backgroundRemoval>
                      </a14:imgEffect>
                    </a14:imgLayer>
                  </a14:imgProps>
                </a:ext>
                <a:ext uri="{28A0092B-C50C-407E-A947-70E740481C1C}">
                  <a14:useLocalDpi xmlns:a14="http://schemas.microsoft.com/office/drawing/2010/main" val="0"/>
                </a:ext>
              </a:extLst>
            </a:blip>
            <a:srcRect l="18230" r="19791" b="15278"/>
            <a:stretch/>
          </p:blipFill>
          <p:spPr>
            <a:xfrm rot="20478417">
              <a:off x="1330431" y="1518670"/>
              <a:ext cx="623624" cy="639345"/>
            </a:xfrm>
            <a:prstGeom prst="rect">
              <a:avLst/>
            </a:prstGeom>
          </p:spPr>
        </p:pic>
      </p:grpSp>
      <p:sp>
        <p:nvSpPr>
          <p:cNvPr id="75" name="角丸四角形 74"/>
          <p:cNvSpPr/>
          <p:nvPr/>
        </p:nvSpPr>
        <p:spPr>
          <a:xfrm>
            <a:off x="3437732" y="1052424"/>
            <a:ext cx="4735790" cy="1060365"/>
          </a:xfrm>
          <a:prstGeom prst="roundRect">
            <a:avLst>
              <a:gd name="adj" fmla="val 16976"/>
            </a:avLst>
          </a:prstGeom>
          <a:solidFill>
            <a:schemeClr val="bg1">
              <a:alpha val="57000"/>
            </a:schemeClr>
          </a:solidFill>
          <a:ln w="3175" cmpd="sng">
            <a:solidFill>
              <a:schemeClr val="accent4"/>
            </a:solidFill>
          </a:ln>
          <a:effectLst/>
        </p:spPr>
        <p:style>
          <a:lnRef idx="3">
            <a:schemeClr val="lt1"/>
          </a:lnRef>
          <a:fillRef idx="1">
            <a:schemeClr val="accent5"/>
          </a:fillRef>
          <a:effectRef idx="1">
            <a:schemeClr val="accent5"/>
          </a:effectRef>
          <a:fontRef idx="minor">
            <a:schemeClr val="lt1"/>
          </a:fontRef>
        </p:style>
        <p:txBody>
          <a:bodyPr spcFirstLastPara="0" vert="horz" wrap="none" lIns="288000" tIns="0" rIns="0" bIns="0" numCol="1" spcCol="1270" rtlCol="0" anchor="t" anchorCtr="0">
            <a:noAutofit/>
          </a:bodyPr>
          <a:lstStyle/>
          <a:p>
            <a:pPr defTabSz="1733550">
              <a:lnSpc>
                <a:spcPct val="90000"/>
              </a:lnSpc>
              <a:spcBef>
                <a:spcPct val="0"/>
              </a:spcBef>
              <a:spcAft>
                <a:spcPct val="35000"/>
              </a:spcAft>
            </a:pPr>
            <a:r>
              <a:rPr lang="en-US" altLang="ja-JP" sz="2000" b="1" i="1" dirty="0">
                <a:solidFill>
                  <a:schemeClr val="tx1"/>
                </a:solidFill>
                <a:latin typeface="Century Gothic"/>
                <a:cs typeface="Century Gothic"/>
              </a:rPr>
              <a:t>CHiLO </a:t>
            </a:r>
            <a:r>
              <a:rPr lang="en-US" altLang="ja-JP" sz="3600" b="1" i="1" dirty="0" smtClean="0">
                <a:solidFill>
                  <a:schemeClr val="tx1"/>
                </a:solidFill>
                <a:latin typeface="Century Gothic"/>
                <a:cs typeface="Century Gothic"/>
              </a:rPr>
              <a:t>Lectures</a:t>
            </a:r>
            <a:endParaRPr lang="ja-JP" altLang="en-US" sz="3600" b="1" i="1" dirty="0">
              <a:solidFill>
                <a:schemeClr val="tx1"/>
              </a:solidFill>
              <a:latin typeface="Century Gothic"/>
              <a:cs typeface="Century Gothic"/>
            </a:endParaRPr>
          </a:p>
        </p:txBody>
      </p:sp>
      <p:sp>
        <p:nvSpPr>
          <p:cNvPr id="69" name="正方形/長方形 68"/>
          <p:cNvSpPr/>
          <p:nvPr/>
        </p:nvSpPr>
        <p:spPr>
          <a:xfrm>
            <a:off x="3955154" y="3182092"/>
            <a:ext cx="2603328" cy="369332"/>
          </a:xfrm>
          <a:prstGeom prst="rect">
            <a:avLst/>
          </a:prstGeom>
        </p:spPr>
        <p:txBody>
          <a:bodyPr wrap="none">
            <a:spAutoFit/>
          </a:bodyPr>
          <a:lstStyle/>
          <a:p>
            <a:pPr algn="ctr"/>
            <a:r>
              <a:rPr lang="en-US" altLang="ja-JP" dirty="0">
                <a:solidFill>
                  <a:schemeClr val="accent3">
                    <a:lumMod val="75000"/>
                  </a:schemeClr>
                </a:solidFill>
                <a:latin typeface="ヒラギノ角ゴ StdN W8"/>
                <a:ea typeface="ヒラギノ角ゴ StdN W8"/>
                <a:cs typeface="ヒラギノ角ゴ StdN W8"/>
              </a:rPr>
              <a:t>LMS using e-Book</a:t>
            </a:r>
          </a:p>
        </p:txBody>
      </p:sp>
      <p:sp>
        <p:nvSpPr>
          <p:cNvPr id="111" name="下矢印吹き出し 110"/>
          <p:cNvSpPr/>
          <p:nvPr/>
        </p:nvSpPr>
        <p:spPr>
          <a:xfrm>
            <a:off x="441529" y="693326"/>
            <a:ext cx="3210813" cy="1716850"/>
          </a:xfrm>
          <a:prstGeom prst="downArrowCallout">
            <a:avLst>
              <a:gd name="adj1" fmla="val 9771"/>
              <a:gd name="adj2" fmla="val 10913"/>
              <a:gd name="adj3" fmla="val 11674"/>
              <a:gd name="adj4" fmla="val 82229"/>
            </a:avLst>
          </a:prstGeom>
          <a:ln/>
        </p:spPr>
        <p:style>
          <a:lnRef idx="3">
            <a:schemeClr val="lt1"/>
          </a:lnRef>
          <a:fillRef idx="1">
            <a:schemeClr val="accent4"/>
          </a:fillRef>
          <a:effectRef idx="1">
            <a:schemeClr val="accent4"/>
          </a:effectRef>
          <a:fontRef idx="minor">
            <a:schemeClr val="lt1"/>
          </a:fontRef>
        </p:style>
        <p:txBody>
          <a:bodyPr wrap="none" lIns="0" tIns="0" rIns="0" bIns="0" rtlCol="0" anchor="t"/>
          <a:lstStyle/>
          <a:p>
            <a:pPr algn="ctr"/>
            <a:endParaRPr kumimoji="1" lang="ja-JP" altLang="en-US" sz="2000" spc="-250" dirty="0" smtClean="0">
              <a:solidFill>
                <a:srgbClr val="000000"/>
              </a:solidFill>
              <a:latin typeface="ヒラギノ角ゴ StdN W8"/>
              <a:ea typeface="ヒラギノ角ゴ StdN W8"/>
              <a:cs typeface="ヒラギノ角ゴ StdN W8"/>
            </a:endParaRPr>
          </a:p>
        </p:txBody>
      </p:sp>
      <p:sp>
        <p:nvSpPr>
          <p:cNvPr id="78" name="角丸四角形 77"/>
          <p:cNvSpPr/>
          <p:nvPr/>
        </p:nvSpPr>
        <p:spPr>
          <a:xfrm>
            <a:off x="3437732" y="5630398"/>
            <a:ext cx="4735790" cy="1060365"/>
          </a:xfrm>
          <a:prstGeom prst="roundRect">
            <a:avLst>
              <a:gd name="adj" fmla="val 10374"/>
            </a:avLst>
          </a:prstGeom>
          <a:solidFill>
            <a:schemeClr val="bg1">
              <a:alpha val="57000"/>
            </a:schemeClr>
          </a:solidFill>
          <a:ln w="3175" cmpd="sng">
            <a:solidFill>
              <a:schemeClr val="accent5"/>
            </a:solidFill>
          </a:ln>
          <a:effectLst/>
        </p:spPr>
        <p:style>
          <a:lnRef idx="3">
            <a:schemeClr val="lt1"/>
          </a:lnRef>
          <a:fillRef idx="1">
            <a:schemeClr val="accent5"/>
          </a:fillRef>
          <a:effectRef idx="1">
            <a:schemeClr val="accent5"/>
          </a:effectRef>
          <a:fontRef idx="minor">
            <a:schemeClr val="lt1"/>
          </a:fontRef>
        </p:style>
        <p:txBody>
          <a:bodyPr spcFirstLastPara="0" vert="horz" wrap="none" lIns="288000" tIns="0" rIns="0" bIns="0" numCol="1" spcCol="1270" rtlCol="0" anchor="t" anchorCtr="0">
            <a:noAutofit/>
          </a:bodyPr>
          <a:lstStyle/>
          <a:p>
            <a:pPr defTabSz="1733550">
              <a:lnSpc>
                <a:spcPct val="90000"/>
              </a:lnSpc>
              <a:spcBef>
                <a:spcPct val="0"/>
              </a:spcBef>
              <a:spcAft>
                <a:spcPct val="35000"/>
              </a:spcAft>
            </a:pPr>
            <a:r>
              <a:rPr lang="en-US" altLang="ja-JP" sz="2000" b="1" i="1" dirty="0">
                <a:solidFill>
                  <a:srgbClr val="000000"/>
                </a:solidFill>
                <a:latin typeface="Century Gothic"/>
                <a:cs typeface="Century Gothic"/>
              </a:rPr>
              <a:t>CHiLO </a:t>
            </a:r>
            <a:r>
              <a:rPr lang="en-US" altLang="ja-JP" sz="3600" b="1" i="1" dirty="0" smtClean="0">
                <a:solidFill>
                  <a:srgbClr val="000000"/>
                </a:solidFill>
                <a:latin typeface="Century Gothic"/>
                <a:cs typeface="Century Gothic"/>
              </a:rPr>
              <a:t>Community</a:t>
            </a:r>
            <a:endParaRPr lang="ja-JP" altLang="en-US" sz="3600" b="1" i="1" dirty="0">
              <a:solidFill>
                <a:srgbClr val="000000"/>
              </a:solidFill>
              <a:latin typeface="Century Gothic"/>
              <a:cs typeface="Century Gothic"/>
            </a:endParaRPr>
          </a:p>
        </p:txBody>
      </p:sp>
      <p:sp>
        <p:nvSpPr>
          <p:cNvPr id="94" name="角丸四角形 93"/>
          <p:cNvSpPr/>
          <p:nvPr/>
        </p:nvSpPr>
        <p:spPr>
          <a:xfrm>
            <a:off x="446832" y="5358763"/>
            <a:ext cx="3205510" cy="1332000"/>
          </a:xfrm>
          <a:prstGeom prst="roundRect">
            <a:avLst>
              <a:gd name="adj" fmla="val 0"/>
            </a:avLst>
          </a:prstGeom>
        </p:spPr>
        <p:style>
          <a:lnRef idx="3">
            <a:schemeClr val="lt1"/>
          </a:lnRef>
          <a:fillRef idx="1">
            <a:schemeClr val="accent5"/>
          </a:fillRef>
          <a:effectRef idx="1">
            <a:schemeClr val="accent5"/>
          </a:effectRef>
          <a:fontRef idx="minor">
            <a:schemeClr val="lt1"/>
          </a:fontRef>
        </p:style>
        <p:txBody>
          <a:bodyPr spcFirstLastPara="0" vert="horz" wrap="none" lIns="0" tIns="2488216" rIns="0" bIns="306000" numCol="1" spcCol="1270" rtlCol="0" anchor="b" anchorCtr="0">
            <a:noAutofit/>
          </a:bodyPr>
          <a:lstStyle/>
          <a:p>
            <a:pPr algn="ctr" defTabSz="1733550">
              <a:lnSpc>
                <a:spcPct val="90000"/>
              </a:lnSpc>
              <a:spcBef>
                <a:spcPct val="0"/>
              </a:spcBef>
              <a:spcAft>
                <a:spcPct val="35000"/>
              </a:spcAft>
            </a:pPr>
            <a:endParaRPr kumimoji="1" lang="ja-JP" altLang="en-US" sz="2400" b="1" i="1" kern="1200" dirty="0" smtClean="0">
              <a:solidFill>
                <a:srgbClr val="77933C"/>
              </a:solidFill>
              <a:latin typeface="Century Gothic"/>
              <a:cs typeface="Century Gothic"/>
            </a:endParaRPr>
          </a:p>
        </p:txBody>
      </p:sp>
      <p:sp>
        <p:nvSpPr>
          <p:cNvPr id="76" name="角丸四角形 75"/>
          <p:cNvSpPr/>
          <p:nvPr/>
        </p:nvSpPr>
        <p:spPr>
          <a:xfrm>
            <a:off x="3437732" y="4104406"/>
            <a:ext cx="4735790" cy="1060365"/>
          </a:xfrm>
          <a:prstGeom prst="roundRect">
            <a:avLst>
              <a:gd name="adj" fmla="val 16976"/>
            </a:avLst>
          </a:prstGeom>
          <a:solidFill>
            <a:schemeClr val="bg1">
              <a:alpha val="57000"/>
            </a:schemeClr>
          </a:solidFill>
          <a:ln w="3175" cmpd="sng">
            <a:solidFill>
              <a:schemeClr val="accent2"/>
            </a:solidFill>
          </a:ln>
          <a:effectLst/>
        </p:spPr>
        <p:style>
          <a:lnRef idx="3">
            <a:schemeClr val="lt1"/>
          </a:lnRef>
          <a:fillRef idx="1">
            <a:schemeClr val="accent5"/>
          </a:fillRef>
          <a:effectRef idx="1">
            <a:schemeClr val="accent5"/>
          </a:effectRef>
          <a:fontRef idx="minor">
            <a:schemeClr val="lt1"/>
          </a:fontRef>
        </p:style>
        <p:txBody>
          <a:bodyPr spcFirstLastPara="0" vert="horz" wrap="none" lIns="288000" tIns="0" rIns="0" bIns="0" numCol="1" spcCol="1270" rtlCol="0" anchor="t" anchorCtr="0">
            <a:noAutofit/>
          </a:bodyPr>
          <a:lstStyle/>
          <a:p>
            <a:pPr defTabSz="1733550">
              <a:lnSpc>
                <a:spcPct val="90000"/>
              </a:lnSpc>
              <a:spcBef>
                <a:spcPct val="0"/>
              </a:spcBef>
              <a:spcAft>
                <a:spcPct val="35000"/>
              </a:spcAft>
            </a:pPr>
            <a:r>
              <a:rPr lang="en-US" altLang="ja-JP" sz="2000" b="1" i="1" dirty="0">
                <a:solidFill>
                  <a:srgbClr val="000000"/>
                </a:solidFill>
                <a:latin typeface="Century Gothic"/>
                <a:cs typeface="Century Gothic"/>
              </a:rPr>
              <a:t>CHiLO </a:t>
            </a:r>
            <a:r>
              <a:rPr lang="en-US" altLang="ja-JP" sz="3600" b="1" i="1" dirty="0" smtClean="0">
                <a:solidFill>
                  <a:srgbClr val="000000"/>
                </a:solidFill>
                <a:latin typeface="Century Gothic"/>
                <a:cs typeface="Century Gothic"/>
              </a:rPr>
              <a:t>Badges</a:t>
            </a:r>
            <a:endParaRPr lang="ja-JP" altLang="en-US" sz="3600" b="1" i="1" dirty="0">
              <a:solidFill>
                <a:srgbClr val="000000"/>
              </a:solidFill>
              <a:latin typeface="Century Gothic"/>
              <a:cs typeface="Century Gothic"/>
            </a:endParaRPr>
          </a:p>
        </p:txBody>
      </p:sp>
      <p:sp>
        <p:nvSpPr>
          <p:cNvPr id="93" name="角丸四角形 92"/>
          <p:cNvSpPr/>
          <p:nvPr/>
        </p:nvSpPr>
        <p:spPr>
          <a:xfrm>
            <a:off x="444180" y="3832771"/>
            <a:ext cx="3205510" cy="1332000"/>
          </a:xfrm>
          <a:prstGeom prst="roundRect">
            <a:avLst>
              <a:gd name="adj" fmla="val 0"/>
            </a:avLst>
          </a:prstGeom>
        </p:spPr>
        <p:style>
          <a:lnRef idx="3">
            <a:schemeClr val="lt1"/>
          </a:lnRef>
          <a:fillRef idx="1">
            <a:schemeClr val="accent2"/>
          </a:fillRef>
          <a:effectRef idx="1">
            <a:schemeClr val="accent2"/>
          </a:effectRef>
          <a:fontRef idx="minor">
            <a:schemeClr val="lt1"/>
          </a:fontRef>
        </p:style>
        <p:txBody>
          <a:bodyPr spcFirstLastPara="0" vert="horz" wrap="none" lIns="0" tIns="2488216" rIns="0" bIns="306000" numCol="1" spcCol="1270" rtlCol="0" anchor="b" anchorCtr="0">
            <a:noAutofit/>
          </a:bodyPr>
          <a:lstStyle/>
          <a:p>
            <a:pPr algn="ctr" defTabSz="1733550">
              <a:lnSpc>
                <a:spcPct val="90000"/>
              </a:lnSpc>
              <a:spcBef>
                <a:spcPct val="0"/>
              </a:spcBef>
              <a:spcAft>
                <a:spcPct val="35000"/>
              </a:spcAft>
            </a:pPr>
            <a:endParaRPr kumimoji="1" lang="ja-JP" altLang="en-US" sz="2400" b="1" i="1" kern="1200" dirty="0" smtClean="0">
              <a:solidFill>
                <a:srgbClr val="77933C"/>
              </a:solidFill>
              <a:latin typeface="Century Gothic"/>
              <a:cs typeface="Century Gothic"/>
            </a:endParaRPr>
          </a:p>
        </p:txBody>
      </p:sp>
      <p:sp>
        <p:nvSpPr>
          <p:cNvPr id="2" name="タイトル 1"/>
          <p:cNvSpPr>
            <a:spLocks noGrp="1"/>
          </p:cNvSpPr>
          <p:nvPr>
            <p:ph type="title"/>
          </p:nvPr>
        </p:nvSpPr>
        <p:spPr>
          <a:xfrm>
            <a:off x="0" y="54175"/>
            <a:ext cx="8345889" cy="639150"/>
          </a:xfrm>
        </p:spPr>
        <p:txBody>
          <a:bodyPr/>
          <a:lstStyle/>
          <a:p>
            <a:r>
              <a:rPr lang="en-US" altLang="ja-JP" sz="4000" spc="-100" dirty="0" smtClean="0">
                <a:solidFill>
                  <a:srgbClr val="000000"/>
                </a:solidFill>
              </a:rPr>
              <a:t>Four </a:t>
            </a:r>
            <a:r>
              <a:rPr lang="en-US" altLang="ja-JP" sz="4000" spc="-100" dirty="0" err="1" smtClean="0">
                <a:solidFill>
                  <a:srgbClr val="000000"/>
                </a:solidFill>
              </a:rPr>
              <a:t>CHiLOs</a:t>
            </a:r>
            <a:endParaRPr kumimoji="1" lang="ja-JP" altLang="en-US" sz="3600" spc="-100" dirty="0">
              <a:solidFill>
                <a:srgbClr val="000000"/>
              </a:solidFill>
            </a:endParaRPr>
          </a:p>
        </p:txBody>
      </p:sp>
      <p:sp>
        <p:nvSpPr>
          <p:cNvPr id="3" name="スライド番号プレースホルダー 2"/>
          <p:cNvSpPr>
            <a:spLocks noGrp="1"/>
          </p:cNvSpPr>
          <p:nvPr>
            <p:ph type="sldNum" sz="quarter" idx="12"/>
          </p:nvPr>
        </p:nvSpPr>
        <p:spPr/>
        <p:txBody>
          <a:bodyPr/>
          <a:lstStyle/>
          <a:p>
            <a:fld id="{E863AB6B-07E7-994D-8C15-200C54B03C40}" type="slidenum">
              <a:rPr kumimoji="1" lang="ja-JP" altLang="en-US" smtClean="0"/>
              <a:pPr/>
              <a:t>33</a:t>
            </a:fld>
            <a:endParaRPr kumimoji="1" lang="ja-JP" altLang="en-US"/>
          </a:p>
        </p:txBody>
      </p:sp>
      <p:grpSp>
        <p:nvGrpSpPr>
          <p:cNvPr id="32" name="図形グループ 31"/>
          <p:cNvGrpSpPr/>
          <p:nvPr/>
        </p:nvGrpSpPr>
        <p:grpSpPr>
          <a:xfrm>
            <a:off x="851047" y="5426478"/>
            <a:ext cx="2391776" cy="1244283"/>
            <a:chOff x="1292349" y="4655880"/>
            <a:chExt cx="2070450" cy="1777042"/>
          </a:xfrm>
          <a:noFill/>
        </p:grpSpPr>
        <p:cxnSp>
          <p:nvCxnSpPr>
            <p:cNvPr id="33" name="直線コネクタ 32"/>
            <p:cNvCxnSpPr>
              <a:stCxn id="35" idx="3"/>
              <a:endCxn id="39" idx="3"/>
            </p:cNvCxnSpPr>
            <p:nvPr/>
          </p:nvCxnSpPr>
          <p:spPr>
            <a:xfrm flipH="1">
              <a:off x="1746002" y="5626929"/>
              <a:ext cx="544527" cy="370548"/>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cxnSp>
          <p:nvCxnSpPr>
            <p:cNvPr id="34" name="直線コネクタ 33"/>
            <p:cNvCxnSpPr>
              <a:stCxn id="35" idx="1"/>
              <a:endCxn id="39" idx="1"/>
            </p:cNvCxnSpPr>
            <p:nvPr/>
          </p:nvCxnSpPr>
          <p:spPr>
            <a:xfrm flipH="1" flipV="1">
              <a:off x="1746002" y="5149753"/>
              <a:ext cx="544527" cy="370548"/>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sp>
          <p:nvSpPr>
            <p:cNvPr id="35" name="円/楕円 34"/>
            <p:cNvSpPr/>
            <p:nvPr/>
          </p:nvSpPr>
          <p:spPr>
            <a:xfrm>
              <a:off x="2265330" y="5498218"/>
              <a:ext cx="172069" cy="150795"/>
            </a:xfrm>
            <a:prstGeom prst="ellipse">
              <a:avLst/>
            </a:prstGeom>
            <a:grpFill/>
            <a:ln w="28575" cmpd="sng">
              <a:solidFill>
                <a:schemeClr val="accent4">
                  <a:lumMod val="75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none" lIns="0" tIns="42672" rIns="0" bIns="42672" numCol="1" spcCol="1270" rtlCol="0" anchor="ctr" anchorCtr="0">
              <a:noAutofit/>
            </a:bodyPr>
            <a:lstStyle/>
            <a:p>
              <a:pPr algn="ctr" defTabSz="711200">
                <a:lnSpc>
                  <a:spcPct val="90000"/>
                </a:lnSpc>
                <a:spcBef>
                  <a:spcPct val="0"/>
                </a:spcBef>
                <a:spcAft>
                  <a:spcPct val="35000"/>
                </a:spcAft>
              </a:pPr>
              <a:endParaRPr kumimoji="1" lang="ja-JP" altLang="en-US" sz="1600" dirty="0" smtClean="0">
                <a:solidFill>
                  <a:schemeClr val="tx1">
                    <a:lumMod val="85000"/>
                    <a:lumOff val="15000"/>
                  </a:schemeClr>
                </a:solidFill>
                <a:latin typeface="ヒラギノ角ゴ Std W8"/>
                <a:ea typeface="ヒラギノ角ゴ Std W8"/>
                <a:cs typeface="ヒラギノ角ゴ Std W8"/>
              </a:endParaRPr>
            </a:p>
          </p:txBody>
        </p:sp>
        <p:cxnSp>
          <p:nvCxnSpPr>
            <p:cNvPr id="36" name="直線コネクタ 35"/>
            <p:cNvCxnSpPr>
              <a:stCxn id="35" idx="5"/>
              <a:endCxn id="39" idx="5"/>
            </p:cNvCxnSpPr>
            <p:nvPr/>
          </p:nvCxnSpPr>
          <p:spPr>
            <a:xfrm>
              <a:off x="2412200" y="5626929"/>
              <a:ext cx="544527" cy="370548"/>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cxnSp>
          <p:nvCxnSpPr>
            <p:cNvPr id="37" name="直線コネクタ 36"/>
            <p:cNvCxnSpPr>
              <a:stCxn id="35" idx="6"/>
              <a:endCxn id="39" idx="6"/>
            </p:cNvCxnSpPr>
            <p:nvPr/>
          </p:nvCxnSpPr>
          <p:spPr>
            <a:xfrm flipV="1">
              <a:off x="2437399" y="5573615"/>
              <a:ext cx="770077" cy="1"/>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cxnSp>
          <p:nvCxnSpPr>
            <p:cNvPr id="38" name="直線コネクタ 37"/>
            <p:cNvCxnSpPr>
              <a:stCxn id="35" idx="7"/>
              <a:endCxn id="39" idx="7"/>
            </p:cNvCxnSpPr>
            <p:nvPr/>
          </p:nvCxnSpPr>
          <p:spPr>
            <a:xfrm flipV="1">
              <a:off x="2412200" y="5149753"/>
              <a:ext cx="544527" cy="370548"/>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sp>
          <p:nvSpPr>
            <p:cNvPr id="39" name="円/楕円 38"/>
            <p:cNvSpPr>
              <a:spLocks noChangeAspect="1"/>
            </p:cNvSpPr>
            <p:nvPr/>
          </p:nvSpPr>
          <p:spPr>
            <a:xfrm>
              <a:off x="1495253" y="4974183"/>
              <a:ext cx="1712223" cy="1198863"/>
            </a:xfrm>
            <a:prstGeom prst="ellipse">
              <a:avLst/>
            </a:prstGeom>
            <a:grpFill/>
            <a:ln w="28575" cmpd="sng">
              <a:noFill/>
            </a:ln>
            <a:effectLst/>
          </p:spPr>
          <p:style>
            <a:lnRef idx="1">
              <a:schemeClr val="accent2"/>
            </a:lnRef>
            <a:fillRef idx="2">
              <a:schemeClr val="accent2"/>
            </a:fillRef>
            <a:effectRef idx="1">
              <a:schemeClr val="accent2"/>
            </a:effectRef>
            <a:fontRef idx="minor">
              <a:schemeClr val="dk1"/>
            </a:fontRef>
          </p:style>
          <p:txBody>
            <a:bodyPr spcFirstLastPara="0" vert="horz" wrap="none" lIns="0" tIns="42672" rIns="0" bIns="42672" numCol="1" spcCol="1270" rtlCol="0" anchor="ctr" anchorCtr="0">
              <a:noAutofit/>
            </a:bodyPr>
            <a:lstStyle/>
            <a:p>
              <a:pPr algn="ctr" defTabSz="711200">
                <a:lnSpc>
                  <a:spcPct val="90000"/>
                </a:lnSpc>
                <a:spcBef>
                  <a:spcPct val="0"/>
                </a:spcBef>
                <a:spcAft>
                  <a:spcPct val="35000"/>
                </a:spcAft>
              </a:pPr>
              <a:endParaRPr kumimoji="1" lang="ja-JP" altLang="en-US" sz="1600" dirty="0" smtClean="0">
                <a:solidFill>
                  <a:schemeClr val="tx1">
                    <a:lumMod val="85000"/>
                    <a:lumOff val="15000"/>
                  </a:schemeClr>
                </a:solidFill>
                <a:latin typeface="ヒラギノ角ゴ Std W8"/>
                <a:ea typeface="ヒラギノ角ゴ Std W8"/>
                <a:cs typeface="ヒラギノ角ゴ Std W8"/>
              </a:endParaRPr>
            </a:p>
          </p:txBody>
        </p:sp>
        <p:pic>
          <p:nvPicPr>
            <p:cNvPr id="40" name="図 39"/>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1570220" y="4974183"/>
              <a:ext cx="351563" cy="410832"/>
            </a:xfrm>
            <a:prstGeom prst="rect">
              <a:avLst/>
            </a:prstGeom>
            <a:grpFill/>
            <a:ln w="28575" cmpd="sng">
              <a:noFill/>
            </a:ln>
          </p:spPr>
        </p:pic>
        <p:pic>
          <p:nvPicPr>
            <p:cNvPr id="42" name="図 41"/>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1633465" y="5792061"/>
              <a:ext cx="351563" cy="410832"/>
            </a:xfrm>
            <a:prstGeom prst="rect">
              <a:avLst/>
            </a:prstGeom>
            <a:grpFill/>
            <a:ln w="28575" cmpd="sng">
              <a:noFill/>
            </a:ln>
          </p:spPr>
        </p:pic>
        <p:pic>
          <p:nvPicPr>
            <p:cNvPr id="44" name="図 43"/>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2758550" y="5764803"/>
              <a:ext cx="351563" cy="410832"/>
            </a:xfrm>
            <a:prstGeom prst="rect">
              <a:avLst/>
            </a:prstGeom>
            <a:grpFill/>
            <a:ln w="28575" cmpd="sng">
              <a:noFill/>
            </a:ln>
          </p:spPr>
        </p:pic>
        <p:pic>
          <p:nvPicPr>
            <p:cNvPr id="45" name="図 44"/>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3011236" y="5351409"/>
              <a:ext cx="351563" cy="410832"/>
            </a:xfrm>
            <a:prstGeom prst="rect">
              <a:avLst/>
            </a:prstGeom>
            <a:grpFill/>
            <a:ln w="28575" cmpd="sng">
              <a:noFill/>
            </a:ln>
          </p:spPr>
        </p:pic>
        <p:pic>
          <p:nvPicPr>
            <p:cNvPr id="46" name="図 45"/>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2758550" y="4920416"/>
              <a:ext cx="351563" cy="410832"/>
            </a:xfrm>
            <a:prstGeom prst="rect">
              <a:avLst/>
            </a:prstGeom>
            <a:grpFill/>
            <a:ln w="28575" cmpd="sng">
              <a:noFill/>
            </a:ln>
          </p:spPr>
        </p:pic>
        <p:cxnSp>
          <p:nvCxnSpPr>
            <p:cNvPr id="64" name="直線コネクタ 63"/>
            <p:cNvCxnSpPr/>
            <p:nvPr/>
          </p:nvCxnSpPr>
          <p:spPr>
            <a:xfrm>
              <a:off x="2351365" y="4869953"/>
              <a:ext cx="0" cy="654873"/>
            </a:xfrm>
            <a:prstGeom prst="line">
              <a:avLst/>
            </a:prstGeom>
            <a:grpFill/>
            <a:ln w="12700" cmpd="sng">
              <a:solidFill>
                <a:srgbClr val="B7DEE8"/>
              </a:solidFill>
              <a:headEnd type="none"/>
              <a:tailEnd type="none" w="med" len="sm"/>
            </a:ln>
            <a:effectLst/>
          </p:spPr>
          <p:style>
            <a:lnRef idx="1">
              <a:schemeClr val="dk1"/>
            </a:lnRef>
            <a:fillRef idx="0">
              <a:schemeClr val="dk1"/>
            </a:fillRef>
            <a:effectRef idx="0">
              <a:schemeClr val="dk1"/>
            </a:effectRef>
            <a:fontRef idx="minor">
              <a:schemeClr val="tx1"/>
            </a:fontRef>
          </p:style>
        </p:cxnSp>
        <p:cxnSp>
          <p:nvCxnSpPr>
            <p:cNvPr id="71" name="直線コネクタ 70"/>
            <p:cNvCxnSpPr>
              <a:stCxn id="35" idx="4"/>
            </p:cNvCxnSpPr>
            <p:nvPr/>
          </p:nvCxnSpPr>
          <p:spPr>
            <a:xfrm>
              <a:off x="2351365" y="5649013"/>
              <a:ext cx="0" cy="538281"/>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pic>
          <p:nvPicPr>
            <p:cNvPr id="43" name="図 42"/>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2175583" y="6022090"/>
              <a:ext cx="351563" cy="410832"/>
            </a:xfrm>
            <a:prstGeom prst="rect">
              <a:avLst/>
            </a:prstGeom>
            <a:grpFill/>
            <a:ln w="28575" cmpd="sng">
              <a:noFill/>
            </a:ln>
          </p:spPr>
        </p:pic>
        <p:pic>
          <p:nvPicPr>
            <p:cNvPr id="47" name="図 46"/>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2175583" y="4655880"/>
              <a:ext cx="351563" cy="410832"/>
            </a:xfrm>
            <a:prstGeom prst="rect">
              <a:avLst/>
            </a:prstGeom>
            <a:grpFill/>
            <a:ln w="28575" cmpd="sng">
              <a:noFill/>
            </a:ln>
          </p:spPr>
        </p:pic>
        <p:cxnSp>
          <p:nvCxnSpPr>
            <p:cNvPr id="74" name="直線コネクタ 73"/>
            <p:cNvCxnSpPr>
              <a:stCxn id="35" idx="2"/>
            </p:cNvCxnSpPr>
            <p:nvPr/>
          </p:nvCxnSpPr>
          <p:spPr>
            <a:xfrm flipH="1">
              <a:off x="1468131" y="5573616"/>
              <a:ext cx="797199" cy="0"/>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pic>
          <p:nvPicPr>
            <p:cNvPr id="48" name="図 47" descr="若者.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16686" y="5027415"/>
              <a:ext cx="469359" cy="867669"/>
            </a:xfrm>
            <a:prstGeom prst="rect">
              <a:avLst/>
            </a:prstGeom>
            <a:grpFill/>
            <a:ln w="28575" cmpd="sng">
              <a:noFill/>
            </a:ln>
          </p:spPr>
        </p:pic>
        <p:pic>
          <p:nvPicPr>
            <p:cNvPr id="41" name="図 40"/>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1292349" y="5319590"/>
              <a:ext cx="351563" cy="410832"/>
            </a:xfrm>
            <a:prstGeom prst="rect">
              <a:avLst/>
            </a:prstGeom>
            <a:grpFill/>
            <a:ln w="28575" cmpd="sng">
              <a:noFill/>
            </a:ln>
          </p:spPr>
        </p:pic>
      </p:grpSp>
      <p:sp>
        <p:nvSpPr>
          <p:cNvPr id="65" name="正方形/長方形 64"/>
          <p:cNvSpPr/>
          <p:nvPr/>
        </p:nvSpPr>
        <p:spPr>
          <a:xfrm>
            <a:off x="3743447" y="1664413"/>
            <a:ext cx="3865161" cy="369332"/>
          </a:xfrm>
          <a:prstGeom prst="rect">
            <a:avLst/>
          </a:prstGeom>
        </p:spPr>
        <p:txBody>
          <a:bodyPr wrap="none">
            <a:spAutoFit/>
          </a:bodyPr>
          <a:lstStyle/>
          <a:p>
            <a:pPr algn="ctr"/>
            <a:r>
              <a:rPr lang="en-US" altLang="ja-JP" spc="-250" dirty="0">
                <a:solidFill>
                  <a:schemeClr val="accent4"/>
                </a:solidFill>
                <a:latin typeface="ヒラギノ角ゴ StdN W8"/>
                <a:ea typeface="ヒラギノ角ゴ StdN W8"/>
                <a:cs typeface="ヒラギノ角ゴ StdN W8"/>
              </a:rPr>
              <a:t>Series of one-minute </a:t>
            </a:r>
            <a:r>
              <a:rPr lang="en-US" altLang="ja-JP" spc="-250" dirty="0" err="1">
                <a:solidFill>
                  <a:schemeClr val="accent4"/>
                </a:solidFill>
                <a:latin typeface="ヒラギノ角ゴ StdN W8"/>
                <a:ea typeface="ヒラギノ角ゴ StdN W8"/>
                <a:cs typeface="ヒラギノ角ゴ StdN W8"/>
              </a:rPr>
              <a:t>nano</a:t>
            </a:r>
            <a:r>
              <a:rPr lang="en-US" altLang="ja-JP" spc="-250" dirty="0">
                <a:solidFill>
                  <a:schemeClr val="accent4"/>
                </a:solidFill>
                <a:latin typeface="ヒラギノ角ゴ StdN W8"/>
                <a:ea typeface="ヒラギノ角ゴ StdN W8"/>
                <a:cs typeface="ヒラギノ角ゴ StdN W8"/>
              </a:rPr>
              <a:t> lectures</a:t>
            </a:r>
          </a:p>
        </p:txBody>
      </p:sp>
      <p:sp>
        <p:nvSpPr>
          <p:cNvPr id="70" name="正方形/長方形 69"/>
          <p:cNvSpPr/>
          <p:nvPr/>
        </p:nvSpPr>
        <p:spPr>
          <a:xfrm>
            <a:off x="3746714" y="6238877"/>
            <a:ext cx="3858626" cy="400110"/>
          </a:xfrm>
          <a:prstGeom prst="rect">
            <a:avLst/>
          </a:prstGeom>
        </p:spPr>
        <p:txBody>
          <a:bodyPr wrap="none">
            <a:spAutoFit/>
          </a:bodyPr>
          <a:lstStyle/>
          <a:p>
            <a:pPr algn="ctr"/>
            <a:r>
              <a:rPr lang="en-US" altLang="ja-JP" sz="2000" b="1" i="1" dirty="0">
                <a:solidFill>
                  <a:schemeClr val="accent5">
                    <a:lumMod val="75000"/>
                  </a:schemeClr>
                </a:solidFill>
                <a:latin typeface="Century Gothic"/>
                <a:ea typeface="ヒラギノ角ゴ Std W8"/>
                <a:cs typeface="Century Gothic"/>
              </a:rPr>
              <a:t>P2P Learning by Connoisseurs</a:t>
            </a:r>
          </a:p>
        </p:txBody>
      </p:sp>
      <p:sp>
        <p:nvSpPr>
          <p:cNvPr id="67" name="正方形/長方形 66"/>
          <p:cNvSpPr/>
          <p:nvPr/>
        </p:nvSpPr>
        <p:spPr>
          <a:xfrm>
            <a:off x="590758" y="3062279"/>
            <a:ext cx="2912355" cy="1541283"/>
          </a:xfrm>
          <a:prstGeom prst="rect">
            <a:avLst/>
          </a:prstGeom>
          <a:gradFill flip="none" rotWithShape="1">
            <a:gsLst>
              <a:gs pos="0">
                <a:schemeClr val="dk1">
                  <a:tint val="50000"/>
                  <a:satMod val="300000"/>
                  <a:alpha val="43000"/>
                </a:schemeClr>
              </a:gs>
              <a:gs pos="35000">
                <a:schemeClr val="dk1">
                  <a:tint val="37000"/>
                  <a:satMod val="300000"/>
                  <a:alpha val="43000"/>
                </a:schemeClr>
              </a:gs>
              <a:gs pos="100000">
                <a:schemeClr val="dk1">
                  <a:tint val="15000"/>
                  <a:satMod val="350000"/>
                  <a:alpha val="43000"/>
                </a:schemeClr>
              </a:gs>
            </a:gsLst>
            <a:lin ang="16200000" scaled="1"/>
            <a:tileRect/>
          </a:gradFill>
          <a:ln>
            <a:solidFill>
              <a:schemeClr val="accent2">
                <a:lumMod val="50000"/>
              </a:schemeClr>
            </a:solidFill>
          </a:ln>
        </p:spPr>
        <p:style>
          <a:lnRef idx="1">
            <a:schemeClr val="dk1"/>
          </a:lnRef>
          <a:fillRef idx="2">
            <a:schemeClr val="dk1"/>
          </a:fillRef>
          <a:effectRef idx="1">
            <a:schemeClr val="dk1"/>
          </a:effectRef>
          <a:fontRef idx="minor">
            <a:schemeClr val="dk1"/>
          </a:fontRef>
        </p:style>
        <p:txBody>
          <a:bodyPr wrap="none" lIns="72000" tIns="36000" rIns="0" bIns="0" anchor="t">
            <a:noAutofit/>
          </a:bodyPr>
          <a:lstStyle/>
          <a:p>
            <a:endParaRPr lang="ja-JP" altLang="en-US" b="1" dirty="0">
              <a:solidFill>
                <a:srgbClr val="FFFFFF"/>
              </a:solidFill>
              <a:latin typeface="Century Gothic"/>
              <a:cs typeface="Century Gothic"/>
            </a:endParaRPr>
          </a:p>
        </p:txBody>
      </p:sp>
      <p:pic>
        <p:nvPicPr>
          <p:cNvPr id="55" name="図 54" descr="大学.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6579" y="3895716"/>
            <a:ext cx="602841" cy="422558"/>
          </a:xfrm>
          <a:prstGeom prst="rect">
            <a:avLst/>
          </a:prstGeom>
        </p:spPr>
      </p:pic>
      <p:pic>
        <p:nvPicPr>
          <p:cNvPr id="96" name="図 95" descr="大学.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86312" y="3895716"/>
            <a:ext cx="602841" cy="422558"/>
          </a:xfrm>
          <a:prstGeom prst="rect">
            <a:avLst/>
          </a:prstGeom>
        </p:spPr>
      </p:pic>
      <p:pic>
        <p:nvPicPr>
          <p:cNvPr id="97" name="図 96" descr="大学.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3523" y="3895716"/>
            <a:ext cx="602841" cy="422558"/>
          </a:xfrm>
          <a:prstGeom prst="rect">
            <a:avLst/>
          </a:prstGeom>
        </p:spPr>
      </p:pic>
      <p:sp>
        <p:nvSpPr>
          <p:cNvPr id="53" name="角丸四角形 52"/>
          <p:cNvSpPr/>
          <p:nvPr/>
        </p:nvSpPr>
        <p:spPr>
          <a:xfrm>
            <a:off x="725211" y="3162992"/>
            <a:ext cx="865577" cy="410874"/>
          </a:xfrm>
          <a:prstGeom prst="roundRect">
            <a:avLst>
              <a:gd name="adj" fmla="val 26851"/>
            </a:avLst>
          </a:prstGeom>
          <a:solidFill>
            <a:schemeClr val="accent3">
              <a:lumMod val="20000"/>
              <a:lumOff val="80000"/>
            </a:schemeClr>
          </a:solidFill>
          <a:ln>
            <a:noFill/>
          </a:ln>
          <a:effectLst>
            <a:innerShdw blurRad="63500" dist="50800" dir="13500000">
              <a:prstClr val="black">
                <a:alpha val="50000"/>
              </a:prstClr>
            </a:innerShd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sz="2000" dirty="0">
              <a:solidFill>
                <a:schemeClr val="accent3">
                  <a:lumMod val="75000"/>
                </a:schemeClr>
              </a:solidFill>
              <a:latin typeface="Britannic Bold"/>
              <a:cs typeface="Britannic Bold"/>
            </a:endParaRPr>
          </a:p>
        </p:txBody>
      </p:sp>
      <p:sp>
        <p:nvSpPr>
          <p:cNvPr id="106" name="角丸四角形 105"/>
          <p:cNvSpPr/>
          <p:nvPr/>
        </p:nvSpPr>
        <p:spPr>
          <a:xfrm>
            <a:off x="1654944" y="3162992"/>
            <a:ext cx="865577" cy="410874"/>
          </a:xfrm>
          <a:prstGeom prst="roundRect">
            <a:avLst>
              <a:gd name="adj" fmla="val 26851"/>
            </a:avLst>
          </a:prstGeom>
          <a:solidFill>
            <a:schemeClr val="accent3">
              <a:lumMod val="20000"/>
              <a:lumOff val="80000"/>
            </a:schemeClr>
          </a:solidFill>
          <a:ln>
            <a:noFill/>
          </a:ln>
          <a:effectLst>
            <a:innerShdw blurRad="63500" dist="50800" dir="13500000">
              <a:prstClr val="black">
                <a:alpha val="50000"/>
              </a:prstClr>
            </a:innerShd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sz="2000" dirty="0">
              <a:solidFill>
                <a:schemeClr val="accent3">
                  <a:lumMod val="75000"/>
                </a:schemeClr>
              </a:solidFill>
              <a:latin typeface="Britannic Bold"/>
              <a:cs typeface="Britannic Bold"/>
            </a:endParaRPr>
          </a:p>
        </p:txBody>
      </p:sp>
      <p:sp>
        <p:nvSpPr>
          <p:cNvPr id="107" name="角丸四角形 106"/>
          <p:cNvSpPr/>
          <p:nvPr/>
        </p:nvSpPr>
        <p:spPr>
          <a:xfrm>
            <a:off x="2572155" y="3162992"/>
            <a:ext cx="865577" cy="410874"/>
          </a:xfrm>
          <a:prstGeom prst="roundRect">
            <a:avLst>
              <a:gd name="adj" fmla="val 26851"/>
            </a:avLst>
          </a:prstGeom>
          <a:solidFill>
            <a:schemeClr val="accent3">
              <a:lumMod val="20000"/>
              <a:lumOff val="80000"/>
            </a:schemeClr>
          </a:solidFill>
          <a:ln>
            <a:noFill/>
          </a:ln>
          <a:effectLst>
            <a:innerShdw blurRad="63500" dist="50800" dir="13500000">
              <a:prstClr val="black">
                <a:alpha val="50000"/>
              </a:prstClr>
            </a:innerShd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sz="2000" dirty="0">
              <a:solidFill>
                <a:schemeClr val="accent3">
                  <a:lumMod val="75000"/>
                </a:schemeClr>
              </a:solidFill>
              <a:latin typeface="Britannic Bold"/>
              <a:cs typeface="Britannic Bold"/>
            </a:endParaRPr>
          </a:p>
        </p:txBody>
      </p:sp>
      <p:sp>
        <p:nvSpPr>
          <p:cNvPr id="81" name="上下矢印 80"/>
          <p:cNvSpPr/>
          <p:nvPr/>
        </p:nvSpPr>
        <p:spPr>
          <a:xfrm rot="2451602">
            <a:off x="1516380" y="2843567"/>
            <a:ext cx="215997" cy="496759"/>
          </a:xfrm>
          <a:prstGeom prst="upDownArrow">
            <a:avLst>
              <a:gd name="adj1" fmla="val 49586"/>
              <a:gd name="adj2" fmla="val 25625"/>
            </a:avLst>
          </a:prstGeom>
          <a:solidFill>
            <a:schemeClr val="accent3">
              <a:lumMod val="50000"/>
              <a:alpha val="68000"/>
            </a:schemeClr>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
        <p:nvSpPr>
          <p:cNvPr id="109" name="上下矢印 108"/>
          <p:cNvSpPr/>
          <p:nvPr/>
        </p:nvSpPr>
        <p:spPr>
          <a:xfrm rot="19148398" flipH="1">
            <a:off x="2450286" y="2843567"/>
            <a:ext cx="215997" cy="496759"/>
          </a:xfrm>
          <a:prstGeom prst="upDownArrow">
            <a:avLst>
              <a:gd name="adj1" fmla="val 49586"/>
              <a:gd name="adj2" fmla="val 25625"/>
            </a:avLst>
          </a:prstGeom>
          <a:solidFill>
            <a:schemeClr val="accent3">
              <a:lumMod val="50000"/>
              <a:alpha val="68000"/>
            </a:schemeClr>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
        <p:nvSpPr>
          <p:cNvPr id="110" name="上下矢印 109"/>
          <p:cNvSpPr/>
          <p:nvPr/>
        </p:nvSpPr>
        <p:spPr>
          <a:xfrm flipH="1">
            <a:off x="1983846" y="2911948"/>
            <a:ext cx="214972" cy="359997"/>
          </a:xfrm>
          <a:prstGeom prst="upDownArrow">
            <a:avLst>
              <a:gd name="adj1" fmla="val 49586"/>
              <a:gd name="adj2" fmla="val 25625"/>
            </a:avLst>
          </a:prstGeom>
          <a:solidFill>
            <a:schemeClr val="accent3">
              <a:lumMod val="50000"/>
              <a:alpha val="68000"/>
            </a:schemeClr>
          </a:solidFill>
          <a:ln>
            <a:noFill/>
          </a:ln>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grpSp>
        <p:nvGrpSpPr>
          <p:cNvPr id="12" name="図形グループ 11"/>
          <p:cNvGrpSpPr/>
          <p:nvPr/>
        </p:nvGrpSpPr>
        <p:grpSpPr>
          <a:xfrm>
            <a:off x="506832" y="923631"/>
            <a:ext cx="2921669" cy="921163"/>
            <a:chOff x="-148345" y="2900757"/>
            <a:chExt cx="3059839" cy="982689"/>
          </a:xfrm>
        </p:grpSpPr>
        <p:grpSp>
          <p:nvGrpSpPr>
            <p:cNvPr id="13" name="図形グループ 12"/>
            <p:cNvGrpSpPr/>
            <p:nvPr/>
          </p:nvGrpSpPr>
          <p:grpSpPr>
            <a:xfrm>
              <a:off x="290664" y="3384987"/>
              <a:ext cx="2563779" cy="498459"/>
              <a:chOff x="2641889" y="3131598"/>
              <a:chExt cx="2563779" cy="498459"/>
            </a:xfrm>
          </p:grpSpPr>
          <p:pic>
            <p:nvPicPr>
              <p:cNvPr id="20" name="図 19"/>
              <p:cNvPicPr>
                <a:picLocks noChangeAspect="1"/>
              </p:cNvPicPr>
              <p:nvPr/>
            </p:nvPicPr>
            <p:blipFill>
              <a:blip r:embed="rId9"/>
              <a:stretch>
                <a:fillRect/>
              </a:stretch>
            </p:blipFill>
            <p:spPr>
              <a:xfrm>
                <a:off x="2671355" y="3131598"/>
                <a:ext cx="2513369" cy="498459"/>
              </a:xfrm>
              <a:prstGeom prst="rect">
                <a:avLst/>
              </a:prstGeom>
            </p:spPr>
          </p:pic>
          <p:sp>
            <p:nvSpPr>
              <p:cNvPr id="21" name="テキスト ボックス 35"/>
              <p:cNvSpPr txBox="1">
                <a:spLocks noChangeArrowheads="1"/>
              </p:cNvSpPr>
              <p:nvPr/>
            </p:nvSpPr>
            <p:spPr bwMode="auto">
              <a:xfrm>
                <a:off x="2641889" y="3201746"/>
                <a:ext cx="696903" cy="30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306" tIns="32653" rIns="65306" bIns="32653">
                <a:spAutoFit/>
              </a:bodyPr>
              <a:lstStyle>
                <a:lvl1pPr>
                  <a:defRPr kumimoji="1" sz="4200">
                    <a:solidFill>
                      <a:srgbClr val="000000"/>
                    </a:solidFill>
                    <a:latin typeface="ヒラギノ角ゴ Pro W3" charset="0"/>
                    <a:ea typeface="ヒラギノ角ゴ Pro W3" charset="0"/>
                    <a:cs typeface="ヒラギノ角ゴ Pro W3" charset="0"/>
                    <a:sym typeface="ヒラギノ角ゴ Pro W3" charset="0"/>
                  </a:defRPr>
                </a:lvl1pPr>
                <a:lvl2pPr marL="742950" indent="-285750">
                  <a:defRPr kumimoji="1" sz="4200">
                    <a:solidFill>
                      <a:srgbClr val="000000"/>
                    </a:solidFill>
                    <a:latin typeface="ヒラギノ角ゴ Pro W3" charset="0"/>
                    <a:ea typeface="ヒラギノ角ゴ Pro W3" charset="0"/>
                    <a:cs typeface="ヒラギノ角ゴ Pro W3" charset="0"/>
                    <a:sym typeface="ヒラギノ角ゴ Pro W3" charset="0"/>
                  </a:defRPr>
                </a:lvl2pPr>
                <a:lvl3pPr marL="11430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3pPr>
                <a:lvl4pPr marL="16002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4pPr>
                <a:lvl5pPr marL="20574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5pPr>
                <a:lvl6pPr marL="25146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6pPr>
                <a:lvl7pPr marL="29718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7pPr>
                <a:lvl8pPr marL="34290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8pPr>
                <a:lvl9pPr marL="38862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9pPr>
              </a:lstStyle>
              <a:p>
                <a:pPr algn="ctr"/>
                <a:r>
                  <a:rPr kumimoji="0" lang="en-US" altLang="ja-JP" sz="1400" b="1" i="1" dirty="0">
                    <a:solidFill>
                      <a:srgbClr val="C0504D"/>
                    </a:solidFill>
                    <a:latin typeface="Century Gothic" charset="0"/>
                    <a:ea typeface="ＭＳ Ｐゴシック" charset="0"/>
                    <a:cs typeface="ＭＳ Ｐゴシック" charset="0"/>
                  </a:rPr>
                  <a:t>1min</a:t>
                </a:r>
                <a:endParaRPr kumimoji="0" lang="ja-JP" altLang="en-US" sz="1400" b="1" i="1" dirty="0">
                  <a:solidFill>
                    <a:srgbClr val="C0504D"/>
                  </a:solidFill>
                  <a:latin typeface="Century Gothic" charset="0"/>
                  <a:ea typeface="ＭＳ Ｐゴシック" charset="0"/>
                  <a:cs typeface="ＭＳ Ｐゴシック" charset="0"/>
                </a:endParaRPr>
              </a:p>
            </p:txBody>
          </p:sp>
          <p:sp>
            <p:nvSpPr>
              <p:cNvPr id="22" name="テキスト ボックス 35"/>
              <p:cNvSpPr txBox="1">
                <a:spLocks noChangeArrowheads="1"/>
              </p:cNvSpPr>
              <p:nvPr/>
            </p:nvSpPr>
            <p:spPr bwMode="auto">
              <a:xfrm>
                <a:off x="3264181" y="3201746"/>
                <a:ext cx="696903" cy="30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306" tIns="32653" rIns="65306" bIns="32653">
                <a:spAutoFit/>
              </a:bodyPr>
              <a:lstStyle>
                <a:lvl1pPr>
                  <a:defRPr kumimoji="1" sz="4200">
                    <a:solidFill>
                      <a:srgbClr val="000000"/>
                    </a:solidFill>
                    <a:latin typeface="ヒラギノ角ゴ Pro W3" charset="0"/>
                    <a:ea typeface="ヒラギノ角ゴ Pro W3" charset="0"/>
                    <a:cs typeface="ヒラギノ角ゴ Pro W3" charset="0"/>
                    <a:sym typeface="ヒラギノ角ゴ Pro W3" charset="0"/>
                  </a:defRPr>
                </a:lvl1pPr>
                <a:lvl2pPr marL="742950" indent="-285750">
                  <a:defRPr kumimoji="1" sz="4200">
                    <a:solidFill>
                      <a:srgbClr val="000000"/>
                    </a:solidFill>
                    <a:latin typeface="ヒラギノ角ゴ Pro W3" charset="0"/>
                    <a:ea typeface="ヒラギノ角ゴ Pro W3" charset="0"/>
                    <a:cs typeface="ヒラギノ角ゴ Pro W3" charset="0"/>
                    <a:sym typeface="ヒラギノ角ゴ Pro W3" charset="0"/>
                  </a:defRPr>
                </a:lvl2pPr>
                <a:lvl3pPr marL="11430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3pPr>
                <a:lvl4pPr marL="16002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4pPr>
                <a:lvl5pPr marL="20574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5pPr>
                <a:lvl6pPr marL="25146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6pPr>
                <a:lvl7pPr marL="29718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7pPr>
                <a:lvl8pPr marL="34290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8pPr>
                <a:lvl9pPr marL="38862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9pPr>
              </a:lstStyle>
              <a:p>
                <a:pPr algn="ctr"/>
                <a:r>
                  <a:rPr kumimoji="0" lang="en-US" altLang="ja-JP" sz="1400" b="1" i="1" dirty="0">
                    <a:solidFill>
                      <a:srgbClr val="C0504D"/>
                    </a:solidFill>
                    <a:latin typeface="Century Gothic" charset="0"/>
                    <a:ea typeface="ＭＳ Ｐゴシック" charset="0"/>
                    <a:cs typeface="ＭＳ Ｐゴシック" charset="0"/>
                  </a:rPr>
                  <a:t>1min</a:t>
                </a:r>
                <a:endParaRPr kumimoji="0" lang="ja-JP" altLang="en-US" sz="1400" b="1" i="1" dirty="0">
                  <a:solidFill>
                    <a:srgbClr val="C0504D"/>
                  </a:solidFill>
                  <a:latin typeface="Century Gothic" charset="0"/>
                  <a:ea typeface="ＭＳ Ｐゴシック" charset="0"/>
                  <a:cs typeface="ＭＳ Ｐゴシック" charset="0"/>
                </a:endParaRPr>
              </a:p>
            </p:txBody>
          </p:sp>
          <p:sp>
            <p:nvSpPr>
              <p:cNvPr id="23" name="テキスト ボックス 35"/>
              <p:cNvSpPr txBox="1">
                <a:spLocks noChangeArrowheads="1"/>
              </p:cNvSpPr>
              <p:nvPr/>
            </p:nvSpPr>
            <p:spPr bwMode="auto">
              <a:xfrm>
                <a:off x="3886471" y="3201746"/>
                <a:ext cx="696903" cy="30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306" tIns="32653" rIns="65306" bIns="32653">
                <a:spAutoFit/>
              </a:bodyPr>
              <a:lstStyle>
                <a:lvl1pPr>
                  <a:defRPr kumimoji="1" sz="4200">
                    <a:solidFill>
                      <a:srgbClr val="000000"/>
                    </a:solidFill>
                    <a:latin typeface="ヒラギノ角ゴ Pro W3" charset="0"/>
                    <a:ea typeface="ヒラギノ角ゴ Pro W3" charset="0"/>
                    <a:cs typeface="ヒラギノ角ゴ Pro W3" charset="0"/>
                    <a:sym typeface="ヒラギノ角ゴ Pro W3" charset="0"/>
                  </a:defRPr>
                </a:lvl1pPr>
                <a:lvl2pPr marL="742950" indent="-285750">
                  <a:defRPr kumimoji="1" sz="4200">
                    <a:solidFill>
                      <a:srgbClr val="000000"/>
                    </a:solidFill>
                    <a:latin typeface="ヒラギノ角ゴ Pro W3" charset="0"/>
                    <a:ea typeface="ヒラギノ角ゴ Pro W3" charset="0"/>
                    <a:cs typeface="ヒラギノ角ゴ Pro W3" charset="0"/>
                    <a:sym typeface="ヒラギノ角ゴ Pro W3" charset="0"/>
                  </a:defRPr>
                </a:lvl2pPr>
                <a:lvl3pPr marL="11430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3pPr>
                <a:lvl4pPr marL="16002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4pPr>
                <a:lvl5pPr marL="20574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5pPr>
                <a:lvl6pPr marL="25146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6pPr>
                <a:lvl7pPr marL="29718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7pPr>
                <a:lvl8pPr marL="34290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8pPr>
                <a:lvl9pPr marL="38862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9pPr>
              </a:lstStyle>
              <a:p>
                <a:pPr algn="ctr"/>
                <a:r>
                  <a:rPr kumimoji="0" lang="en-US" altLang="ja-JP" sz="1400" b="1" i="1" dirty="0">
                    <a:solidFill>
                      <a:srgbClr val="C0504D"/>
                    </a:solidFill>
                    <a:latin typeface="Century Gothic" charset="0"/>
                    <a:ea typeface="ＭＳ Ｐゴシック" charset="0"/>
                    <a:cs typeface="ＭＳ Ｐゴシック" charset="0"/>
                  </a:rPr>
                  <a:t>1min</a:t>
                </a:r>
                <a:endParaRPr kumimoji="0" lang="ja-JP" altLang="en-US" sz="1400" b="1" i="1" dirty="0">
                  <a:solidFill>
                    <a:srgbClr val="C0504D"/>
                  </a:solidFill>
                  <a:latin typeface="Century Gothic" charset="0"/>
                  <a:ea typeface="ＭＳ Ｐゴシック" charset="0"/>
                  <a:cs typeface="ＭＳ Ｐゴシック" charset="0"/>
                </a:endParaRPr>
              </a:p>
            </p:txBody>
          </p:sp>
          <p:sp>
            <p:nvSpPr>
              <p:cNvPr id="24" name="テキスト ボックス 35"/>
              <p:cNvSpPr txBox="1">
                <a:spLocks noChangeArrowheads="1"/>
              </p:cNvSpPr>
              <p:nvPr/>
            </p:nvSpPr>
            <p:spPr bwMode="auto">
              <a:xfrm>
                <a:off x="4508765" y="3201746"/>
                <a:ext cx="696903" cy="30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306" tIns="32653" rIns="65306" bIns="32653">
                <a:spAutoFit/>
              </a:bodyPr>
              <a:lstStyle>
                <a:lvl1pPr>
                  <a:defRPr kumimoji="1" sz="4200">
                    <a:solidFill>
                      <a:srgbClr val="000000"/>
                    </a:solidFill>
                    <a:latin typeface="ヒラギノ角ゴ Pro W3" charset="0"/>
                    <a:ea typeface="ヒラギノ角ゴ Pro W3" charset="0"/>
                    <a:cs typeface="ヒラギノ角ゴ Pro W3" charset="0"/>
                    <a:sym typeface="ヒラギノ角ゴ Pro W3" charset="0"/>
                  </a:defRPr>
                </a:lvl1pPr>
                <a:lvl2pPr marL="742950" indent="-285750">
                  <a:defRPr kumimoji="1" sz="4200">
                    <a:solidFill>
                      <a:srgbClr val="000000"/>
                    </a:solidFill>
                    <a:latin typeface="ヒラギノ角ゴ Pro W3" charset="0"/>
                    <a:ea typeface="ヒラギノ角ゴ Pro W3" charset="0"/>
                    <a:cs typeface="ヒラギノ角ゴ Pro W3" charset="0"/>
                    <a:sym typeface="ヒラギノ角ゴ Pro W3" charset="0"/>
                  </a:defRPr>
                </a:lvl2pPr>
                <a:lvl3pPr marL="11430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3pPr>
                <a:lvl4pPr marL="16002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4pPr>
                <a:lvl5pPr marL="20574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5pPr>
                <a:lvl6pPr marL="25146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6pPr>
                <a:lvl7pPr marL="29718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7pPr>
                <a:lvl8pPr marL="34290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8pPr>
                <a:lvl9pPr marL="38862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9pPr>
              </a:lstStyle>
              <a:p>
                <a:pPr algn="ctr"/>
                <a:r>
                  <a:rPr kumimoji="0" lang="en-US" altLang="ja-JP" sz="1400" b="1" i="1" dirty="0">
                    <a:solidFill>
                      <a:srgbClr val="C0504D"/>
                    </a:solidFill>
                    <a:latin typeface="Century Gothic" charset="0"/>
                    <a:ea typeface="ＭＳ Ｐゴシック" charset="0"/>
                    <a:cs typeface="ＭＳ Ｐゴシック" charset="0"/>
                  </a:rPr>
                  <a:t>1min</a:t>
                </a:r>
                <a:endParaRPr kumimoji="0" lang="ja-JP" altLang="en-US" sz="1400" b="1" i="1" dirty="0">
                  <a:solidFill>
                    <a:srgbClr val="C0504D"/>
                  </a:solidFill>
                  <a:latin typeface="Century Gothic" charset="0"/>
                  <a:ea typeface="ＭＳ Ｐゴシック" charset="0"/>
                  <a:cs typeface="ＭＳ Ｐゴシック" charset="0"/>
                </a:endParaRPr>
              </a:p>
            </p:txBody>
          </p:sp>
        </p:grpSp>
        <p:grpSp>
          <p:nvGrpSpPr>
            <p:cNvPr id="14" name="図形グループ 13"/>
            <p:cNvGrpSpPr/>
            <p:nvPr/>
          </p:nvGrpSpPr>
          <p:grpSpPr>
            <a:xfrm>
              <a:off x="-148345" y="2900757"/>
              <a:ext cx="3059839" cy="827999"/>
              <a:chOff x="2355280" y="2647368"/>
              <a:chExt cx="3059839" cy="827999"/>
            </a:xfrm>
          </p:grpSpPr>
          <p:pic>
            <p:nvPicPr>
              <p:cNvPr id="15" name="図 14"/>
              <p:cNvPicPr>
                <a:picLocks noChangeAspect="1"/>
              </p:cNvPicPr>
              <p:nvPr/>
            </p:nvPicPr>
            <p:blipFill rotWithShape="1">
              <a:blip r:embed="rId10">
                <a:alphaModFix/>
                <a:duotone>
                  <a:schemeClr val="accent2">
                    <a:shade val="45000"/>
                    <a:satMod val="135000"/>
                  </a:schemeClr>
                  <a:prstClr val="white"/>
                </a:duotone>
                <a:extLst>
                  <a:ext uri="{BEBA8EAE-BF5A-486C-A8C5-ECC9F3942E4B}">
                    <a14:imgProps xmlns:a14="http://schemas.microsoft.com/office/drawing/2010/main">
                      <a14:imgLayer r:embed="rId11">
                        <a14:imgEffect>
                          <a14:backgroundRemoval t="25134" b="72727" l="23704" r="75926">
                            <a14:foregroundMark x1="28519" y1="65241" x2="28519" y2="65241"/>
                            <a14:foregroundMark x1="37037" y1="65775" x2="37037" y2="65775"/>
                            <a14:foregroundMark x1="45185" y1="65775" x2="45185" y2="65775"/>
                            <a14:foregroundMark x1="54444" y1="65775" x2="54444" y2="65775"/>
                            <a14:foregroundMark x1="61852" y1="65775" x2="61852" y2="65775"/>
                            <a14:foregroundMark x1="71852" y1="65241" x2="71852" y2="65241"/>
                          </a14:backgroundRemoval>
                        </a14:imgEffect>
                      </a14:imgLayer>
                    </a14:imgProps>
                  </a:ext>
                </a:extLst>
              </a:blip>
              <a:srcRect l="24024" t="24714" r="24138" b="26686"/>
              <a:stretch/>
            </p:blipFill>
            <p:spPr>
              <a:xfrm rot="5400000" flipV="1">
                <a:off x="2210102" y="2792546"/>
                <a:ext cx="827999" cy="537643"/>
              </a:xfrm>
              <a:prstGeom prst="rect">
                <a:avLst/>
              </a:prstGeom>
              <a:effectLst>
                <a:outerShdw blurRad="22225" dist="25400" dir="2700000" algn="tl" rotWithShape="0">
                  <a:prstClr val="black">
                    <a:alpha val="50000"/>
                  </a:prstClr>
                </a:outerShdw>
                <a:softEdge rad="12700"/>
              </a:effectLst>
            </p:spPr>
          </p:pic>
          <p:pic>
            <p:nvPicPr>
              <p:cNvPr id="16" name="図 15"/>
              <p:cNvPicPr>
                <a:picLocks noChangeAspect="1"/>
              </p:cNvPicPr>
              <p:nvPr/>
            </p:nvPicPr>
            <p:blipFill rotWithShape="1">
              <a:blip r:embed="rId10">
                <a:alphaModFix/>
                <a:duotone>
                  <a:schemeClr val="accent2">
                    <a:shade val="45000"/>
                    <a:satMod val="135000"/>
                  </a:schemeClr>
                  <a:prstClr val="white"/>
                </a:duotone>
                <a:extLst>
                  <a:ext uri="{BEBA8EAE-BF5A-486C-A8C5-ECC9F3942E4B}">
                    <a14:imgProps xmlns:a14="http://schemas.microsoft.com/office/drawing/2010/main">
                      <a14:imgLayer r:embed="rId11">
                        <a14:imgEffect>
                          <a14:backgroundRemoval t="25134" b="72727" l="23704" r="75926">
                            <a14:foregroundMark x1="28519" y1="65241" x2="28519" y2="65241"/>
                            <a14:foregroundMark x1="37037" y1="65775" x2="37037" y2="65775"/>
                            <a14:foregroundMark x1="45185" y1="65775" x2="45185" y2="65775"/>
                            <a14:foregroundMark x1="54444" y1="65775" x2="54444" y2="65775"/>
                            <a14:foregroundMark x1="61852" y1="65775" x2="61852" y2="65775"/>
                            <a14:foregroundMark x1="71852" y1="65241" x2="71852" y2="65241"/>
                          </a14:backgroundRemoval>
                        </a14:imgEffect>
                      </a14:imgLayer>
                    </a14:imgProps>
                  </a:ext>
                </a:extLst>
              </a:blip>
              <a:srcRect l="24024" t="24714" r="24138" b="26686"/>
              <a:stretch/>
            </p:blipFill>
            <p:spPr>
              <a:xfrm rot="5400000" flipV="1">
                <a:off x="2840651" y="2792546"/>
                <a:ext cx="827999" cy="537643"/>
              </a:xfrm>
              <a:prstGeom prst="rect">
                <a:avLst/>
              </a:prstGeom>
              <a:effectLst>
                <a:outerShdw blurRad="22225" dist="25400" dir="2700000" algn="tl" rotWithShape="0">
                  <a:prstClr val="black">
                    <a:alpha val="50000"/>
                  </a:prstClr>
                </a:outerShdw>
                <a:softEdge rad="12700"/>
              </a:effectLst>
            </p:spPr>
          </p:pic>
          <p:pic>
            <p:nvPicPr>
              <p:cNvPr id="17" name="図 16"/>
              <p:cNvPicPr>
                <a:picLocks noChangeAspect="1"/>
              </p:cNvPicPr>
              <p:nvPr/>
            </p:nvPicPr>
            <p:blipFill rotWithShape="1">
              <a:blip r:embed="rId10">
                <a:alphaModFix/>
                <a:duotone>
                  <a:schemeClr val="accent2">
                    <a:shade val="45000"/>
                    <a:satMod val="135000"/>
                  </a:schemeClr>
                  <a:prstClr val="white"/>
                </a:duotone>
                <a:extLst>
                  <a:ext uri="{BEBA8EAE-BF5A-486C-A8C5-ECC9F3942E4B}">
                    <a14:imgProps xmlns:a14="http://schemas.microsoft.com/office/drawing/2010/main">
                      <a14:imgLayer r:embed="rId11">
                        <a14:imgEffect>
                          <a14:backgroundRemoval t="25134" b="72727" l="23704" r="75926">
                            <a14:foregroundMark x1="28519" y1="65241" x2="28519" y2="65241"/>
                            <a14:foregroundMark x1="37037" y1="65775" x2="37037" y2="65775"/>
                            <a14:foregroundMark x1="45185" y1="65775" x2="45185" y2="65775"/>
                            <a14:foregroundMark x1="54444" y1="65775" x2="54444" y2="65775"/>
                            <a14:foregroundMark x1="61852" y1="65775" x2="61852" y2="65775"/>
                            <a14:foregroundMark x1="71852" y1="65241" x2="71852" y2="65241"/>
                          </a14:backgroundRemoval>
                        </a14:imgEffect>
                      </a14:imgLayer>
                    </a14:imgProps>
                  </a:ext>
                </a:extLst>
              </a:blip>
              <a:srcRect l="24024" t="24714" r="24138" b="26686"/>
              <a:stretch/>
            </p:blipFill>
            <p:spPr>
              <a:xfrm rot="5400000" flipV="1">
                <a:off x="3471200" y="2792546"/>
                <a:ext cx="827999" cy="537643"/>
              </a:xfrm>
              <a:prstGeom prst="rect">
                <a:avLst/>
              </a:prstGeom>
              <a:effectLst>
                <a:outerShdw blurRad="22225" dist="25400" dir="2700000" algn="tl" rotWithShape="0">
                  <a:prstClr val="black">
                    <a:alpha val="50000"/>
                  </a:prstClr>
                </a:outerShdw>
                <a:softEdge rad="12700"/>
              </a:effectLst>
            </p:spPr>
          </p:pic>
          <p:pic>
            <p:nvPicPr>
              <p:cNvPr id="18" name="図 17"/>
              <p:cNvPicPr>
                <a:picLocks noChangeAspect="1"/>
              </p:cNvPicPr>
              <p:nvPr/>
            </p:nvPicPr>
            <p:blipFill rotWithShape="1">
              <a:blip r:embed="rId10">
                <a:alphaModFix/>
                <a:duotone>
                  <a:schemeClr val="accent2">
                    <a:shade val="45000"/>
                    <a:satMod val="135000"/>
                  </a:schemeClr>
                  <a:prstClr val="white"/>
                </a:duotone>
                <a:extLst>
                  <a:ext uri="{BEBA8EAE-BF5A-486C-A8C5-ECC9F3942E4B}">
                    <a14:imgProps xmlns:a14="http://schemas.microsoft.com/office/drawing/2010/main">
                      <a14:imgLayer r:embed="rId11">
                        <a14:imgEffect>
                          <a14:backgroundRemoval t="25134" b="72727" l="23704" r="75926">
                            <a14:foregroundMark x1="28519" y1="65241" x2="28519" y2="65241"/>
                            <a14:foregroundMark x1="37037" y1="65775" x2="37037" y2="65775"/>
                            <a14:foregroundMark x1="45185" y1="65775" x2="45185" y2="65775"/>
                            <a14:foregroundMark x1="54444" y1="65775" x2="54444" y2="65775"/>
                            <a14:foregroundMark x1="61852" y1="65775" x2="61852" y2="65775"/>
                            <a14:foregroundMark x1="71852" y1="65241" x2="71852" y2="65241"/>
                          </a14:backgroundRemoval>
                        </a14:imgEffect>
                      </a14:imgLayer>
                    </a14:imgProps>
                  </a:ext>
                </a:extLst>
              </a:blip>
              <a:srcRect l="24024" t="24714" r="24138" b="26686"/>
              <a:stretch/>
            </p:blipFill>
            <p:spPr>
              <a:xfrm rot="5400000" flipV="1">
                <a:off x="4101749" y="2792546"/>
                <a:ext cx="827999" cy="537643"/>
              </a:xfrm>
              <a:prstGeom prst="rect">
                <a:avLst/>
              </a:prstGeom>
              <a:effectLst>
                <a:outerShdw blurRad="22225" dist="25400" dir="2700000" algn="tl" rotWithShape="0">
                  <a:prstClr val="black">
                    <a:alpha val="50000"/>
                  </a:prstClr>
                </a:outerShdw>
                <a:softEdge rad="12700"/>
              </a:effectLst>
            </p:spPr>
          </p:pic>
          <p:pic>
            <p:nvPicPr>
              <p:cNvPr id="19" name="図 18"/>
              <p:cNvPicPr>
                <a:picLocks noChangeAspect="1"/>
              </p:cNvPicPr>
              <p:nvPr/>
            </p:nvPicPr>
            <p:blipFill rotWithShape="1">
              <a:blip r:embed="rId10">
                <a:alphaModFix/>
                <a:duotone>
                  <a:schemeClr val="accent2">
                    <a:shade val="45000"/>
                    <a:satMod val="135000"/>
                  </a:schemeClr>
                  <a:prstClr val="white"/>
                </a:duotone>
                <a:extLst>
                  <a:ext uri="{BEBA8EAE-BF5A-486C-A8C5-ECC9F3942E4B}">
                    <a14:imgProps xmlns:a14="http://schemas.microsoft.com/office/drawing/2010/main">
                      <a14:imgLayer r:embed="rId11">
                        <a14:imgEffect>
                          <a14:backgroundRemoval t="25134" b="72727" l="23704" r="75926">
                            <a14:foregroundMark x1="28519" y1="65241" x2="28519" y2="65241"/>
                            <a14:foregroundMark x1="37037" y1="65775" x2="37037" y2="65775"/>
                            <a14:foregroundMark x1="45185" y1="65775" x2="45185" y2="65775"/>
                            <a14:foregroundMark x1="54444" y1="65775" x2="54444" y2="65775"/>
                            <a14:foregroundMark x1="61852" y1="65775" x2="61852" y2="65775"/>
                            <a14:foregroundMark x1="71852" y1="65241" x2="71852" y2="65241"/>
                          </a14:backgroundRemoval>
                        </a14:imgEffect>
                      </a14:imgLayer>
                    </a14:imgProps>
                  </a:ext>
                </a:extLst>
              </a:blip>
              <a:srcRect l="24024" t="24714" r="24138" b="26686"/>
              <a:stretch/>
            </p:blipFill>
            <p:spPr>
              <a:xfrm rot="5400000" flipV="1">
                <a:off x="4732298" y="2792546"/>
                <a:ext cx="827999" cy="537643"/>
              </a:xfrm>
              <a:prstGeom prst="rect">
                <a:avLst/>
              </a:prstGeom>
              <a:effectLst>
                <a:outerShdw blurRad="22225" dist="25400" dir="2700000" algn="tl" rotWithShape="0">
                  <a:prstClr val="black">
                    <a:alpha val="50000"/>
                  </a:prstClr>
                </a:outerShdw>
                <a:softEdge rad="12700"/>
              </a:effectLst>
            </p:spPr>
          </p:pic>
        </p:grpSp>
      </p:grpSp>
      <p:sp>
        <p:nvSpPr>
          <p:cNvPr id="112" name="下矢印 111"/>
          <p:cNvSpPr/>
          <p:nvPr/>
        </p:nvSpPr>
        <p:spPr>
          <a:xfrm>
            <a:off x="1939401" y="4318276"/>
            <a:ext cx="296663" cy="1151998"/>
          </a:xfrm>
          <a:prstGeom prst="downArrow">
            <a:avLst/>
          </a:prstGeom>
          <a:solidFill>
            <a:schemeClr val="accent2">
              <a:lumMod val="75000"/>
              <a:alpha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none" lIns="0" tIns="2488216" rIns="0" bIns="306000" numCol="1" spcCol="1270" rtlCol="0" anchor="b" anchorCtr="0">
            <a:noAutofit/>
          </a:bodyPr>
          <a:lstStyle/>
          <a:p>
            <a:pPr algn="ctr" defTabSz="1733550">
              <a:lnSpc>
                <a:spcPct val="90000"/>
              </a:lnSpc>
              <a:spcBef>
                <a:spcPct val="0"/>
              </a:spcBef>
              <a:spcAft>
                <a:spcPct val="35000"/>
              </a:spcAft>
            </a:pPr>
            <a:endParaRPr kumimoji="1" lang="ja-JP" altLang="en-US" sz="2400" b="1" i="1" kern="1200" dirty="0" smtClean="0">
              <a:solidFill>
                <a:srgbClr val="77933C"/>
              </a:solidFill>
              <a:latin typeface="Century Gothic"/>
              <a:cs typeface="Century Gothic"/>
            </a:endParaRPr>
          </a:p>
        </p:txBody>
      </p:sp>
      <p:sp>
        <p:nvSpPr>
          <p:cNvPr id="113" name="下矢印 112"/>
          <p:cNvSpPr/>
          <p:nvPr/>
        </p:nvSpPr>
        <p:spPr>
          <a:xfrm>
            <a:off x="2856612" y="4318276"/>
            <a:ext cx="296663" cy="1151998"/>
          </a:xfrm>
          <a:prstGeom prst="downArrow">
            <a:avLst/>
          </a:prstGeom>
          <a:solidFill>
            <a:schemeClr val="accent2">
              <a:lumMod val="75000"/>
              <a:alpha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none" lIns="0" tIns="2488216" rIns="0" bIns="306000" numCol="1" spcCol="1270" rtlCol="0" anchor="b" anchorCtr="0">
            <a:noAutofit/>
          </a:bodyPr>
          <a:lstStyle/>
          <a:p>
            <a:pPr algn="ctr" defTabSz="1733550">
              <a:lnSpc>
                <a:spcPct val="90000"/>
              </a:lnSpc>
              <a:spcBef>
                <a:spcPct val="0"/>
              </a:spcBef>
              <a:spcAft>
                <a:spcPct val="35000"/>
              </a:spcAft>
            </a:pPr>
            <a:endParaRPr kumimoji="1" lang="ja-JP" altLang="en-US" sz="2400" b="1" i="1" kern="1200" dirty="0" smtClean="0">
              <a:solidFill>
                <a:srgbClr val="77933C"/>
              </a:solidFill>
              <a:latin typeface="Century Gothic"/>
              <a:cs typeface="Century Gothic"/>
            </a:endParaRPr>
          </a:p>
        </p:txBody>
      </p:sp>
      <p:sp>
        <p:nvSpPr>
          <p:cNvPr id="114" name="下矢印 113"/>
          <p:cNvSpPr/>
          <p:nvPr/>
        </p:nvSpPr>
        <p:spPr>
          <a:xfrm>
            <a:off x="1009668" y="4318276"/>
            <a:ext cx="296663" cy="1151998"/>
          </a:xfrm>
          <a:prstGeom prst="downArrow">
            <a:avLst/>
          </a:prstGeom>
          <a:solidFill>
            <a:schemeClr val="accent2">
              <a:lumMod val="75000"/>
              <a:alpha val="7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none" lIns="0" tIns="2488216" rIns="0" bIns="306000" numCol="1" spcCol="1270" rtlCol="0" anchor="b" anchorCtr="0">
            <a:noAutofit/>
          </a:bodyPr>
          <a:lstStyle/>
          <a:p>
            <a:pPr algn="ctr" defTabSz="1733550">
              <a:lnSpc>
                <a:spcPct val="90000"/>
              </a:lnSpc>
              <a:spcBef>
                <a:spcPct val="0"/>
              </a:spcBef>
              <a:spcAft>
                <a:spcPct val="35000"/>
              </a:spcAft>
            </a:pPr>
            <a:endParaRPr kumimoji="1" lang="ja-JP" altLang="en-US" sz="2400" b="1" i="1" kern="1200" dirty="0" smtClean="0">
              <a:solidFill>
                <a:srgbClr val="77933C"/>
              </a:solidFill>
              <a:latin typeface="Century Gothic"/>
              <a:cs typeface="Century Gothic"/>
            </a:endParaRPr>
          </a:p>
        </p:txBody>
      </p:sp>
      <p:pic>
        <p:nvPicPr>
          <p:cNvPr id="115" name="図 114"/>
          <p:cNvPicPr>
            <a:picLocks noChangeAspect="1"/>
          </p:cNvPicPr>
          <p:nvPr/>
        </p:nvPicPr>
        <p:blipFill>
          <a:blip r:embed="rId12">
            <a:extLst>
              <a:ext uri="{BEBA8EAE-BF5A-486C-A8C5-ECC9F3942E4B}">
                <a14:imgProps xmlns:a14="http://schemas.microsoft.com/office/drawing/2010/main">
                  <a14:imgLayer r:embed="rId13">
                    <a14:imgEffect>
                      <a14:backgroundRemoval t="6000" b="94800" l="10000" r="90000"/>
                    </a14:imgEffect>
                  </a14:imgLayer>
                </a14:imgProps>
              </a:ext>
            </a:extLst>
          </a:blip>
          <a:stretch>
            <a:fillRect/>
          </a:stretch>
        </p:blipFill>
        <p:spPr>
          <a:xfrm>
            <a:off x="816579" y="4434336"/>
            <a:ext cx="682841" cy="682841"/>
          </a:xfrm>
          <a:prstGeom prst="rect">
            <a:avLst/>
          </a:prstGeom>
        </p:spPr>
      </p:pic>
      <p:pic>
        <p:nvPicPr>
          <p:cNvPr id="116" name="図 115" descr="バッジ.jpg"/>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 uri="{28A0092B-C50C-407E-A947-70E740481C1C}">
                <a14:useLocalDpi xmlns:a14="http://schemas.microsoft.com/office/drawing/2010/main" val="0"/>
              </a:ext>
            </a:extLst>
          </a:blip>
          <a:srcRect l="14346" t="8008" r="14344" b="8501"/>
          <a:stretch/>
        </p:blipFill>
        <p:spPr>
          <a:xfrm>
            <a:off x="1859883" y="4508992"/>
            <a:ext cx="455699" cy="533529"/>
          </a:xfrm>
          <a:prstGeom prst="rect">
            <a:avLst/>
          </a:prstGeom>
        </p:spPr>
      </p:pic>
      <p:pic>
        <p:nvPicPr>
          <p:cNvPr id="117" name="図 116"/>
          <p:cNvPicPr>
            <a:picLocks noChangeAspect="1"/>
          </p:cNvPicPr>
          <p:nvPr/>
        </p:nvPicPr>
        <p:blipFill>
          <a:blip r:embed="rId16"/>
          <a:stretch>
            <a:fillRect/>
          </a:stretch>
        </p:blipFill>
        <p:spPr>
          <a:xfrm>
            <a:off x="2720235" y="4491048"/>
            <a:ext cx="569416" cy="569416"/>
          </a:xfrm>
          <a:prstGeom prst="rect">
            <a:avLst/>
          </a:prstGeom>
        </p:spPr>
      </p:pic>
      <p:sp>
        <p:nvSpPr>
          <p:cNvPr id="118" name="正方形/長方形 117"/>
          <p:cNvSpPr/>
          <p:nvPr/>
        </p:nvSpPr>
        <p:spPr>
          <a:xfrm>
            <a:off x="4284799" y="4673189"/>
            <a:ext cx="2782452" cy="369332"/>
          </a:xfrm>
          <a:prstGeom prst="rect">
            <a:avLst/>
          </a:prstGeom>
        </p:spPr>
        <p:txBody>
          <a:bodyPr wrap="none">
            <a:spAutoFit/>
          </a:bodyPr>
          <a:lstStyle/>
          <a:p>
            <a:pPr algn="ctr"/>
            <a:r>
              <a:rPr lang="en-US" altLang="ja-JP" dirty="0">
                <a:solidFill>
                  <a:schemeClr val="accent2"/>
                </a:solidFill>
                <a:latin typeface="ヒラギノ角ゴ StdN W8"/>
                <a:ea typeface="ヒラギノ角ゴ StdN W8"/>
                <a:cs typeface="ヒラギノ角ゴ StdN W8"/>
              </a:rPr>
              <a:t>Issue of </a:t>
            </a:r>
            <a:r>
              <a:rPr lang="en-US" altLang="ja-JP" dirty="0" smtClean="0">
                <a:solidFill>
                  <a:schemeClr val="accent2"/>
                </a:solidFill>
                <a:latin typeface="ヒラギノ角ゴ StdN W8"/>
                <a:ea typeface="ヒラギノ角ゴ StdN W8"/>
                <a:cs typeface="ヒラギノ角ゴ StdN W8"/>
              </a:rPr>
              <a:t>Certificate</a:t>
            </a:r>
            <a:endParaRPr lang="en-US" altLang="ja-JP" dirty="0">
              <a:solidFill>
                <a:schemeClr val="accent2"/>
              </a:solidFill>
              <a:latin typeface="ヒラギノ角ゴ StdN W8"/>
              <a:ea typeface="ヒラギノ角ゴ StdN W8"/>
              <a:cs typeface="ヒラギノ角ゴ StdN W8"/>
            </a:endParaRPr>
          </a:p>
        </p:txBody>
      </p:sp>
      <p:pic>
        <p:nvPicPr>
          <p:cNvPr id="5" name="図 4"/>
          <p:cNvPicPr>
            <a:picLocks noChangeAspect="1"/>
          </p:cNvPicPr>
          <p:nvPr/>
        </p:nvPicPr>
        <p:blipFill>
          <a:blip r:embed="rId17">
            <a:extLst>
              <a:ext uri="{BEBA8EAE-BF5A-486C-A8C5-ECC9F3942E4B}">
                <a14:imgProps xmlns:a14="http://schemas.microsoft.com/office/drawing/2010/main">
                  <a14:imgLayer r:embed="rId18">
                    <a14:imgEffect>
                      <a14:backgroundRemoval t="521" b="96875" l="0" r="99240"/>
                    </a14:imgEffect>
                  </a14:imgLayer>
                </a14:imgProps>
              </a:ext>
            </a:extLst>
          </a:blip>
          <a:stretch>
            <a:fillRect/>
          </a:stretch>
        </p:blipFill>
        <p:spPr>
          <a:xfrm>
            <a:off x="855954" y="3162992"/>
            <a:ext cx="505908" cy="369332"/>
          </a:xfrm>
          <a:prstGeom prst="rect">
            <a:avLst/>
          </a:prstGeom>
        </p:spPr>
      </p:pic>
      <p:pic>
        <p:nvPicPr>
          <p:cNvPr id="72" name="図 71"/>
          <p:cNvPicPr>
            <a:picLocks noChangeAspect="1"/>
          </p:cNvPicPr>
          <p:nvPr/>
        </p:nvPicPr>
        <p:blipFill>
          <a:blip r:embed="rId17">
            <a:extLst>
              <a:ext uri="{BEBA8EAE-BF5A-486C-A8C5-ECC9F3942E4B}">
                <a14:imgProps xmlns:a14="http://schemas.microsoft.com/office/drawing/2010/main">
                  <a14:imgLayer r:embed="rId19">
                    <a14:imgEffect>
                      <a14:backgroundRemoval t="521" b="96875" l="0" r="99240"/>
                    </a14:imgEffect>
                  </a14:imgLayer>
                </a14:imgProps>
              </a:ext>
            </a:extLst>
          </a:blip>
          <a:stretch>
            <a:fillRect/>
          </a:stretch>
        </p:blipFill>
        <p:spPr>
          <a:xfrm>
            <a:off x="1823394" y="3204534"/>
            <a:ext cx="505908" cy="369332"/>
          </a:xfrm>
          <a:prstGeom prst="rect">
            <a:avLst/>
          </a:prstGeom>
        </p:spPr>
      </p:pic>
      <p:pic>
        <p:nvPicPr>
          <p:cNvPr id="73" name="図 72"/>
          <p:cNvPicPr>
            <a:picLocks noChangeAspect="1"/>
          </p:cNvPicPr>
          <p:nvPr/>
        </p:nvPicPr>
        <p:blipFill>
          <a:blip r:embed="rId17">
            <a:extLst>
              <a:ext uri="{BEBA8EAE-BF5A-486C-A8C5-ECC9F3942E4B}">
                <a14:imgProps xmlns:a14="http://schemas.microsoft.com/office/drawing/2010/main">
                  <a14:imgLayer r:embed="rId20">
                    <a14:imgEffect>
                      <a14:backgroundRemoval t="521" b="96875" l="0" r="99240"/>
                    </a14:imgEffect>
                  </a14:imgLayer>
                </a14:imgProps>
              </a:ext>
            </a:extLst>
          </a:blip>
          <a:stretch>
            <a:fillRect/>
          </a:stretch>
        </p:blipFill>
        <p:spPr>
          <a:xfrm>
            <a:off x="2772299" y="3204534"/>
            <a:ext cx="505908" cy="369332"/>
          </a:xfrm>
          <a:prstGeom prst="rect">
            <a:avLst/>
          </a:prstGeom>
        </p:spPr>
      </p:pic>
    </p:spTree>
    <p:extLst>
      <p:ext uri="{BB962C8B-B14F-4D97-AF65-F5344CB8AC3E}">
        <p14:creationId xmlns:p14="http://schemas.microsoft.com/office/powerpoint/2010/main" val="2416307231"/>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CHiLO Lectures</a:t>
            </a:r>
          </a:p>
        </p:txBody>
      </p:sp>
      <p:pic>
        <p:nvPicPr>
          <p:cNvPr id="6" name="コンテンツ プレースホルダー 5"/>
          <p:cNvPicPr>
            <a:picLocks noGrp="1" noChangeAspect="1"/>
          </p:cNvPicPr>
          <p:nvPr>
            <p:ph idx="1"/>
          </p:nvPr>
        </p:nvPicPr>
        <p:blipFill rotWithShape="1">
          <a:blip r:embed="rId3"/>
          <a:srcRect l="-81" r="-280"/>
          <a:stretch/>
        </p:blipFill>
        <p:spPr>
          <a:xfrm>
            <a:off x="374695" y="1602631"/>
            <a:ext cx="4333159" cy="3895444"/>
          </a:xfrm>
        </p:spPr>
      </p:pic>
      <p:sp>
        <p:nvSpPr>
          <p:cNvPr id="10" name="正方形/長方形 9"/>
          <p:cNvSpPr/>
          <p:nvPr/>
        </p:nvSpPr>
        <p:spPr>
          <a:xfrm rot="16200000">
            <a:off x="-590420" y="2938274"/>
            <a:ext cx="1564641" cy="369332"/>
          </a:xfrm>
          <a:prstGeom prst="rect">
            <a:avLst/>
          </a:prstGeom>
        </p:spPr>
        <p:txBody>
          <a:bodyPr vert="horz" wrap="square">
            <a:spAutoFit/>
          </a:bodyPr>
          <a:lstStyle/>
          <a:p>
            <a:pPr algn="ctr"/>
            <a:r>
              <a:rPr lang="en-US" altLang="ja-JP" dirty="0">
                <a:latin typeface="Century Gothic"/>
                <a:ea typeface="ヒラギノ丸ゴ Pro W4"/>
                <a:cs typeface="Century Gothic"/>
              </a:rPr>
              <a:t>probability</a:t>
            </a:r>
          </a:p>
        </p:txBody>
      </p:sp>
      <p:sp>
        <p:nvSpPr>
          <p:cNvPr id="7" name="タイトル 1"/>
          <p:cNvSpPr txBox="1">
            <a:spLocks/>
          </p:cNvSpPr>
          <p:nvPr/>
        </p:nvSpPr>
        <p:spPr>
          <a:xfrm>
            <a:off x="164019" y="954071"/>
            <a:ext cx="4925907" cy="683222"/>
          </a:xfrm>
          <a:prstGeom prst="rect">
            <a:avLst/>
          </a:prstGeom>
          <a:effectLst/>
        </p:spPr>
        <p:txBody>
          <a:bodyPr vert="horz" lIns="91440" tIns="45720" rIns="91440" bIns="45720" rtlCol="0" anchor="ctr">
            <a:noAutofit/>
          </a:bodyPr>
          <a:lstStyle>
            <a:lvl1pPr algn="r" defTabSz="457200" rtl="0" eaLnBrk="1" latinLnBrk="0" hangingPunct="1">
              <a:spcBef>
                <a:spcPct val="0"/>
              </a:spcBef>
              <a:buNone/>
              <a:defRPr kumimoji="1" sz="3800" b="0" i="1" kern="1200" cap="none" spc="0">
                <a:ln>
                  <a:noFill/>
                </a:ln>
                <a:solidFill>
                  <a:schemeClr val="tx1"/>
                </a:solidFill>
                <a:effectLst>
                  <a:outerShdw blurRad="50800" dist="38100" dir="2700000" algn="tl" rotWithShape="0">
                    <a:schemeClr val="tx1">
                      <a:lumMod val="65000"/>
                      <a:lumOff val="35000"/>
                      <a:alpha val="40000"/>
                    </a:schemeClr>
                  </a:outerShdw>
                </a:effectLst>
                <a:latin typeface="ヒラギノ角ゴ Std W8"/>
                <a:ea typeface="ヒラギノ角ゴ Std W8"/>
                <a:cs typeface="Century Gothic"/>
              </a:defRPr>
            </a:lvl1pPr>
          </a:lstStyle>
          <a:p>
            <a:pPr algn="l"/>
            <a:r>
              <a:rPr lang="en-US" altLang="ja-JP" sz="1400" b="1" i="0" dirty="0"/>
              <a:t>Learners’ Viewing Time for Lecture Videos</a:t>
            </a:r>
            <a:r>
              <a:rPr lang="ja-JP" altLang="ja-JP" sz="1400" b="1" i="0" dirty="0"/>
              <a:t> </a:t>
            </a:r>
            <a:endParaRPr lang="en-US" altLang="ja-JP" sz="1400" i="0" dirty="0" smtClean="0">
              <a:effectLst/>
              <a:latin typeface="Century Gothic"/>
              <a:ea typeface="ヒラギノ角ゴ StdN W8"/>
            </a:endParaRPr>
          </a:p>
          <a:p>
            <a:pPr algn="l"/>
            <a:r>
              <a:rPr lang="en-US" altLang="ja-JP" sz="1400" i="0" dirty="0" smtClean="0">
                <a:effectLst/>
                <a:latin typeface="Century Gothic"/>
                <a:ea typeface="ヒラギノ角ゴ StdN W8"/>
              </a:rPr>
              <a:t>A real experiment involving 30,000 learners in 2008</a:t>
            </a:r>
            <a:endParaRPr lang="ja-JP" altLang="en-US" sz="1400" i="0" dirty="0">
              <a:effectLst/>
              <a:latin typeface="Century Gothic"/>
              <a:ea typeface="ヒラギノ角ゴ StdN W8"/>
            </a:endParaRPr>
          </a:p>
        </p:txBody>
      </p:sp>
      <p:sp>
        <p:nvSpPr>
          <p:cNvPr id="13" name="正方形/長方形 12"/>
          <p:cNvSpPr/>
          <p:nvPr/>
        </p:nvSpPr>
        <p:spPr>
          <a:xfrm>
            <a:off x="1503037" y="1777917"/>
            <a:ext cx="2745954" cy="923330"/>
          </a:xfrm>
          <a:prstGeom prst="rect">
            <a:avLst/>
          </a:prstGeom>
          <a:solidFill>
            <a:srgbClr val="FFFFFF"/>
          </a:solidFill>
        </p:spPr>
        <p:txBody>
          <a:bodyPr wrap="square">
            <a:spAutoFit/>
          </a:bodyPr>
          <a:lstStyle/>
          <a:p>
            <a:r>
              <a:rPr lang="en-US" altLang="ja-JP" dirty="0">
                <a:solidFill>
                  <a:schemeClr val="accent2"/>
                </a:solidFill>
                <a:latin typeface="Century Gothic"/>
                <a:ea typeface="ヒラギノ角ゴ Pro W3"/>
                <a:cs typeface="Century Gothic"/>
              </a:rPr>
              <a:t>M</a:t>
            </a:r>
            <a:r>
              <a:rPr lang="en-US" altLang="ja-JP" dirty="0" smtClean="0">
                <a:solidFill>
                  <a:schemeClr val="accent2"/>
                </a:solidFill>
                <a:latin typeface="Century Gothic"/>
                <a:ea typeface="ヒラギノ角ゴ Pro W3"/>
                <a:cs typeface="Century Gothic"/>
              </a:rPr>
              <a:t>ost </a:t>
            </a:r>
            <a:r>
              <a:rPr lang="en-US" altLang="ja-JP" dirty="0">
                <a:solidFill>
                  <a:schemeClr val="accent2"/>
                </a:solidFill>
                <a:latin typeface="Century Gothic"/>
                <a:ea typeface="ヒラギノ角ゴ Pro W3"/>
                <a:cs typeface="Century Gothic"/>
              </a:rPr>
              <a:t>learners prefer one or </a:t>
            </a:r>
            <a:r>
              <a:rPr lang="en-US" altLang="ja-JP" dirty="0" smtClean="0">
                <a:solidFill>
                  <a:schemeClr val="accent2"/>
                </a:solidFill>
                <a:latin typeface="Century Gothic"/>
                <a:ea typeface="ヒラギノ角ゴ Pro W3"/>
                <a:cs typeface="Century Gothic"/>
              </a:rPr>
              <a:t>two-minute </a:t>
            </a:r>
            <a:r>
              <a:rPr lang="en-US" altLang="ja-JP" dirty="0">
                <a:solidFill>
                  <a:schemeClr val="accent2"/>
                </a:solidFill>
                <a:latin typeface="Century Gothic"/>
                <a:ea typeface="ヒラギノ角ゴ Pro W3"/>
                <a:cs typeface="Century Gothic"/>
              </a:rPr>
              <a:t>short lectures</a:t>
            </a:r>
            <a:endParaRPr lang="ja-JP" altLang="en-US" dirty="0">
              <a:solidFill>
                <a:schemeClr val="accent2"/>
              </a:solidFill>
              <a:latin typeface="Century Gothic"/>
              <a:ea typeface="ヒラギノ角ゴ Pro W3"/>
              <a:cs typeface="Century Gothic"/>
            </a:endParaRPr>
          </a:p>
        </p:txBody>
      </p:sp>
      <p:sp>
        <p:nvSpPr>
          <p:cNvPr id="4" name="正方形/長方形 3"/>
          <p:cNvSpPr/>
          <p:nvPr/>
        </p:nvSpPr>
        <p:spPr>
          <a:xfrm>
            <a:off x="1250803" y="5545506"/>
            <a:ext cx="2696434" cy="369332"/>
          </a:xfrm>
          <a:prstGeom prst="rect">
            <a:avLst/>
          </a:prstGeom>
        </p:spPr>
        <p:txBody>
          <a:bodyPr wrap="none">
            <a:spAutoFit/>
          </a:bodyPr>
          <a:lstStyle/>
          <a:p>
            <a:pPr algn="ctr"/>
            <a:r>
              <a:rPr lang="en-US" altLang="ja-JP" dirty="0">
                <a:latin typeface="Century Gothic"/>
                <a:cs typeface="Century Gothic"/>
              </a:rPr>
              <a:t>Viewing </a:t>
            </a:r>
            <a:r>
              <a:rPr lang="en-US" altLang="ja-JP" dirty="0" smtClean="0">
                <a:latin typeface="Century Gothic"/>
                <a:cs typeface="Century Gothic"/>
              </a:rPr>
              <a:t>Time(</a:t>
            </a:r>
            <a:r>
              <a:rPr lang="en-US" altLang="ja-JP" dirty="0" smtClean="0">
                <a:latin typeface="Century Gothic"/>
                <a:ea typeface="ヒラギノ丸ゴ Pro W4"/>
                <a:cs typeface="Century Gothic"/>
              </a:rPr>
              <a:t>minutes)</a:t>
            </a:r>
            <a:r>
              <a:rPr lang="en-US" altLang="ja-JP" dirty="0" smtClean="0">
                <a:latin typeface="Century Gothic"/>
                <a:cs typeface="Century Gothic"/>
              </a:rPr>
              <a:t> </a:t>
            </a:r>
            <a:endParaRPr lang="ja-JP" altLang="en-US" dirty="0">
              <a:latin typeface="Century Gothic"/>
              <a:cs typeface="Century Gothic"/>
            </a:endParaRPr>
          </a:p>
        </p:txBody>
      </p:sp>
      <p:sp>
        <p:nvSpPr>
          <p:cNvPr id="5" name="スライド番号プレースホルダー 4"/>
          <p:cNvSpPr>
            <a:spLocks noGrp="1"/>
          </p:cNvSpPr>
          <p:nvPr>
            <p:ph type="sldNum" sz="quarter" idx="12"/>
          </p:nvPr>
        </p:nvSpPr>
        <p:spPr/>
        <p:txBody>
          <a:bodyPr/>
          <a:lstStyle/>
          <a:p>
            <a:fld id="{E863AB6B-07E7-994D-8C15-200C54B03C40}" type="slidenum">
              <a:rPr kumimoji="1" lang="ja-JP" altLang="en-US" smtClean="0"/>
              <a:pPr/>
              <a:t>34</a:t>
            </a:fld>
            <a:endParaRPr kumimoji="1" lang="ja-JP" altLang="en-US"/>
          </a:p>
        </p:txBody>
      </p:sp>
      <p:grpSp>
        <p:nvGrpSpPr>
          <p:cNvPr id="9" name="図形グループ 8"/>
          <p:cNvGrpSpPr/>
          <p:nvPr/>
        </p:nvGrpSpPr>
        <p:grpSpPr>
          <a:xfrm>
            <a:off x="5008474" y="1777917"/>
            <a:ext cx="3970509" cy="4678117"/>
            <a:chOff x="5008474" y="1777917"/>
            <a:chExt cx="3970509" cy="4678117"/>
          </a:xfrm>
        </p:grpSpPr>
        <p:grpSp>
          <p:nvGrpSpPr>
            <p:cNvPr id="3" name="図形グループ 2"/>
            <p:cNvGrpSpPr/>
            <p:nvPr/>
          </p:nvGrpSpPr>
          <p:grpSpPr>
            <a:xfrm>
              <a:off x="5008474" y="4045484"/>
              <a:ext cx="3933781" cy="928124"/>
              <a:chOff x="4618325" y="4045484"/>
              <a:chExt cx="4440466" cy="1032586"/>
            </a:xfrm>
          </p:grpSpPr>
          <p:pic>
            <p:nvPicPr>
              <p:cNvPr id="18" name="図 17" descr="写真.PNG"/>
              <p:cNvPicPr>
                <a:picLocks noChangeAspect="1"/>
              </p:cNvPicPr>
              <p:nvPr/>
            </p:nvPicPr>
            <p:blipFill rotWithShape="1">
              <a:blip r:embed="rId4">
                <a:extLst>
                  <a:ext uri="{28A0092B-C50C-407E-A947-70E740481C1C}">
                    <a14:useLocalDpi xmlns:a14="http://schemas.microsoft.com/office/drawing/2010/main" val="0"/>
                  </a:ext>
                </a:extLst>
              </a:blip>
              <a:srcRect l="18823" t="74821" r="17469" b="5426"/>
              <a:stretch/>
            </p:blipFill>
            <p:spPr>
              <a:xfrm>
                <a:off x="4618325" y="4045484"/>
                <a:ext cx="4440466" cy="1032586"/>
              </a:xfrm>
              <a:prstGeom prst="rect">
                <a:avLst/>
              </a:prstGeom>
            </p:spPr>
          </p:pic>
          <p:sp>
            <p:nvSpPr>
              <p:cNvPr id="24" name="正方形/長方形 23"/>
              <p:cNvSpPr/>
              <p:nvPr/>
            </p:nvSpPr>
            <p:spPr>
              <a:xfrm>
                <a:off x="4637461" y="4327696"/>
                <a:ext cx="359997" cy="3748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1270" rtlCol="0" fromWordArt="0" anchor="ctr" anchorCtr="0" forceAA="0" compatLnSpc="1">
                <a:prstTxWarp prst="textNoShape">
                  <a:avLst/>
                </a:prstTxWarp>
                <a:noAutofit/>
              </a:bodyPr>
              <a:lstStyle/>
              <a:p>
                <a:pPr algn="ctr" defTabSz="1733550">
                  <a:lnSpc>
                    <a:spcPct val="90000"/>
                  </a:lnSpc>
                  <a:spcBef>
                    <a:spcPct val="0"/>
                  </a:spcBef>
                </a:pPr>
                <a:endParaRPr kumimoji="1" lang="ja-JP" altLang="en-US" sz="2400" kern="1200" dirty="0" smtClean="0">
                  <a:solidFill>
                    <a:schemeClr val="tx1"/>
                  </a:solidFill>
                  <a:latin typeface="ヒラギノ角ゴ Pro W3"/>
                  <a:ea typeface="ヒラギノ角ゴ Pro W3"/>
                  <a:cs typeface="ヒラギノ角ゴ Pro W3"/>
                </a:endParaRPr>
              </a:p>
            </p:txBody>
          </p:sp>
          <p:sp>
            <p:nvSpPr>
              <p:cNvPr id="25" name="正方形/長方形 24"/>
              <p:cNvSpPr/>
              <p:nvPr/>
            </p:nvSpPr>
            <p:spPr>
              <a:xfrm>
                <a:off x="5770894" y="4327696"/>
                <a:ext cx="359997" cy="3748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1270" rtlCol="0" fromWordArt="0" anchor="ctr" anchorCtr="0" forceAA="0" compatLnSpc="1">
                <a:prstTxWarp prst="textNoShape">
                  <a:avLst/>
                </a:prstTxWarp>
                <a:noAutofit/>
              </a:bodyPr>
              <a:lstStyle/>
              <a:p>
                <a:pPr algn="ctr" defTabSz="1733550">
                  <a:lnSpc>
                    <a:spcPct val="90000"/>
                  </a:lnSpc>
                  <a:spcBef>
                    <a:spcPct val="0"/>
                  </a:spcBef>
                </a:pPr>
                <a:endParaRPr kumimoji="1" lang="ja-JP" altLang="en-US" sz="2400" kern="1200" dirty="0" smtClean="0">
                  <a:solidFill>
                    <a:schemeClr val="tx1"/>
                  </a:solidFill>
                  <a:latin typeface="ヒラギノ角ゴ Pro W3"/>
                  <a:ea typeface="ヒラギノ角ゴ Pro W3"/>
                  <a:cs typeface="ヒラギノ角ゴ Pro W3"/>
                </a:endParaRPr>
              </a:p>
            </p:txBody>
          </p:sp>
          <p:sp>
            <p:nvSpPr>
              <p:cNvPr id="26" name="正方形/長方形 25"/>
              <p:cNvSpPr/>
              <p:nvPr/>
            </p:nvSpPr>
            <p:spPr>
              <a:xfrm>
                <a:off x="6876678" y="4339566"/>
                <a:ext cx="359997" cy="3748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1270" rtlCol="0" fromWordArt="0" anchor="ctr" anchorCtr="0" forceAA="0" compatLnSpc="1">
                <a:prstTxWarp prst="textNoShape">
                  <a:avLst/>
                </a:prstTxWarp>
                <a:noAutofit/>
              </a:bodyPr>
              <a:lstStyle/>
              <a:p>
                <a:pPr algn="ctr" defTabSz="1733550">
                  <a:lnSpc>
                    <a:spcPct val="90000"/>
                  </a:lnSpc>
                  <a:spcBef>
                    <a:spcPct val="0"/>
                  </a:spcBef>
                </a:pPr>
                <a:endParaRPr kumimoji="1" lang="ja-JP" altLang="en-US" sz="2400" kern="1200" dirty="0" smtClean="0">
                  <a:solidFill>
                    <a:schemeClr val="tx1"/>
                  </a:solidFill>
                  <a:latin typeface="ヒラギノ角ゴ Pro W3"/>
                  <a:ea typeface="ヒラギノ角ゴ Pro W3"/>
                  <a:cs typeface="ヒラギノ角ゴ Pro W3"/>
                </a:endParaRPr>
              </a:p>
            </p:txBody>
          </p:sp>
          <p:sp>
            <p:nvSpPr>
              <p:cNvPr id="27" name="正方形/長方形 26"/>
              <p:cNvSpPr/>
              <p:nvPr/>
            </p:nvSpPr>
            <p:spPr>
              <a:xfrm>
                <a:off x="7949347" y="4327696"/>
                <a:ext cx="359997" cy="37487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1270" rtlCol="0" fromWordArt="0" anchor="ctr" anchorCtr="0" forceAA="0" compatLnSpc="1">
                <a:prstTxWarp prst="textNoShape">
                  <a:avLst/>
                </a:prstTxWarp>
                <a:noAutofit/>
              </a:bodyPr>
              <a:lstStyle/>
              <a:p>
                <a:pPr algn="ctr" defTabSz="1733550">
                  <a:lnSpc>
                    <a:spcPct val="90000"/>
                  </a:lnSpc>
                  <a:spcBef>
                    <a:spcPct val="0"/>
                  </a:spcBef>
                </a:pPr>
                <a:endParaRPr kumimoji="1" lang="ja-JP" altLang="en-US" sz="2400" kern="1200" dirty="0" smtClean="0">
                  <a:solidFill>
                    <a:schemeClr val="tx1"/>
                  </a:solidFill>
                  <a:latin typeface="ヒラギノ角ゴ Pro W3"/>
                  <a:ea typeface="ヒラギノ角ゴ Pro W3"/>
                  <a:cs typeface="ヒラギノ角ゴ Pro W3"/>
                </a:endParaRPr>
              </a:p>
            </p:txBody>
          </p:sp>
        </p:grpSp>
        <p:pic>
          <p:nvPicPr>
            <p:cNvPr id="12" name="図 16"/>
            <p:cNvPicPr>
              <a:picLocks noChangeAspect="1"/>
            </p:cNvPicPr>
            <p:nvPr/>
          </p:nvPicPr>
          <p:blipFill rotWithShape="1">
            <a:blip r:embed="rId5">
              <a:extLst>
                <a:ext uri="{28A0092B-C50C-407E-A947-70E740481C1C}">
                  <a14:useLocalDpi xmlns:a14="http://schemas.microsoft.com/office/drawing/2010/main" val="0"/>
                </a:ext>
              </a:extLst>
            </a:blip>
            <a:srcRect l="8589" t="7457" r="7543" b="5790"/>
            <a:stretch/>
          </p:blipFill>
          <p:spPr bwMode="auto">
            <a:xfrm>
              <a:off x="6605283" y="5592169"/>
              <a:ext cx="882603" cy="863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カギ線コネクタ 82"/>
            <p:cNvCxnSpPr>
              <a:cxnSpLocks noChangeShapeType="1"/>
              <a:stCxn id="24" idx="0"/>
              <a:endCxn id="15" idx="2"/>
            </p:cNvCxnSpPr>
            <p:nvPr/>
          </p:nvCxnSpPr>
          <p:spPr bwMode="auto">
            <a:xfrm flipV="1">
              <a:off x="5184886" y="3605554"/>
              <a:ext cx="709715" cy="693592"/>
            </a:xfrm>
            <a:prstGeom prst="straightConnector1">
              <a:avLst/>
            </a:prstGeom>
            <a:noFill/>
            <a:ln w="73025">
              <a:solidFill>
                <a:srgbClr val="FFFFFF"/>
              </a:solidFill>
              <a:round/>
              <a:headEnd type="triangle" w="lg" len="med"/>
              <a:tailEnd/>
            </a:ln>
            <a:effectLst>
              <a:glow rad="25400">
                <a:schemeClr val="accent4">
                  <a:satMod val="175000"/>
                  <a:alpha val="50000"/>
                </a:schemeClr>
              </a:glow>
            </a:effectLst>
            <a:extLst>
              <a:ext uri="{909E8E84-426E-40dd-AFC4-6F175D3DCCD1}">
                <a14:hiddenFill xmlns:a14="http://schemas.microsoft.com/office/drawing/2010/main">
                  <a:noFill/>
                </a14:hiddenFill>
              </a:ext>
            </a:extLst>
          </p:spPr>
        </p:cxnSp>
        <p:cxnSp>
          <p:nvCxnSpPr>
            <p:cNvPr id="20" name="カギ線コネクタ 82"/>
            <p:cNvCxnSpPr>
              <a:cxnSpLocks noChangeShapeType="1"/>
              <a:stCxn id="25" idx="0"/>
              <a:endCxn id="35" idx="2"/>
            </p:cNvCxnSpPr>
            <p:nvPr/>
          </p:nvCxnSpPr>
          <p:spPr bwMode="auto">
            <a:xfrm flipV="1">
              <a:off x="6188988" y="3605554"/>
              <a:ext cx="422891" cy="693592"/>
            </a:xfrm>
            <a:prstGeom prst="straightConnector1">
              <a:avLst/>
            </a:prstGeom>
            <a:noFill/>
            <a:ln w="73025">
              <a:solidFill>
                <a:srgbClr val="FFFFFF"/>
              </a:solidFill>
              <a:miter lim="800000"/>
              <a:headEnd type="triangle" w="lg" len="med"/>
              <a:tailEnd/>
            </a:ln>
            <a:effectLst>
              <a:glow rad="25400">
                <a:schemeClr val="accent4">
                  <a:satMod val="175000"/>
                  <a:alpha val="50000"/>
                </a:schemeClr>
              </a:glow>
            </a:effectLst>
            <a:extLst>
              <a:ext uri="{909E8E84-426E-40dd-AFC4-6F175D3DCCD1}">
                <a14:hiddenFill xmlns:a14="http://schemas.microsoft.com/office/drawing/2010/main">
                  <a:noFill/>
                </a14:hiddenFill>
              </a:ext>
            </a:extLst>
          </p:spPr>
        </p:cxnSp>
        <p:cxnSp>
          <p:nvCxnSpPr>
            <p:cNvPr id="21" name="カギ線コネクタ 82"/>
            <p:cNvCxnSpPr>
              <a:cxnSpLocks noChangeShapeType="1"/>
              <a:stCxn id="26" idx="0"/>
              <a:endCxn id="38" idx="2"/>
            </p:cNvCxnSpPr>
            <p:nvPr/>
          </p:nvCxnSpPr>
          <p:spPr bwMode="auto">
            <a:xfrm flipV="1">
              <a:off x="7168595" y="3605554"/>
              <a:ext cx="155244" cy="704261"/>
            </a:xfrm>
            <a:prstGeom prst="straightConnector1">
              <a:avLst/>
            </a:prstGeom>
            <a:noFill/>
            <a:ln w="73025">
              <a:solidFill>
                <a:srgbClr val="FFFFFF"/>
              </a:solidFill>
              <a:miter lim="800000"/>
              <a:headEnd type="triangle" w="lg" len="med"/>
              <a:tailEnd/>
            </a:ln>
            <a:effectLst>
              <a:glow rad="25400">
                <a:schemeClr val="accent4">
                  <a:satMod val="175000"/>
                  <a:alpha val="50000"/>
                </a:schemeClr>
              </a:glow>
            </a:effectLst>
            <a:extLst>
              <a:ext uri="{909E8E84-426E-40dd-AFC4-6F175D3DCCD1}">
                <a14:hiddenFill xmlns:a14="http://schemas.microsoft.com/office/drawing/2010/main">
                  <a:noFill/>
                </a14:hiddenFill>
              </a:ext>
            </a:extLst>
          </p:spPr>
        </p:cxnSp>
        <p:cxnSp>
          <p:nvCxnSpPr>
            <p:cNvPr id="22" name="カギ線コネクタ 82"/>
            <p:cNvCxnSpPr>
              <a:cxnSpLocks noChangeShapeType="1"/>
              <a:stCxn id="27" idx="0"/>
              <a:endCxn id="41" idx="2"/>
            </p:cNvCxnSpPr>
            <p:nvPr/>
          </p:nvCxnSpPr>
          <p:spPr bwMode="auto">
            <a:xfrm flipH="1" flipV="1">
              <a:off x="8035798" y="3605554"/>
              <a:ext cx="83068" cy="693592"/>
            </a:xfrm>
            <a:prstGeom prst="straightConnector1">
              <a:avLst/>
            </a:prstGeom>
            <a:noFill/>
            <a:ln w="73025">
              <a:solidFill>
                <a:srgbClr val="FFFFFF"/>
              </a:solidFill>
              <a:miter lim="800000"/>
              <a:headEnd type="triangle" w="lg" len="med"/>
              <a:tailEnd/>
            </a:ln>
            <a:effectLst>
              <a:glow rad="25400">
                <a:schemeClr val="accent4">
                  <a:satMod val="175000"/>
                  <a:alpha val="50000"/>
                </a:schemeClr>
              </a:glow>
            </a:effectLst>
            <a:extLst>
              <a:ext uri="{909E8E84-426E-40dd-AFC4-6F175D3DCCD1}">
                <a14:hiddenFill xmlns:a14="http://schemas.microsoft.com/office/drawing/2010/main">
                  <a:noFill/>
                </a14:hiddenFill>
              </a:ext>
            </a:extLst>
          </p:spPr>
        </p:cxnSp>
        <p:sp>
          <p:nvSpPr>
            <p:cNvPr id="23" name="コンテンツ プレースホルダー 2"/>
            <p:cNvSpPr txBox="1">
              <a:spLocks/>
            </p:cNvSpPr>
            <p:nvPr/>
          </p:nvSpPr>
          <p:spPr>
            <a:xfrm>
              <a:off x="7403578" y="5325461"/>
              <a:ext cx="1575405" cy="345228"/>
            </a:xfrm>
            <a:prstGeom prst="rect">
              <a:avLst/>
            </a:prstGeom>
          </p:spPr>
          <p:txBody>
            <a:bodyPr>
              <a:noAutofit/>
            </a:bodyPr>
            <a:lstStyle>
              <a:lvl1pPr marL="342900" indent="-342900" algn="l" defTabSz="457200" rtl="0" eaLnBrk="1" latinLnBrk="0" hangingPunct="1">
                <a:spcBef>
                  <a:spcPct val="20000"/>
                </a:spcBef>
                <a:buClr>
                  <a:schemeClr val="accent2">
                    <a:lumMod val="75000"/>
                  </a:schemeClr>
                </a:buClr>
                <a:buSzPct val="70000"/>
                <a:buFont typeface="Wingdings" charset="2"/>
                <a:buChar char="n"/>
                <a:defRPr kumimoji="1" sz="3200" b="0" i="0" kern="1200">
                  <a:solidFill>
                    <a:schemeClr val="tx1"/>
                  </a:solidFill>
                  <a:latin typeface="Century Gothic"/>
                  <a:ea typeface="ヒラギノ角ゴ Pro W3"/>
                  <a:cs typeface="Century Gothic"/>
                </a:defRPr>
              </a:lvl1pPr>
              <a:lvl2pPr marL="742950" indent="-285750" algn="l" defTabSz="457200" rtl="0" eaLnBrk="1" latinLnBrk="0" hangingPunct="1">
                <a:spcBef>
                  <a:spcPct val="20000"/>
                </a:spcBef>
                <a:buClr>
                  <a:schemeClr val="accent2">
                    <a:lumMod val="75000"/>
                  </a:schemeClr>
                </a:buClr>
                <a:buFont typeface="ヒラギノ角ゴ ProN W3"/>
                <a:buChar char="»"/>
                <a:defRPr kumimoji="1" sz="2800" b="0" i="0" kern="1200">
                  <a:solidFill>
                    <a:schemeClr val="tx1"/>
                  </a:solidFill>
                  <a:latin typeface="Century Gothic"/>
                  <a:ea typeface="ヒラギノ角ゴ Pro W3"/>
                  <a:cs typeface="Century Gothic"/>
                </a:defRPr>
              </a:lvl2pPr>
              <a:lvl3pPr marL="1143000" indent="-228600" algn="l" defTabSz="457200" rtl="0" eaLnBrk="1" latinLnBrk="0" hangingPunct="1">
                <a:spcBef>
                  <a:spcPct val="20000"/>
                </a:spcBef>
                <a:buClr>
                  <a:schemeClr val="accent2">
                    <a:lumMod val="75000"/>
                  </a:schemeClr>
                </a:buClr>
                <a:buFont typeface="Arial"/>
                <a:buChar char="•"/>
                <a:defRPr kumimoji="1" sz="2400" b="0" i="0" kern="1200">
                  <a:solidFill>
                    <a:schemeClr val="tx1"/>
                  </a:solidFill>
                  <a:latin typeface="Century Gothic"/>
                  <a:ea typeface="ヒラギノ角ゴ Pro W3"/>
                  <a:cs typeface="Century Gothic"/>
                </a:defRPr>
              </a:lvl3pPr>
              <a:lvl4pPr marL="1600200" indent="-228600" algn="l" defTabSz="457200" rtl="0" eaLnBrk="1" latinLnBrk="0" hangingPunct="1">
                <a:spcBef>
                  <a:spcPct val="20000"/>
                </a:spcBef>
                <a:buClr>
                  <a:schemeClr val="accent2">
                    <a:lumMod val="75000"/>
                  </a:schemeClr>
                </a:buClr>
                <a:buFont typeface="Arial"/>
                <a:buChar char="–"/>
                <a:defRPr kumimoji="1" sz="2000" b="0" i="0" kern="1200">
                  <a:solidFill>
                    <a:schemeClr val="tx1"/>
                  </a:solidFill>
                  <a:latin typeface="Century Gothic"/>
                  <a:ea typeface="ヒラギノ角ゴ Pro W3"/>
                  <a:cs typeface="Century Gothic"/>
                </a:defRPr>
              </a:lvl4pPr>
              <a:lvl5pPr marL="2057400" indent="-228600" algn="l" defTabSz="457200" rtl="0" eaLnBrk="1" latinLnBrk="0" hangingPunct="1">
                <a:spcBef>
                  <a:spcPct val="20000"/>
                </a:spcBef>
                <a:buClr>
                  <a:schemeClr val="accent2">
                    <a:lumMod val="75000"/>
                  </a:schemeClr>
                </a:buClr>
                <a:buFont typeface="Arial"/>
                <a:buChar char="»"/>
                <a:defRPr kumimoji="1" sz="2000" b="0" i="0" kern="1200">
                  <a:solidFill>
                    <a:schemeClr val="tx1"/>
                  </a:solidFill>
                  <a:latin typeface="Century Gothic"/>
                  <a:ea typeface="ヒラギノ角ゴ Pro W3"/>
                  <a:cs typeface="Century Gothic"/>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a:lstStyle>
            <a:p>
              <a:pPr marL="0" indent="0">
                <a:spcBef>
                  <a:spcPts val="600"/>
                </a:spcBef>
                <a:buNone/>
              </a:pPr>
              <a:r>
                <a:rPr lang="en-US" altLang="ja-JP" sz="1600" b="1" i="1" dirty="0" smtClean="0"/>
                <a:t>One Volume</a:t>
              </a:r>
            </a:p>
          </p:txBody>
        </p:sp>
        <p:sp>
          <p:nvSpPr>
            <p:cNvPr id="28" name="下矢印 27"/>
            <p:cNvSpPr/>
            <p:nvPr/>
          </p:nvSpPr>
          <p:spPr>
            <a:xfrm>
              <a:off x="6805604" y="5133034"/>
              <a:ext cx="447636" cy="316569"/>
            </a:xfrm>
            <a:prstGeom prst="downArrow">
              <a:avLst/>
            </a:prstGeom>
            <a:ln/>
          </p:spPr>
          <p:style>
            <a:lnRef idx="1">
              <a:schemeClr val="accent4"/>
            </a:lnRef>
            <a:fillRef idx="2">
              <a:schemeClr val="accent4"/>
            </a:fillRef>
            <a:effectRef idx="1">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a:p>
          </p:txBody>
        </p:sp>
        <p:grpSp>
          <p:nvGrpSpPr>
            <p:cNvPr id="8" name="図形グループ 7"/>
            <p:cNvGrpSpPr/>
            <p:nvPr/>
          </p:nvGrpSpPr>
          <p:grpSpPr>
            <a:xfrm>
              <a:off x="5572049" y="3138303"/>
              <a:ext cx="2806631" cy="467251"/>
              <a:chOff x="5580749" y="3138303"/>
              <a:chExt cx="2806631" cy="467251"/>
            </a:xfrm>
          </p:grpSpPr>
          <p:grpSp>
            <p:nvGrpSpPr>
              <p:cNvPr id="14" name="図形グループ 13"/>
              <p:cNvGrpSpPr/>
              <p:nvPr/>
            </p:nvGrpSpPr>
            <p:grpSpPr>
              <a:xfrm>
                <a:off x="5580749" y="3138303"/>
                <a:ext cx="665434" cy="467251"/>
                <a:chOff x="2641889" y="3131598"/>
                <a:chExt cx="696903" cy="498459"/>
              </a:xfrm>
            </p:grpSpPr>
            <p:pic>
              <p:nvPicPr>
                <p:cNvPr id="15" name="図 14"/>
                <p:cNvPicPr>
                  <a:picLocks noChangeAspect="1"/>
                </p:cNvPicPr>
                <p:nvPr/>
              </p:nvPicPr>
              <p:blipFill rotWithShape="1">
                <a:blip r:embed="rId6"/>
                <a:srcRect r="75464"/>
                <a:stretch/>
              </p:blipFill>
              <p:spPr>
                <a:xfrm>
                  <a:off x="2671355" y="3131598"/>
                  <a:ext cx="616681" cy="498459"/>
                </a:xfrm>
                <a:prstGeom prst="rect">
                  <a:avLst/>
                </a:prstGeom>
              </p:spPr>
            </p:pic>
            <p:sp>
              <p:nvSpPr>
                <p:cNvPr id="16" name="テキスト ボックス 35"/>
                <p:cNvSpPr txBox="1">
                  <a:spLocks noChangeArrowheads="1"/>
                </p:cNvSpPr>
                <p:nvPr/>
              </p:nvSpPr>
              <p:spPr bwMode="auto">
                <a:xfrm>
                  <a:off x="2641889" y="3201746"/>
                  <a:ext cx="696903" cy="30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306" tIns="32653" rIns="65306" bIns="32653">
                  <a:spAutoFit/>
                </a:bodyPr>
                <a:lstStyle>
                  <a:lvl1pPr>
                    <a:defRPr kumimoji="1" sz="4200">
                      <a:solidFill>
                        <a:srgbClr val="000000"/>
                      </a:solidFill>
                      <a:latin typeface="ヒラギノ角ゴ Pro W3" charset="0"/>
                      <a:ea typeface="ヒラギノ角ゴ Pro W3" charset="0"/>
                      <a:cs typeface="ヒラギノ角ゴ Pro W3" charset="0"/>
                      <a:sym typeface="ヒラギノ角ゴ Pro W3" charset="0"/>
                    </a:defRPr>
                  </a:lvl1pPr>
                  <a:lvl2pPr marL="742950" indent="-285750">
                    <a:defRPr kumimoji="1" sz="4200">
                      <a:solidFill>
                        <a:srgbClr val="000000"/>
                      </a:solidFill>
                      <a:latin typeface="ヒラギノ角ゴ Pro W3" charset="0"/>
                      <a:ea typeface="ヒラギノ角ゴ Pro W3" charset="0"/>
                      <a:cs typeface="ヒラギノ角ゴ Pro W3" charset="0"/>
                      <a:sym typeface="ヒラギノ角ゴ Pro W3" charset="0"/>
                    </a:defRPr>
                  </a:lvl2pPr>
                  <a:lvl3pPr marL="11430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3pPr>
                  <a:lvl4pPr marL="16002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4pPr>
                  <a:lvl5pPr marL="20574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5pPr>
                  <a:lvl6pPr marL="25146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6pPr>
                  <a:lvl7pPr marL="29718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7pPr>
                  <a:lvl8pPr marL="34290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8pPr>
                  <a:lvl9pPr marL="38862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9pPr>
                </a:lstStyle>
                <a:p>
                  <a:pPr algn="ctr"/>
                  <a:r>
                    <a:rPr kumimoji="0" lang="en-US" altLang="ja-JP" sz="1400" b="1" i="1" dirty="0">
                      <a:solidFill>
                        <a:srgbClr val="C0504D"/>
                      </a:solidFill>
                      <a:latin typeface="Century Gothic" charset="0"/>
                      <a:ea typeface="ＭＳ Ｐゴシック" charset="0"/>
                      <a:cs typeface="ＭＳ Ｐゴシック" charset="0"/>
                    </a:rPr>
                    <a:t>1min</a:t>
                  </a:r>
                  <a:endParaRPr kumimoji="0" lang="ja-JP" altLang="en-US" sz="1400" b="1" i="1" dirty="0">
                    <a:solidFill>
                      <a:srgbClr val="C0504D"/>
                    </a:solidFill>
                    <a:latin typeface="Century Gothic" charset="0"/>
                    <a:ea typeface="ＭＳ Ｐゴシック" charset="0"/>
                    <a:cs typeface="ＭＳ Ｐゴシック" charset="0"/>
                  </a:endParaRPr>
                </a:p>
              </p:txBody>
            </p:sp>
          </p:grpSp>
          <p:grpSp>
            <p:nvGrpSpPr>
              <p:cNvPr id="34" name="図形グループ 33"/>
              <p:cNvGrpSpPr/>
              <p:nvPr/>
            </p:nvGrpSpPr>
            <p:grpSpPr>
              <a:xfrm>
                <a:off x="6298027" y="3138303"/>
                <a:ext cx="665434" cy="467251"/>
                <a:chOff x="2641889" y="3131598"/>
                <a:chExt cx="696903" cy="498459"/>
              </a:xfrm>
            </p:grpSpPr>
            <p:pic>
              <p:nvPicPr>
                <p:cNvPr id="35" name="図 34"/>
                <p:cNvPicPr>
                  <a:picLocks noChangeAspect="1"/>
                </p:cNvPicPr>
                <p:nvPr/>
              </p:nvPicPr>
              <p:blipFill rotWithShape="1">
                <a:blip r:embed="rId6"/>
                <a:srcRect r="75464"/>
                <a:stretch/>
              </p:blipFill>
              <p:spPr>
                <a:xfrm>
                  <a:off x="2671355" y="3131598"/>
                  <a:ext cx="616681" cy="498459"/>
                </a:xfrm>
                <a:prstGeom prst="rect">
                  <a:avLst/>
                </a:prstGeom>
              </p:spPr>
            </p:pic>
            <p:sp>
              <p:nvSpPr>
                <p:cNvPr id="36" name="テキスト ボックス 35"/>
                <p:cNvSpPr txBox="1">
                  <a:spLocks noChangeArrowheads="1"/>
                </p:cNvSpPr>
                <p:nvPr/>
              </p:nvSpPr>
              <p:spPr bwMode="auto">
                <a:xfrm>
                  <a:off x="2641889" y="3201746"/>
                  <a:ext cx="696903" cy="30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306" tIns="32653" rIns="65306" bIns="32653">
                  <a:spAutoFit/>
                </a:bodyPr>
                <a:lstStyle>
                  <a:lvl1pPr>
                    <a:defRPr kumimoji="1" sz="4200">
                      <a:solidFill>
                        <a:srgbClr val="000000"/>
                      </a:solidFill>
                      <a:latin typeface="ヒラギノ角ゴ Pro W3" charset="0"/>
                      <a:ea typeface="ヒラギノ角ゴ Pro W3" charset="0"/>
                      <a:cs typeface="ヒラギノ角ゴ Pro W3" charset="0"/>
                      <a:sym typeface="ヒラギノ角ゴ Pro W3" charset="0"/>
                    </a:defRPr>
                  </a:lvl1pPr>
                  <a:lvl2pPr marL="742950" indent="-285750">
                    <a:defRPr kumimoji="1" sz="4200">
                      <a:solidFill>
                        <a:srgbClr val="000000"/>
                      </a:solidFill>
                      <a:latin typeface="ヒラギノ角ゴ Pro W3" charset="0"/>
                      <a:ea typeface="ヒラギノ角ゴ Pro W3" charset="0"/>
                      <a:cs typeface="ヒラギノ角ゴ Pro W3" charset="0"/>
                      <a:sym typeface="ヒラギノ角ゴ Pro W3" charset="0"/>
                    </a:defRPr>
                  </a:lvl2pPr>
                  <a:lvl3pPr marL="11430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3pPr>
                  <a:lvl4pPr marL="16002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4pPr>
                  <a:lvl5pPr marL="20574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5pPr>
                  <a:lvl6pPr marL="25146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6pPr>
                  <a:lvl7pPr marL="29718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7pPr>
                  <a:lvl8pPr marL="34290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8pPr>
                  <a:lvl9pPr marL="38862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9pPr>
                </a:lstStyle>
                <a:p>
                  <a:pPr algn="ctr"/>
                  <a:r>
                    <a:rPr kumimoji="0" lang="en-US" altLang="ja-JP" sz="1400" b="1" i="1" dirty="0">
                      <a:solidFill>
                        <a:srgbClr val="C0504D"/>
                      </a:solidFill>
                      <a:latin typeface="Century Gothic" charset="0"/>
                      <a:ea typeface="ＭＳ Ｐゴシック" charset="0"/>
                      <a:cs typeface="ＭＳ Ｐゴシック" charset="0"/>
                    </a:rPr>
                    <a:t>1min</a:t>
                  </a:r>
                  <a:endParaRPr kumimoji="0" lang="ja-JP" altLang="en-US" sz="1400" b="1" i="1" dirty="0">
                    <a:solidFill>
                      <a:srgbClr val="C0504D"/>
                    </a:solidFill>
                    <a:latin typeface="Century Gothic" charset="0"/>
                    <a:ea typeface="ＭＳ Ｐゴシック" charset="0"/>
                    <a:cs typeface="ＭＳ Ｐゴシック" charset="0"/>
                  </a:endParaRPr>
                </a:p>
              </p:txBody>
            </p:sp>
          </p:grpSp>
          <p:grpSp>
            <p:nvGrpSpPr>
              <p:cNvPr id="37" name="図形グループ 36"/>
              <p:cNvGrpSpPr/>
              <p:nvPr/>
            </p:nvGrpSpPr>
            <p:grpSpPr>
              <a:xfrm>
                <a:off x="7009987" y="3138303"/>
                <a:ext cx="665434" cy="467251"/>
                <a:chOff x="2641889" y="3131598"/>
                <a:chExt cx="696903" cy="498459"/>
              </a:xfrm>
            </p:grpSpPr>
            <p:pic>
              <p:nvPicPr>
                <p:cNvPr id="38" name="図 37"/>
                <p:cNvPicPr>
                  <a:picLocks noChangeAspect="1"/>
                </p:cNvPicPr>
                <p:nvPr/>
              </p:nvPicPr>
              <p:blipFill rotWithShape="1">
                <a:blip r:embed="rId6"/>
                <a:srcRect r="75464"/>
                <a:stretch/>
              </p:blipFill>
              <p:spPr>
                <a:xfrm>
                  <a:off x="2671355" y="3131598"/>
                  <a:ext cx="616681" cy="498459"/>
                </a:xfrm>
                <a:prstGeom prst="rect">
                  <a:avLst/>
                </a:prstGeom>
              </p:spPr>
            </p:pic>
            <p:sp>
              <p:nvSpPr>
                <p:cNvPr id="39" name="テキスト ボックス 35"/>
                <p:cNvSpPr txBox="1">
                  <a:spLocks noChangeArrowheads="1"/>
                </p:cNvSpPr>
                <p:nvPr/>
              </p:nvSpPr>
              <p:spPr bwMode="auto">
                <a:xfrm>
                  <a:off x="2641889" y="3201746"/>
                  <a:ext cx="696903" cy="30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306" tIns="32653" rIns="65306" bIns="32653">
                  <a:spAutoFit/>
                </a:bodyPr>
                <a:lstStyle>
                  <a:lvl1pPr>
                    <a:defRPr kumimoji="1" sz="4200">
                      <a:solidFill>
                        <a:srgbClr val="000000"/>
                      </a:solidFill>
                      <a:latin typeface="ヒラギノ角ゴ Pro W3" charset="0"/>
                      <a:ea typeface="ヒラギノ角ゴ Pro W3" charset="0"/>
                      <a:cs typeface="ヒラギノ角ゴ Pro W3" charset="0"/>
                      <a:sym typeface="ヒラギノ角ゴ Pro W3" charset="0"/>
                    </a:defRPr>
                  </a:lvl1pPr>
                  <a:lvl2pPr marL="742950" indent="-285750">
                    <a:defRPr kumimoji="1" sz="4200">
                      <a:solidFill>
                        <a:srgbClr val="000000"/>
                      </a:solidFill>
                      <a:latin typeface="ヒラギノ角ゴ Pro W3" charset="0"/>
                      <a:ea typeface="ヒラギノ角ゴ Pro W3" charset="0"/>
                      <a:cs typeface="ヒラギノ角ゴ Pro W3" charset="0"/>
                      <a:sym typeface="ヒラギノ角ゴ Pro W3" charset="0"/>
                    </a:defRPr>
                  </a:lvl2pPr>
                  <a:lvl3pPr marL="11430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3pPr>
                  <a:lvl4pPr marL="16002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4pPr>
                  <a:lvl5pPr marL="20574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5pPr>
                  <a:lvl6pPr marL="25146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6pPr>
                  <a:lvl7pPr marL="29718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7pPr>
                  <a:lvl8pPr marL="34290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8pPr>
                  <a:lvl9pPr marL="38862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9pPr>
                </a:lstStyle>
                <a:p>
                  <a:pPr algn="ctr"/>
                  <a:r>
                    <a:rPr kumimoji="0" lang="en-US" altLang="ja-JP" sz="1400" b="1" i="1" dirty="0">
                      <a:solidFill>
                        <a:srgbClr val="C0504D"/>
                      </a:solidFill>
                      <a:latin typeface="Century Gothic" charset="0"/>
                      <a:ea typeface="ＭＳ Ｐゴシック" charset="0"/>
                      <a:cs typeface="ＭＳ Ｐゴシック" charset="0"/>
                    </a:rPr>
                    <a:t>1min</a:t>
                  </a:r>
                  <a:endParaRPr kumimoji="0" lang="ja-JP" altLang="en-US" sz="1400" b="1" i="1" dirty="0">
                    <a:solidFill>
                      <a:srgbClr val="C0504D"/>
                    </a:solidFill>
                    <a:latin typeface="Century Gothic" charset="0"/>
                    <a:ea typeface="ＭＳ Ｐゴシック" charset="0"/>
                    <a:cs typeface="ＭＳ Ｐゴシック" charset="0"/>
                  </a:endParaRPr>
                </a:p>
              </p:txBody>
            </p:sp>
          </p:grpSp>
          <p:grpSp>
            <p:nvGrpSpPr>
              <p:cNvPr id="40" name="図形グループ 39"/>
              <p:cNvGrpSpPr/>
              <p:nvPr/>
            </p:nvGrpSpPr>
            <p:grpSpPr>
              <a:xfrm>
                <a:off x="7721946" y="3138303"/>
                <a:ext cx="665434" cy="467251"/>
                <a:chOff x="2641889" y="3131598"/>
                <a:chExt cx="696903" cy="498459"/>
              </a:xfrm>
            </p:grpSpPr>
            <p:pic>
              <p:nvPicPr>
                <p:cNvPr id="41" name="図 40"/>
                <p:cNvPicPr>
                  <a:picLocks noChangeAspect="1"/>
                </p:cNvPicPr>
                <p:nvPr/>
              </p:nvPicPr>
              <p:blipFill rotWithShape="1">
                <a:blip r:embed="rId6"/>
                <a:srcRect r="75464"/>
                <a:stretch/>
              </p:blipFill>
              <p:spPr>
                <a:xfrm>
                  <a:off x="2671355" y="3131598"/>
                  <a:ext cx="616681" cy="498459"/>
                </a:xfrm>
                <a:prstGeom prst="rect">
                  <a:avLst/>
                </a:prstGeom>
              </p:spPr>
            </p:pic>
            <p:sp>
              <p:nvSpPr>
                <p:cNvPr id="42" name="テキスト ボックス 35"/>
                <p:cNvSpPr txBox="1">
                  <a:spLocks noChangeArrowheads="1"/>
                </p:cNvSpPr>
                <p:nvPr/>
              </p:nvSpPr>
              <p:spPr bwMode="auto">
                <a:xfrm>
                  <a:off x="2641889" y="3201746"/>
                  <a:ext cx="696903" cy="30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5306" tIns="32653" rIns="65306" bIns="32653">
                  <a:spAutoFit/>
                </a:bodyPr>
                <a:lstStyle>
                  <a:lvl1pPr>
                    <a:defRPr kumimoji="1" sz="4200">
                      <a:solidFill>
                        <a:srgbClr val="000000"/>
                      </a:solidFill>
                      <a:latin typeface="ヒラギノ角ゴ Pro W3" charset="0"/>
                      <a:ea typeface="ヒラギノ角ゴ Pro W3" charset="0"/>
                      <a:cs typeface="ヒラギノ角ゴ Pro W3" charset="0"/>
                      <a:sym typeface="ヒラギノ角ゴ Pro W3" charset="0"/>
                    </a:defRPr>
                  </a:lvl1pPr>
                  <a:lvl2pPr marL="742950" indent="-285750">
                    <a:defRPr kumimoji="1" sz="4200">
                      <a:solidFill>
                        <a:srgbClr val="000000"/>
                      </a:solidFill>
                      <a:latin typeface="ヒラギノ角ゴ Pro W3" charset="0"/>
                      <a:ea typeface="ヒラギノ角ゴ Pro W3" charset="0"/>
                      <a:cs typeface="ヒラギノ角ゴ Pro W3" charset="0"/>
                      <a:sym typeface="ヒラギノ角ゴ Pro W3" charset="0"/>
                    </a:defRPr>
                  </a:lvl2pPr>
                  <a:lvl3pPr marL="11430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3pPr>
                  <a:lvl4pPr marL="16002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4pPr>
                  <a:lvl5pPr marL="2057400" indent="-228600">
                    <a:defRPr kumimoji="1" sz="4200">
                      <a:solidFill>
                        <a:srgbClr val="000000"/>
                      </a:solidFill>
                      <a:latin typeface="ヒラギノ角ゴ Pro W3" charset="0"/>
                      <a:ea typeface="ヒラギノ角ゴ Pro W3" charset="0"/>
                      <a:cs typeface="ヒラギノ角ゴ Pro W3" charset="0"/>
                      <a:sym typeface="ヒラギノ角ゴ Pro W3" charset="0"/>
                    </a:defRPr>
                  </a:lvl5pPr>
                  <a:lvl6pPr marL="25146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6pPr>
                  <a:lvl7pPr marL="29718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7pPr>
                  <a:lvl8pPr marL="34290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8pPr>
                  <a:lvl9pPr marL="3886200" indent="-228600" algn="ctr" fontAlgn="base">
                    <a:spcBef>
                      <a:spcPct val="0"/>
                    </a:spcBef>
                    <a:spcAft>
                      <a:spcPct val="0"/>
                    </a:spcAft>
                    <a:defRPr kumimoji="1" sz="4200">
                      <a:solidFill>
                        <a:srgbClr val="000000"/>
                      </a:solidFill>
                      <a:latin typeface="ヒラギノ角ゴ Pro W3" charset="0"/>
                      <a:ea typeface="ヒラギノ角ゴ Pro W3" charset="0"/>
                      <a:cs typeface="ヒラギノ角ゴ Pro W3" charset="0"/>
                      <a:sym typeface="ヒラギノ角ゴ Pro W3" charset="0"/>
                    </a:defRPr>
                  </a:lvl9pPr>
                </a:lstStyle>
                <a:p>
                  <a:pPr algn="ctr"/>
                  <a:r>
                    <a:rPr kumimoji="0" lang="en-US" altLang="ja-JP" sz="1400" b="1" i="1" dirty="0">
                      <a:solidFill>
                        <a:srgbClr val="C0504D"/>
                      </a:solidFill>
                      <a:latin typeface="Century Gothic" charset="0"/>
                      <a:ea typeface="ＭＳ Ｐゴシック" charset="0"/>
                      <a:cs typeface="ＭＳ Ｐゴシック" charset="0"/>
                    </a:rPr>
                    <a:t>1min</a:t>
                  </a:r>
                  <a:endParaRPr kumimoji="0" lang="ja-JP" altLang="en-US" sz="1400" b="1" i="1" dirty="0">
                    <a:solidFill>
                      <a:srgbClr val="C0504D"/>
                    </a:solidFill>
                    <a:latin typeface="Century Gothic" charset="0"/>
                    <a:ea typeface="ＭＳ Ｐゴシック" charset="0"/>
                    <a:cs typeface="ＭＳ Ｐゴシック" charset="0"/>
                  </a:endParaRPr>
                </a:p>
              </p:txBody>
            </p:sp>
          </p:grpSp>
        </p:grpSp>
        <p:sp>
          <p:nvSpPr>
            <p:cNvPr id="47" name="正方形/長方形 46"/>
            <p:cNvSpPr/>
            <p:nvPr/>
          </p:nvSpPr>
          <p:spPr>
            <a:xfrm>
              <a:off x="5283238" y="1777917"/>
              <a:ext cx="3385913" cy="1015663"/>
            </a:xfrm>
            <a:prstGeom prst="rect">
              <a:avLst/>
            </a:prstGeom>
          </p:spPr>
          <p:txBody>
            <a:bodyPr wrap="none">
              <a:spAutoFit/>
            </a:bodyPr>
            <a:lstStyle/>
            <a:p>
              <a:pPr algn="ctr"/>
              <a:r>
                <a:rPr lang="en-US" altLang="ja-JP" sz="2000" dirty="0">
                  <a:solidFill>
                    <a:schemeClr val="accent4"/>
                  </a:solidFill>
                  <a:latin typeface="Century Gothic"/>
                  <a:cs typeface="Century Gothic"/>
                </a:rPr>
                <a:t>P</a:t>
              </a:r>
              <a:r>
                <a:rPr lang="en-US" altLang="ja-JP" sz="2000" dirty="0" smtClean="0">
                  <a:solidFill>
                    <a:schemeClr val="accent4"/>
                  </a:solidFill>
                  <a:latin typeface="Century Gothic"/>
                  <a:cs typeface="Century Gothic"/>
                </a:rPr>
                <a:t>ackaging </a:t>
              </a:r>
              <a:br>
                <a:rPr lang="en-US" altLang="ja-JP" sz="2000" dirty="0" smtClean="0">
                  <a:solidFill>
                    <a:schemeClr val="accent4"/>
                  </a:solidFill>
                  <a:latin typeface="Century Gothic"/>
                  <a:cs typeface="Century Gothic"/>
                </a:rPr>
              </a:br>
              <a:r>
                <a:rPr lang="en-US" altLang="ja-JP" sz="2000" dirty="0" smtClean="0">
                  <a:solidFill>
                    <a:schemeClr val="accent4"/>
                  </a:solidFill>
                  <a:latin typeface="Century Gothic"/>
                  <a:cs typeface="Century Gothic"/>
                </a:rPr>
                <a:t>one</a:t>
              </a:r>
              <a:r>
                <a:rPr lang="en-US" altLang="ja-JP" sz="2000" dirty="0">
                  <a:solidFill>
                    <a:schemeClr val="accent4"/>
                  </a:solidFill>
                  <a:latin typeface="Century Gothic"/>
                  <a:cs typeface="Century Gothic"/>
                </a:rPr>
                <a:t>-minute </a:t>
              </a:r>
              <a:r>
                <a:rPr lang="en-US" altLang="ja-JP" sz="2000" dirty="0" err="1">
                  <a:solidFill>
                    <a:schemeClr val="accent4"/>
                  </a:solidFill>
                  <a:latin typeface="Century Gothic"/>
                  <a:cs typeface="Century Gothic"/>
                </a:rPr>
                <a:t>nano</a:t>
              </a:r>
              <a:r>
                <a:rPr lang="en-US" altLang="ja-JP" sz="2000" dirty="0">
                  <a:solidFill>
                    <a:schemeClr val="accent4"/>
                  </a:solidFill>
                  <a:latin typeface="Century Gothic"/>
                  <a:cs typeface="Century Gothic"/>
                </a:rPr>
                <a:t> lectures</a:t>
              </a:r>
              <a:r>
                <a:rPr lang="ja-JP" altLang="ja-JP" sz="2000" dirty="0">
                  <a:solidFill>
                    <a:schemeClr val="accent4"/>
                  </a:solidFill>
                  <a:latin typeface="Century Gothic"/>
                  <a:cs typeface="Century Gothic"/>
                </a:rPr>
                <a:t> </a:t>
              </a:r>
              <a:endParaRPr lang="en-US" altLang="ja-JP" sz="2000" dirty="0" smtClean="0">
                <a:solidFill>
                  <a:schemeClr val="accent4"/>
                </a:solidFill>
                <a:latin typeface="Century Gothic"/>
                <a:cs typeface="Century Gothic"/>
              </a:endParaRPr>
            </a:p>
            <a:p>
              <a:pPr algn="ctr"/>
              <a:r>
                <a:rPr lang="en-US" altLang="ja-JP" sz="2000" dirty="0" smtClean="0">
                  <a:solidFill>
                    <a:schemeClr val="accent4"/>
                  </a:solidFill>
                  <a:latin typeface="Century Gothic"/>
                  <a:cs typeface="Century Gothic"/>
                </a:rPr>
                <a:t>as </a:t>
              </a:r>
              <a:r>
                <a:rPr lang="en-US" altLang="ja-JP" sz="2000" dirty="0">
                  <a:solidFill>
                    <a:schemeClr val="accent4"/>
                  </a:solidFill>
                  <a:latin typeface="Century Gothic"/>
                  <a:cs typeface="Century Gothic"/>
                </a:rPr>
                <a:t>e-books</a:t>
              </a:r>
              <a:r>
                <a:rPr lang="ja-JP" altLang="ja-JP" sz="2000" dirty="0">
                  <a:solidFill>
                    <a:schemeClr val="accent4"/>
                  </a:solidFill>
                  <a:latin typeface="Century Gothic"/>
                  <a:cs typeface="Century Gothic"/>
                </a:rPr>
                <a:t> </a:t>
              </a:r>
              <a:endParaRPr lang="ja-JP" altLang="en-US" sz="2000" dirty="0">
                <a:solidFill>
                  <a:schemeClr val="accent4"/>
                </a:solidFill>
                <a:latin typeface="Century Gothic"/>
                <a:cs typeface="Century Gothic"/>
              </a:endParaRPr>
            </a:p>
          </p:txBody>
        </p:sp>
      </p:grpSp>
    </p:spTree>
    <p:extLst>
      <p:ext uri="{BB962C8B-B14F-4D97-AF65-F5344CB8AC3E}">
        <p14:creationId xmlns:p14="http://schemas.microsoft.com/office/powerpoint/2010/main" val="17969302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角丸四角形 16"/>
          <p:cNvSpPr/>
          <p:nvPr/>
        </p:nvSpPr>
        <p:spPr>
          <a:xfrm>
            <a:off x="2348596" y="2205634"/>
            <a:ext cx="3205510" cy="1800722"/>
          </a:xfrm>
          <a:prstGeom prst="roundRect">
            <a:avLst>
              <a:gd name="adj" fmla="val 0"/>
            </a:avLst>
          </a:prstGeom>
        </p:spPr>
        <p:style>
          <a:lnRef idx="3">
            <a:schemeClr val="lt1"/>
          </a:lnRef>
          <a:fillRef idx="1">
            <a:schemeClr val="accent3"/>
          </a:fillRef>
          <a:effectRef idx="1">
            <a:schemeClr val="accent3"/>
          </a:effectRef>
          <a:fontRef idx="minor">
            <a:schemeClr val="lt1"/>
          </a:fontRef>
        </p:style>
        <p:txBody>
          <a:bodyPr spcFirstLastPara="0" vert="horz" wrap="none" lIns="0" tIns="2488216" rIns="0" bIns="306000" numCol="1" spcCol="1270" rtlCol="0" anchor="b" anchorCtr="0">
            <a:noAutofit/>
          </a:bodyPr>
          <a:lstStyle/>
          <a:p>
            <a:pPr algn="ctr" defTabSz="1733550">
              <a:lnSpc>
                <a:spcPct val="90000"/>
              </a:lnSpc>
              <a:spcBef>
                <a:spcPct val="0"/>
              </a:spcBef>
              <a:spcAft>
                <a:spcPct val="35000"/>
              </a:spcAft>
            </a:pPr>
            <a:endParaRPr kumimoji="1" lang="ja-JP" altLang="en-US" sz="2400" b="1" i="1" kern="1200" dirty="0" smtClean="0">
              <a:solidFill>
                <a:srgbClr val="77933C"/>
              </a:solidFill>
              <a:latin typeface="Century Gothic"/>
              <a:cs typeface="Century Gothic"/>
            </a:endParaRPr>
          </a:p>
        </p:txBody>
      </p:sp>
      <p:sp>
        <p:nvSpPr>
          <p:cNvPr id="51" name="角丸四角形 50"/>
          <p:cNvSpPr/>
          <p:nvPr/>
        </p:nvSpPr>
        <p:spPr>
          <a:xfrm>
            <a:off x="2348596" y="4031503"/>
            <a:ext cx="3205510" cy="895679"/>
          </a:xfrm>
          <a:prstGeom prst="roundRect">
            <a:avLst>
              <a:gd name="adj" fmla="val 0"/>
            </a:avLst>
          </a:prstGeom>
        </p:spPr>
        <p:style>
          <a:lnRef idx="3">
            <a:schemeClr val="lt1"/>
          </a:lnRef>
          <a:fillRef idx="1">
            <a:schemeClr val="accent2"/>
          </a:fillRef>
          <a:effectRef idx="1">
            <a:schemeClr val="accent2"/>
          </a:effectRef>
          <a:fontRef idx="minor">
            <a:schemeClr val="lt1"/>
          </a:fontRef>
        </p:style>
        <p:txBody>
          <a:bodyPr spcFirstLastPara="0" vert="horz" wrap="none" lIns="0" tIns="2488216" rIns="0" bIns="306000" numCol="1" spcCol="1270" rtlCol="0" anchor="b" anchorCtr="0">
            <a:noAutofit/>
          </a:bodyPr>
          <a:lstStyle/>
          <a:p>
            <a:pPr algn="ctr" defTabSz="1733550">
              <a:lnSpc>
                <a:spcPct val="90000"/>
              </a:lnSpc>
              <a:spcBef>
                <a:spcPct val="0"/>
              </a:spcBef>
              <a:spcAft>
                <a:spcPct val="35000"/>
              </a:spcAft>
            </a:pPr>
            <a:endParaRPr kumimoji="1" lang="ja-JP" altLang="en-US" sz="2400" b="1" i="1" kern="1200" dirty="0" smtClean="0">
              <a:solidFill>
                <a:srgbClr val="77933C"/>
              </a:solidFill>
              <a:latin typeface="Century Gothic"/>
              <a:cs typeface="Century Gothic"/>
            </a:endParaRPr>
          </a:p>
        </p:txBody>
      </p:sp>
      <p:sp>
        <p:nvSpPr>
          <p:cNvPr id="27" name="正方形/長方形 26"/>
          <p:cNvSpPr/>
          <p:nvPr/>
        </p:nvSpPr>
        <p:spPr>
          <a:xfrm>
            <a:off x="888431" y="1777024"/>
            <a:ext cx="2313454" cy="400110"/>
          </a:xfrm>
          <a:prstGeom prst="rect">
            <a:avLst/>
          </a:prstGeom>
        </p:spPr>
        <p:txBody>
          <a:bodyPr wrap="none">
            <a:spAutoFit/>
          </a:bodyPr>
          <a:lstStyle/>
          <a:p>
            <a:pPr algn="r"/>
            <a:r>
              <a:rPr lang="en-US" altLang="ja-JP" sz="2000" dirty="0" smtClean="0">
                <a:solidFill>
                  <a:schemeClr val="accent3">
                    <a:lumMod val="75000"/>
                  </a:schemeClr>
                </a:solidFill>
                <a:latin typeface="Century Gothic"/>
                <a:ea typeface="ヒラギノ角ゴ StdN W8"/>
                <a:cs typeface="Century Gothic"/>
              </a:rPr>
              <a:t>LMS using e-Book</a:t>
            </a:r>
            <a:endParaRPr lang="ja-JP" altLang="en-US" sz="2000" dirty="0">
              <a:solidFill>
                <a:schemeClr val="accent3">
                  <a:lumMod val="75000"/>
                </a:schemeClr>
              </a:solidFill>
              <a:latin typeface="Century Gothic"/>
              <a:ea typeface="ヒラギノ角ゴ StdN W8"/>
              <a:cs typeface="Century Gothic"/>
            </a:endParaRPr>
          </a:p>
        </p:txBody>
      </p:sp>
      <p:sp>
        <p:nvSpPr>
          <p:cNvPr id="10" name="タイトル 9"/>
          <p:cNvSpPr>
            <a:spLocks noGrp="1"/>
          </p:cNvSpPr>
          <p:nvPr>
            <p:ph type="title"/>
          </p:nvPr>
        </p:nvSpPr>
        <p:spPr/>
        <p:txBody>
          <a:bodyPr/>
          <a:lstStyle/>
          <a:p>
            <a:pPr algn="ctr"/>
            <a:r>
              <a:rPr lang="en-US" altLang="ja-JP" dirty="0" smtClean="0"/>
              <a:t>CHiLO Books </a:t>
            </a:r>
            <a:r>
              <a:rPr lang="en-US" altLang="ja-JP" dirty="0"/>
              <a:t>and CHiLO </a:t>
            </a:r>
            <a:r>
              <a:rPr lang="en-US" altLang="ja-JP" dirty="0" smtClean="0"/>
              <a:t>Badges</a:t>
            </a:r>
            <a:endParaRPr lang="ja-JP" altLang="en-US" dirty="0"/>
          </a:p>
        </p:txBody>
      </p:sp>
      <p:sp>
        <p:nvSpPr>
          <p:cNvPr id="2" name="スライド番号プレースホルダー 1"/>
          <p:cNvSpPr>
            <a:spLocks noGrp="1"/>
          </p:cNvSpPr>
          <p:nvPr>
            <p:ph type="sldNum" sz="quarter" idx="12"/>
          </p:nvPr>
        </p:nvSpPr>
        <p:spPr/>
        <p:txBody>
          <a:bodyPr/>
          <a:lstStyle/>
          <a:p>
            <a:fld id="{E863AB6B-07E7-994D-8C15-200C54B03C40}" type="slidenum">
              <a:rPr kumimoji="1" lang="ja-JP" altLang="en-US" smtClean="0"/>
              <a:pPr/>
              <a:t>35</a:t>
            </a:fld>
            <a:endParaRPr kumimoji="1" lang="ja-JP" altLang="en-US"/>
          </a:p>
        </p:txBody>
      </p:sp>
      <p:grpSp>
        <p:nvGrpSpPr>
          <p:cNvPr id="18" name="図形グループ 17"/>
          <p:cNvGrpSpPr/>
          <p:nvPr/>
        </p:nvGrpSpPr>
        <p:grpSpPr>
          <a:xfrm>
            <a:off x="3528260" y="1689860"/>
            <a:ext cx="882603" cy="863865"/>
            <a:chOff x="1116433" y="1269953"/>
            <a:chExt cx="998828" cy="1157295"/>
          </a:xfrm>
        </p:grpSpPr>
        <p:pic>
          <p:nvPicPr>
            <p:cNvPr id="19" name="図 16"/>
            <p:cNvPicPr>
              <a:picLocks noChangeAspect="1"/>
            </p:cNvPicPr>
            <p:nvPr/>
          </p:nvPicPr>
          <p:blipFill rotWithShape="1">
            <a:blip r:embed="rId3">
              <a:extLst>
                <a:ext uri="{28A0092B-C50C-407E-A947-70E740481C1C}">
                  <a14:useLocalDpi xmlns:a14="http://schemas.microsoft.com/office/drawing/2010/main" val="0"/>
                </a:ext>
              </a:extLst>
            </a:blip>
            <a:srcRect l="8589" t="7457" r="7543" b="5790"/>
            <a:stretch/>
          </p:blipFill>
          <p:spPr bwMode="auto">
            <a:xfrm>
              <a:off x="1116433" y="1269953"/>
              <a:ext cx="998828" cy="115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9" descr="写真.JPG"/>
            <p:cNvPicPr>
              <a:picLocks noChangeAspect="1"/>
            </p:cNvPicPr>
            <p:nvPr/>
          </p:nvPicPr>
          <p:blipFill rotWithShape="1">
            <a:blip r:embed="rId4">
              <a:extLst>
                <a:ext uri="{BEBA8EAE-BF5A-486C-A8C5-ECC9F3942E4B}">
                  <a14:imgProps xmlns:a14="http://schemas.microsoft.com/office/drawing/2010/main">
                    <a14:imgLayer r:embed="rId5">
                      <a14:imgEffect>
                        <a14:backgroundRemoval t="2344" b="83594" l="19141" r="79004">
                          <a14:foregroundMark x1="40137" y1="21745" x2="54199" y2="58594"/>
                          <a14:foregroundMark x1="57324" y1="21745" x2="36816" y2="55599"/>
                          <a14:foregroundMark x1="75391" y1="8073" x2="63672" y2="29427"/>
                          <a14:foregroundMark x1="66797" y1="9505" x2="76563" y2="21354"/>
                          <a14:foregroundMark x1="28516" y1="4818" x2="32422" y2="26563"/>
                          <a14:foregroundMark x1="39063" y1="75260" x2="40430" y2="80078"/>
                          <a14:foregroundMark x1="34863" y1="76563" x2="36426" y2="77734"/>
                          <a14:foregroundMark x1="53516" y1="77734" x2="55371" y2="80599"/>
                          <a14:foregroundMark x1="63867" y1="68490" x2="66309" y2="79818"/>
                          <a14:foregroundMark x1="47070" y1="75651" x2="46875" y2="79688"/>
                          <a14:foregroundMark x1="44141" y1="79167" x2="51758" y2="79818"/>
                          <a14:foregroundMark x1="42383" y1="80599" x2="52637" y2="80599"/>
                          <a14:foregroundMark x1="59766" y1="80729" x2="64941" y2="83594"/>
                          <a14:foregroundMark x1="68359" y1="67188" x2="69629" y2="70182"/>
                          <a14:foregroundMark x1="71484" y1="67318" x2="72070" y2="69401"/>
                        </a14:backgroundRemoval>
                      </a14:imgEffect>
                    </a14:imgLayer>
                  </a14:imgProps>
                </a:ext>
                <a:ext uri="{28A0092B-C50C-407E-A947-70E740481C1C}">
                  <a14:useLocalDpi xmlns:a14="http://schemas.microsoft.com/office/drawing/2010/main" val="0"/>
                </a:ext>
              </a:extLst>
            </a:blip>
            <a:srcRect l="18230" r="19791" b="15278"/>
            <a:stretch/>
          </p:blipFill>
          <p:spPr>
            <a:xfrm rot="20478417">
              <a:off x="1330431" y="1518670"/>
              <a:ext cx="623624" cy="639345"/>
            </a:xfrm>
            <a:prstGeom prst="rect">
              <a:avLst/>
            </a:prstGeom>
          </p:spPr>
        </p:pic>
      </p:grpSp>
      <p:sp>
        <p:nvSpPr>
          <p:cNvPr id="45" name="角丸四角形 44"/>
          <p:cNvSpPr/>
          <p:nvPr/>
        </p:nvSpPr>
        <p:spPr>
          <a:xfrm>
            <a:off x="2418209" y="2784804"/>
            <a:ext cx="1008224" cy="1105708"/>
          </a:xfrm>
          <a:prstGeom prst="roundRect">
            <a:avLst/>
          </a:prstGeom>
          <a:solidFill>
            <a:schemeClr val="accent3">
              <a:lumMod val="20000"/>
              <a:lumOff val="80000"/>
            </a:schemeClr>
          </a:solidFill>
          <a:ln>
            <a:noFill/>
          </a:ln>
          <a:effectLst>
            <a:innerShdw blurRad="63500" dist="50800" dir="13500000">
              <a:prstClr val="black">
                <a:alpha val="50000"/>
              </a:prstClr>
            </a:innerShdw>
          </a:effectLst>
        </p:spPr>
        <p:style>
          <a:lnRef idx="2">
            <a:schemeClr val="accent5">
              <a:shade val="50000"/>
            </a:schemeClr>
          </a:lnRef>
          <a:fillRef idx="1">
            <a:schemeClr val="accent5"/>
          </a:fillRef>
          <a:effectRef idx="0">
            <a:schemeClr val="accent5"/>
          </a:effectRef>
          <a:fontRef idx="minor">
            <a:schemeClr val="lt1"/>
          </a:fontRef>
        </p:style>
        <p:txBody>
          <a:bodyPr wrap="none" lIns="0" tIns="0" rIns="0" rtlCol="0" anchor="t" anchorCtr="0"/>
          <a:lstStyle/>
          <a:p>
            <a:pPr algn="ctr"/>
            <a:r>
              <a:rPr lang="en-US" altLang="ja-JP" dirty="0" smtClean="0">
                <a:solidFill>
                  <a:schemeClr val="accent3">
                    <a:lumMod val="75000"/>
                  </a:schemeClr>
                </a:solidFill>
                <a:latin typeface="Britannic Bold"/>
                <a:ea typeface="ヒラギノ角ゴ Pro W3"/>
                <a:cs typeface="Britannic Bold"/>
              </a:rPr>
              <a:t>LMS</a:t>
            </a:r>
            <a:endParaRPr lang="ja-JP" altLang="en-US" dirty="0">
              <a:solidFill>
                <a:schemeClr val="accent3">
                  <a:lumMod val="75000"/>
                </a:schemeClr>
              </a:solidFill>
              <a:latin typeface="Britannic Bold"/>
              <a:ea typeface="ヒラギノ角ゴ Pro W3"/>
              <a:cs typeface="Britannic Bold"/>
            </a:endParaRPr>
          </a:p>
        </p:txBody>
      </p:sp>
      <p:sp>
        <p:nvSpPr>
          <p:cNvPr id="32" name="角丸四角形 31"/>
          <p:cNvSpPr/>
          <p:nvPr/>
        </p:nvSpPr>
        <p:spPr>
          <a:xfrm>
            <a:off x="3451317" y="2784804"/>
            <a:ext cx="1008224" cy="1105708"/>
          </a:xfrm>
          <a:prstGeom prst="roundRect">
            <a:avLst/>
          </a:prstGeom>
          <a:solidFill>
            <a:schemeClr val="accent3">
              <a:lumMod val="20000"/>
              <a:lumOff val="80000"/>
            </a:schemeClr>
          </a:solidFill>
          <a:ln>
            <a:noFill/>
          </a:ln>
          <a:effectLst>
            <a:innerShdw blurRad="63500" dist="50800" dir="13500000">
              <a:prstClr val="black">
                <a:alpha val="50000"/>
              </a:prstClr>
            </a:innerShdw>
          </a:effectLst>
        </p:spPr>
        <p:style>
          <a:lnRef idx="2">
            <a:schemeClr val="accent5">
              <a:shade val="50000"/>
            </a:schemeClr>
          </a:lnRef>
          <a:fillRef idx="1">
            <a:schemeClr val="accent5"/>
          </a:fillRef>
          <a:effectRef idx="0">
            <a:schemeClr val="accent5"/>
          </a:effectRef>
          <a:fontRef idx="minor">
            <a:schemeClr val="lt1"/>
          </a:fontRef>
        </p:style>
        <p:txBody>
          <a:bodyPr wrap="none" lIns="0" tIns="0" rIns="0" rtlCol="0" anchor="t" anchorCtr="0"/>
          <a:lstStyle/>
          <a:p>
            <a:pPr algn="ctr"/>
            <a:r>
              <a:rPr lang="en-US" altLang="ja-JP" dirty="0" smtClean="0">
                <a:solidFill>
                  <a:schemeClr val="accent3">
                    <a:lumMod val="75000"/>
                  </a:schemeClr>
                </a:solidFill>
                <a:latin typeface="Britannic Bold"/>
                <a:ea typeface="ヒラギノ角ゴ Pro W3"/>
                <a:cs typeface="Britannic Bold"/>
              </a:rPr>
              <a:t>LMS</a:t>
            </a:r>
            <a:endParaRPr lang="ja-JP" altLang="en-US" dirty="0">
              <a:solidFill>
                <a:schemeClr val="accent3">
                  <a:lumMod val="75000"/>
                </a:schemeClr>
              </a:solidFill>
              <a:latin typeface="Britannic Bold"/>
              <a:ea typeface="ヒラギノ角ゴ Pro W3"/>
              <a:cs typeface="Britannic Bold"/>
            </a:endParaRPr>
          </a:p>
        </p:txBody>
      </p:sp>
      <p:sp>
        <p:nvSpPr>
          <p:cNvPr id="38" name="角丸四角形 37"/>
          <p:cNvSpPr/>
          <p:nvPr/>
        </p:nvSpPr>
        <p:spPr>
          <a:xfrm>
            <a:off x="4484425" y="2784804"/>
            <a:ext cx="1008224" cy="1105708"/>
          </a:xfrm>
          <a:prstGeom prst="roundRect">
            <a:avLst/>
          </a:prstGeom>
          <a:solidFill>
            <a:schemeClr val="accent3">
              <a:lumMod val="20000"/>
              <a:lumOff val="80000"/>
            </a:schemeClr>
          </a:solidFill>
          <a:ln>
            <a:noFill/>
          </a:ln>
          <a:effectLst>
            <a:innerShdw blurRad="63500" dist="50800" dir="13500000">
              <a:prstClr val="black">
                <a:alpha val="50000"/>
              </a:prstClr>
            </a:innerShdw>
          </a:effectLst>
        </p:spPr>
        <p:style>
          <a:lnRef idx="2">
            <a:schemeClr val="accent5">
              <a:shade val="50000"/>
            </a:schemeClr>
          </a:lnRef>
          <a:fillRef idx="1">
            <a:schemeClr val="accent5"/>
          </a:fillRef>
          <a:effectRef idx="0">
            <a:schemeClr val="accent5"/>
          </a:effectRef>
          <a:fontRef idx="minor">
            <a:schemeClr val="lt1"/>
          </a:fontRef>
        </p:style>
        <p:txBody>
          <a:bodyPr wrap="none" lIns="0" tIns="0" rIns="0" rtlCol="0" anchor="t" anchorCtr="0"/>
          <a:lstStyle/>
          <a:p>
            <a:pPr algn="ctr"/>
            <a:r>
              <a:rPr lang="en-US" altLang="ja-JP" dirty="0" smtClean="0">
                <a:solidFill>
                  <a:schemeClr val="accent3">
                    <a:lumMod val="75000"/>
                  </a:schemeClr>
                </a:solidFill>
                <a:latin typeface="Britannic Bold"/>
                <a:ea typeface="ヒラギノ角ゴ Pro W3"/>
                <a:cs typeface="Britannic Bold"/>
              </a:rPr>
              <a:t>LMS</a:t>
            </a:r>
            <a:endParaRPr lang="ja-JP" altLang="en-US" dirty="0">
              <a:solidFill>
                <a:schemeClr val="accent3">
                  <a:lumMod val="75000"/>
                </a:schemeClr>
              </a:solidFill>
              <a:latin typeface="Britannic Bold"/>
              <a:ea typeface="ヒラギノ角ゴ Pro W3"/>
              <a:cs typeface="Britannic Bold"/>
            </a:endParaRPr>
          </a:p>
        </p:txBody>
      </p:sp>
      <p:sp>
        <p:nvSpPr>
          <p:cNvPr id="66" name="角丸四角形吹き出し 65"/>
          <p:cNvSpPr/>
          <p:nvPr/>
        </p:nvSpPr>
        <p:spPr>
          <a:xfrm>
            <a:off x="6113714" y="1576553"/>
            <a:ext cx="2468995" cy="792453"/>
          </a:xfrm>
          <a:prstGeom prst="wedgeRoundRectCallout">
            <a:avLst>
              <a:gd name="adj1" fmla="val -128991"/>
              <a:gd name="adj2" fmla="val -5720"/>
              <a:gd name="adj3" fmla="val 16667"/>
            </a:avLst>
          </a:prstGeom>
          <a:ln/>
        </p:spPr>
        <p:style>
          <a:lnRef idx="3">
            <a:schemeClr val="lt1"/>
          </a:lnRef>
          <a:fillRef idx="1">
            <a:schemeClr val="accent3"/>
          </a:fillRef>
          <a:effectRef idx="1">
            <a:schemeClr val="accent3"/>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2400" b="1" i="1" dirty="0" smtClean="0">
                <a:solidFill>
                  <a:schemeClr val="bg1"/>
                </a:solidFill>
                <a:latin typeface="Century Gothic"/>
                <a:ea typeface="ヒラギノ角ゴ Pro W3"/>
                <a:cs typeface="Century Gothic"/>
              </a:rPr>
              <a:t>CHiLO Books</a:t>
            </a:r>
            <a:endParaRPr kumimoji="1" lang="ja-JP" altLang="en-US" sz="2400" b="1" i="1" dirty="0">
              <a:solidFill>
                <a:schemeClr val="bg1"/>
              </a:solidFill>
              <a:latin typeface="Century Gothic"/>
              <a:ea typeface="ヒラギノ角ゴ Pro W3"/>
              <a:cs typeface="Century Gothic"/>
            </a:endParaRPr>
          </a:p>
        </p:txBody>
      </p:sp>
      <p:sp>
        <p:nvSpPr>
          <p:cNvPr id="40" name="上下矢印 39"/>
          <p:cNvSpPr/>
          <p:nvPr/>
        </p:nvSpPr>
        <p:spPr>
          <a:xfrm rot="2451602">
            <a:off x="3411934" y="2379134"/>
            <a:ext cx="215997" cy="496759"/>
          </a:xfrm>
          <a:prstGeom prst="upDownArrow">
            <a:avLst>
              <a:gd name="adj1" fmla="val 49586"/>
              <a:gd name="adj2" fmla="val 25625"/>
            </a:avLst>
          </a:prstGeom>
          <a:solidFill>
            <a:schemeClr val="bg1"/>
          </a:solidFill>
          <a:ln>
            <a:noFill/>
          </a:ln>
          <a:effectLst>
            <a:glow rad="25400">
              <a:schemeClr val="accent3">
                <a:alpha val="93000"/>
              </a:schemeClr>
            </a:glo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
        <p:nvSpPr>
          <p:cNvPr id="41" name="上下矢印 40"/>
          <p:cNvSpPr/>
          <p:nvPr/>
        </p:nvSpPr>
        <p:spPr>
          <a:xfrm rot="19148398" flipH="1">
            <a:off x="4345840" y="2379134"/>
            <a:ext cx="215997" cy="496759"/>
          </a:xfrm>
          <a:prstGeom prst="upDownArrow">
            <a:avLst>
              <a:gd name="adj1" fmla="val 49586"/>
              <a:gd name="adj2" fmla="val 25625"/>
            </a:avLst>
          </a:prstGeom>
          <a:solidFill>
            <a:schemeClr val="bg1"/>
          </a:solidFill>
          <a:ln>
            <a:noFill/>
          </a:ln>
          <a:effectLst>
            <a:glow rad="25400">
              <a:schemeClr val="accent3">
                <a:alpha val="93000"/>
              </a:schemeClr>
            </a:glo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
        <p:nvSpPr>
          <p:cNvPr id="42" name="上下矢印 41"/>
          <p:cNvSpPr/>
          <p:nvPr/>
        </p:nvSpPr>
        <p:spPr>
          <a:xfrm flipH="1">
            <a:off x="3879400" y="2447515"/>
            <a:ext cx="214972" cy="359997"/>
          </a:xfrm>
          <a:prstGeom prst="upDownArrow">
            <a:avLst>
              <a:gd name="adj1" fmla="val 49586"/>
              <a:gd name="adj2" fmla="val 25625"/>
            </a:avLst>
          </a:prstGeom>
          <a:solidFill>
            <a:schemeClr val="bg1"/>
          </a:solidFill>
          <a:ln>
            <a:noFill/>
          </a:ln>
          <a:effectLst>
            <a:glow rad="25400">
              <a:schemeClr val="accent3">
                <a:alpha val="93000"/>
              </a:schemeClr>
            </a:glow>
          </a:effectLst>
        </p:spPr>
        <p:style>
          <a:lnRef idx="3">
            <a:schemeClr val="lt1"/>
          </a:lnRef>
          <a:fillRef idx="1">
            <a:schemeClr val="accent3"/>
          </a:fillRef>
          <a:effectRef idx="1">
            <a:schemeClr val="accent3"/>
          </a:effectRef>
          <a:fontRef idx="minor">
            <a:schemeClr val="lt1"/>
          </a:fontRef>
        </p:style>
        <p:txBody>
          <a:bodyPr rtlCol="0" anchor="ctr"/>
          <a:lstStyle/>
          <a:p>
            <a:pPr algn="ctr"/>
            <a:endParaRPr kumimoji="1" lang="ja-JP" altLang="en-US"/>
          </a:p>
        </p:txBody>
      </p:sp>
      <p:sp>
        <p:nvSpPr>
          <p:cNvPr id="43" name="下矢印 42"/>
          <p:cNvSpPr/>
          <p:nvPr/>
        </p:nvSpPr>
        <p:spPr>
          <a:xfrm>
            <a:off x="3834955" y="3914197"/>
            <a:ext cx="296663" cy="1151998"/>
          </a:xfrm>
          <a:prstGeom prst="downArrow">
            <a:avLst/>
          </a:prstGeom>
          <a:solidFill>
            <a:srgbClr val="FFFFFF"/>
          </a:solidFill>
          <a:ln>
            <a:noFill/>
          </a:ln>
          <a:effectLst>
            <a:glow rad="25400">
              <a:schemeClr val="accent2">
                <a:alpha val="91000"/>
              </a:schemeClr>
            </a:glow>
          </a:effectLst>
        </p:spPr>
        <p:style>
          <a:lnRef idx="2">
            <a:schemeClr val="accent4">
              <a:shade val="50000"/>
            </a:schemeClr>
          </a:lnRef>
          <a:fillRef idx="1">
            <a:schemeClr val="accent4"/>
          </a:fillRef>
          <a:effectRef idx="0">
            <a:schemeClr val="accent4"/>
          </a:effectRef>
          <a:fontRef idx="minor">
            <a:schemeClr val="lt1"/>
          </a:fontRef>
        </p:style>
        <p:txBody>
          <a:bodyPr spcFirstLastPara="0" vert="horz" wrap="none" lIns="0" tIns="2488216" rIns="0" bIns="306000" numCol="1" spcCol="1270" rtlCol="0" anchor="b" anchorCtr="0">
            <a:noAutofit/>
          </a:bodyPr>
          <a:lstStyle/>
          <a:p>
            <a:pPr algn="ctr" defTabSz="1733550">
              <a:lnSpc>
                <a:spcPct val="90000"/>
              </a:lnSpc>
              <a:spcBef>
                <a:spcPct val="0"/>
              </a:spcBef>
              <a:spcAft>
                <a:spcPct val="35000"/>
              </a:spcAft>
            </a:pPr>
            <a:endParaRPr kumimoji="1" lang="ja-JP" altLang="en-US" sz="2400" b="1" i="1" kern="1200" dirty="0" smtClean="0">
              <a:solidFill>
                <a:srgbClr val="77933C"/>
              </a:solidFill>
              <a:latin typeface="Century Gothic"/>
              <a:cs typeface="Century Gothic"/>
            </a:endParaRPr>
          </a:p>
        </p:txBody>
      </p:sp>
      <p:sp>
        <p:nvSpPr>
          <p:cNvPr id="48" name="下矢印 47"/>
          <p:cNvSpPr/>
          <p:nvPr/>
        </p:nvSpPr>
        <p:spPr>
          <a:xfrm>
            <a:off x="4752166" y="3914197"/>
            <a:ext cx="296663" cy="1151998"/>
          </a:xfrm>
          <a:prstGeom prst="downArrow">
            <a:avLst/>
          </a:prstGeom>
          <a:solidFill>
            <a:srgbClr val="FFFFFF"/>
          </a:solidFill>
          <a:ln>
            <a:noFill/>
          </a:ln>
          <a:effectLst>
            <a:glow rad="25400">
              <a:schemeClr val="accent2">
                <a:alpha val="91000"/>
              </a:schemeClr>
            </a:glow>
          </a:effectLst>
        </p:spPr>
        <p:style>
          <a:lnRef idx="2">
            <a:schemeClr val="accent4">
              <a:shade val="50000"/>
            </a:schemeClr>
          </a:lnRef>
          <a:fillRef idx="1">
            <a:schemeClr val="accent4"/>
          </a:fillRef>
          <a:effectRef idx="0">
            <a:schemeClr val="accent4"/>
          </a:effectRef>
          <a:fontRef idx="minor">
            <a:schemeClr val="lt1"/>
          </a:fontRef>
        </p:style>
        <p:txBody>
          <a:bodyPr spcFirstLastPara="0" vert="horz" wrap="none" lIns="0" tIns="2488216" rIns="0" bIns="306000" numCol="1" spcCol="1270" rtlCol="0" anchor="b" anchorCtr="0">
            <a:noAutofit/>
          </a:bodyPr>
          <a:lstStyle/>
          <a:p>
            <a:pPr algn="ctr" defTabSz="1733550">
              <a:lnSpc>
                <a:spcPct val="90000"/>
              </a:lnSpc>
              <a:spcBef>
                <a:spcPct val="0"/>
              </a:spcBef>
              <a:spcAft>
                <a:spcPct val="35000"/>
              </a:spcAft>
            </a:pPr>
            <a:endParaRPr kumimoji="1" lang="ja-JP" altLang="en-US" sz="2400" b="1" i="1" kern="1200" dirty="0" smtClean="0">
              <a:solidFill>
                <a:srgbClr val="77933C"/>
              </a:solidFill>
              <a:latin typeface="Century Gothic"/>
              <a:cs typeface="Century Gothic"/>
            </a:endParaRPr>
          </a:p>
        </p:txBody>
      </p:sp>
      <p:sp>
        <p:nvSpPr>
          <p:cNvPr id="61" name="下矢印 60"/>
          <p:cNvSpPr/>
          <p:nvPr/>
        </p:nvSpPr>
        <p:spPr>
          <a:xfrm>
            <a:off x="2905222" y="3914197"/>
            <a:ext cx="296663" cy="1151998"/>
          </a:xfrm>
          <a:prstGeom prst="downArrow">
            <a:avLst/>
          </a:prstGeom>
          <a:solidFill>
            <a:srgbClr val="FFFFFF"/>
          </a:solidFill>
          <a:ln>
            <a:noFill/>
          </a:ln>
          <a:effectLst>
            <a:glow rad="25400">
              <a:schemeClr val="accent2">
                <a:alpha val="91000"/>
              </a:schemeClr>
            </a:glow>
          </a:effectLst>
        </p:spPr>
        <p:style>
          <a:lnRef idx="2">
            <a:schemeClr val="accent4">
              <a:shade val="50000"/>
            </a:schemeClr>
          </a:lnRef>
          <a:fillRef idx="1">
            <a:schemeClr val="accent4"/>
          </a:fillRef>
          <a:effectRef idx="0">
            <a:schemeClr val="accent4"/>
          </a:effectRef>
          <a:fontRef idx="minor">
            <a:schemeClr val="lt1"/>
          </a:fontRef>
        </p:style>
        <p:txBody>
          <a:bodyPr spcFirstLastPara="0" vert="horz" wrap="none" lIns="0" tIns="2488216" rIns="0" bIns="306000" numCol="1" spcCol="1270" rtlCol="0" anchor="b" anchorCtr="0">
            <a:noAutofit/>
          </a:bodyPr>
          <a:lstStyle/>
          <a:p>
            <a:pPr algn="ctr" defTabSz="1733550">
              <a:lnSpc>
                <a:spcPct val="90000"/>
              </a:lnSpc>
              <a:spcBef>
                <a:spcPct val="0"/>
              </a:spcBef>
              <a:spcAft>
                <a:spcPct val="35000"/>
              </a:spcAft>
            </a:pPr>
            <a:endParaRPr kumimoji="1" lang="ja-JP" altLang="en-US" sz="2400" b="1" i="1" kern="1200" dirty="0" smtClean="0">
              <a:solidFill>
                <a:srgbClr val="77933C"/>
              </a:solidFill>
              <a:latin typeface="Century Gothic"/>
              <a:cs typeface="Century Gothic"/>
            </a:endParaRPr>
          </a:p>
        </p:txBody>
      </p:sp>
      <p:pic>
        <p:nvPicPr>
          <p:cNvPr id="56" name="図 55"/>
          <p:cNvPicPr>
            <a:picLocks noChangeAspect="1"/>
          </p:cNvPicPr>
          <p:nvPr/>
        </p:nvPicPr>
        <p:blipFill>
          <a:blip r:embed="rId6">
            <a:extLst>
              <a:ext uri="{BEBA8EAE-BF5A-486C-A8C5-ECC9F3942E4B}">
                <a14:imgProps xmlns:a14="http://schemas.microsoft.com/office/drawing/2010/main">
                  <a14:imgLayer r:embed="rId7">
                    <a14:imgEffect>
                      <a14:backgroundRemoval t="6000" b="94800" l="10000" r="90000"/>
                    </a14:imgEffect>
                  </a14:imgLayer>
                </a14:imgProps>
              </a:ext>
            </a:extLst>
          </a:blip>
          <a:stretch>
            <a:fillRect/>
          </a:stretch>
        </p:blipFill>
        <p:spPr>
          <a:xfrm>
            <a:off x="2720995" y="4183312"/>
            <a:ext cx="682841" cy="682841"/>
          </a:xfrm>
          <a:prstGeom prst="rect">
            <a:avLst/>
          </a:prstGeom>
        </p:spPr>
      </p:pic>
      <p:pic>
        <p:nvPicPr>
          <p:cNvPr id="57" name="図 56" descr="バッジ.jpg"/>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14346" t="8008" r="14344" b="8501"/>
          <a:stretch/>
        </p:blipFill>
        <p:spPr>
          <a:xfrm>
            <a:off x="3764299" y="4257968"/>
            <a:ext cx="455699" cy="533529"/>
          </a:xfrm>
          <a:prstGeom prst="rect">
            <a:avLst/>
          </a:prstGeom>
        </p:spPr>
      </p:pic>
      <p:pic>
        <p:nvPicPr>
          <p:cNvPr id="58" name="図 57"/>
          <p:cNvPicPr>
            <a:picLocks noChangeAspect="1"/>
          </p:cNvPicPr>
          <p:nvPr/>
        </p:nvPicPr>
        <p:blipFill>
          <a:blip r:embed="rId10"/>
          <a:stretch>
            <a:fillRect/>
          </a:stretch>
        </p:blipFill>
        <p:spPr>
          <a:xfrm>
            <a:off x="4624651" y="4240024"/>
            <a:ext cx="569416" cy="569416"/>
          </a:xfrm>
          <a:prstGeom prst="rect">
            <a:avLst/>
          </a:prstGeom>
        </p:spPr>
      </p:pic>
      <p:pic>
        <p:nvPicPr>
          <p:cNvPr id="65" name="図 64" descr="若者.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68064" y="5084048"/>
            <a:ext cx="642566" cy="720000"/>
          </a:xfrm>
          <a:prstGeom prst="rect">
            <a:avLst/>
          </a:prstGeom>
          <a:noFill/>
          <a:ln w="28575" cmpd="sng">
            <a:noFill/>
          </a:ln>
        </p:spPr>
      </p:pic>
      <p:pic>
        <p:nvPicPr>
          <p:cNvPr id="67" name="図 66" descr="女性5.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598435" y="5084048"/>
            <a:ext cx="671891" cy="720000"/>
          </a:xfrm>
          <a:prstGeom prst="rect">
            <a:avLst/>
          </a:prstGeom>
        </p:spPr>
      </p:pic>
      <p:pic>
        <p:nvPicPr>
          <p:cNvPr id="68" name="図 67" descr="サラリーマン.pn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67533" y="5084048"/>
            <a:ext cx="526151" cy="720000"/>
          </a:xfrm>
          <a:prstGeom prst="rect">
            <a:avLst/>
          </a:prstGeom>
        </p:spPr>
      </p:pic>
      <p:sp>
        <p:nvSpPr>
          <p:cNvPr id="50" name="角丸四角形吹き出し 49"/>
          <p:cNvSpPr/>
          <p:nvPr/>
        </p:nvSpPr>
        <p:spPr>
          <a:xfrm>
            <a:off x="6113714" y="4927182"/>
            <a:ext cx="2468995" cy="792453"/>
          </a:xfrm>
          <a:prstGeom prst="wedgeRoundRectCallout">
            <a:avLst>
              <a:gd name="adj1" fmla="val -91022"/>
              <a:gd name="adj2" fmla="val -70584"/>
              <a:gd name="adj3" fmla="val 16667"/>
            </a:avLst>
          </a:prstGeom>
          <a:ln/>
        </p:spPr>
        <p:style>
          <a:lnRef idx="3">
            <a:schemeClr val="lt1"/>
          </a:lnRef>
          <a:fillRef idx="1">
            <a:schemeClr val="accent2"/>
          </a:fillRef>
          <a:effectRef idx="1">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2400" b="1" i="1" dirty="0" smtClean="0">
                <a:solidFill>
                  <a:schemeClr val="bg1"/>
                </a:solidFill>
                <a:latin typeface="Century Gothic"/>
                <a:ea typeface="ヒラギノ角ゴ Pro W3"/>
                <a:cs typeface="Century Gothic"/>
              </a:rPr>
              <a:t>CHiLO badges</a:t>
            </a:r>
            <a:endParaRPr kumimoji="1" lang="ja-JP" altLang="en-US" sz="2400" b="1" i="1" dirty="0">
              <a:solidFill>
                <a:schemeClr val="bg1"/>
              </a:solidFill>
              <a:latin typeface="Century Gothic"/>
              <a:ea typeface="ヒラギノ角ゴ Pro W3"/>
              <a:cs typeface="Century Gothic"/>
            </a:endParaRPr>
          </a:p>
        </p:txBody>
      </p:sp>
      <p:pic>
        <p:nvPicPr>
          <p:cNvPr id="62" name="図 61"/>
          <p:cNvPicPr>
            <a:picLocks noChangeAspect="1"/>
          </p:cNvPicPr>
          <p:nvPr/>
        </p:nvPicPr>
        <p:blipFill>
          <a:blip r:embed="rId14">
            <a:extLst>
              <a:ext uri="{BEBA8EAE-BF5A-486C-A8C5-ECC9F3942E4B}">
                <a14:imgProps xmlns:a14="http://schemas.microsoft.com/office/drawing/2010/main">
                  <a14:imgLayer r:embed="rId15">
                    <a14:imgEffect>
                      <a14:backgroundRemoval t="521" b="96875" l="0" r="99240"/>
                    </a14:imgEffect>
                  </a14:imgLayer>
                </a14:imgProps>
              </a:ext>
            </a:extLst>
          </a:blip>
          <a:stretch>
            <a:fillRect/>
          </a:stretch>
        </p:blipFill>
        <p:spPr>
          <a:xfrm>
            <a:off x="2516896" y="3169370"/>
            <a:ext cx="750120" cy="547616"/>
          </a:xfrm>
          <a:prstGeom prst="rect">
            <a:avLst/>
          </a:prstGeom>
        </p:spPr>
      </p:pic>
      <p:pic>
        <p:nvPicPr>
          <p:cNvPr id="63" name="図 62"/>
          <p:cNvPicPr>
            <a:picLocks noChangeAspect="1"/>
          </p:cNvPicPr>
          <p:nvPr/>
        </p:nvPicPr>
        <p:blipFill>
          <a:blip r:embed="rId14">
            <a:extLst>
              <a:ext uri="{BEBA8EAE-BF5A-486C-A8C5-ECC9F3942E4B}">
                <a14:imgProps xmlns:a14="http://schemas.microsoft.com/office/drawing/2010/main">
                  <a14:imgLayer r:embed="rId15">
                    <a14:imgEffect>
                      <a14:backgroundRemoval t="521" b="96875" l="0" r="99240"/>
                    </a14:imgEffect>
                  </a14:imgLayer>
                </a14:imgProps>
              </a:ext>
            </a:extLst>
          </a:blip>
          <a:stretch>
            <a:fillRect/>
          </a:stretch>
        </p:blipFill>
        <p:spPr>
          <a:xfrm>
            <a:off x="3536319" y="3192248"/>
            <a:ext cx="718781" cy="524737"/>
          </a:xfrm>
          <a:prstGeom prst="rect">
            <a:avLst/>
          </a:prstGeom>
        </p:spPr>
      </p:pic>
      <p:pic>
        <p:nvPicPr>
          <p:cNvPr id="64" name="図 63"/>
          <p:cNvPicPr>
            <a:picLocks noChangeAspect="1"/>
          </p:cNvPicPr>
          <p:nvPr/>
        </p:nvPicPr>
        <p:blipFill>
          <a:blip r:embed="rId14">
            <a:extLst>
              <a:ext uri="{BEBA8EAE-BF5A-486C-A8C5-ECC9F3942E4B}">
                <a14:imgProps xmlns:a14="http://schemas.microsoft.com/office/drawing/2010/main">
                  <a14:imgLayer r:embed="rId15">
                    <a14:imgEffect>
                      <a14:backgroundRemoval t="521" b="96875" l="0" r="99240"/>
                    </a14:imgEffect>
                  </a14:imgLayer>
                </a14:imgProps>
              </a:ext>
            </a:extLst>
          </a:blip>
          <a:stretch>
            <a:fillRect/>
          </a:stretch>
        </p:blipFill>
        <p:spPr>
          <a:xfrm>
            <a:off x="4624651" y="3192248"/>
            <a:ext cx="718782" cy="524738"/>
          </a:xfrm>
          <a:prstGeom prst="rect">
            <a:avLst/>
          </a:prstGeom>
        </p:spPr>
      </p:pic>
      <p:pic>
        <p:nvPicPr>
          <p:cNvPr id="70" name="図 69" descr="大学.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723984" y="3679233"/>
            <a:ext cx="602841" cy="422558"/>
          </a:xfrm>
          <a:prstGeom prst="rect">
            <a:avLst/>
          </a:prstGeom>
        </p:spPr>
      </p:pic>
      <p:pic>
        <p:nvPicPr>
          <p:cNvPr id="71" name="図 70" descr="大学.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653717" y="3679233"/>
            <a:ext cx="602841" cy="422558"/>
          </a:xfrm>
          <a:prstGeom prst="rect">
            <a:avLst/>
          </a:prstGeom>
        </p:spPr>
      </p:pic>
      <p:pic>
        <p:nvPicPr>
          <p:cNvPr id="72" name="図 71" descr="大学.pn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70928" y="3679233"/>
            <a:ext cx="602841" cy="422558"/>
          </a:xfrm>
          <a:prstGeom prst="rect">
            <a:avLst/>
          </a:prstGeom>
        </p:spPr>
      </p:pic>
      <p:sp>
        <p:nvSpPr>
          <p:cNvPr id="3" name="正方形/長方形 2"/>
          <p:cNvSpPr/>
          <p:nvPr/>
        </p:nvSpPr>
        <p:spPr>
          <a:xfrm>
            <a:off x="5554106" y="4061428"/>
            <a:ext cx="2851975" cy="646331"/>
          </a:xfrm>
          <a:prstGeom prst="rect">
            <a:avLst/>
          </a:prstGeom>
        </p:spPr>
        <p:txBody>
          <a:bodyPr wrap="none">
            <a:spAutoFit/>
          </a:bodyPr>
          <a:lstStyle/>
          <a:p>
            <a:r>
              <a:rPr lang="en-US" altLang="ja-JP" dirty="0">
                <a:latin typeface="Century Gothic"/>
                <a:cs typeface="Century Gothic"/>
              </a:rPr>
              <a:t>Common </a:t>
            </a:r>
            <a:endParaRPr lang="en-US" altLang="ja-JP" dirty="0" smtClean="0">
              <a:latin typeface="Century Gothic"/>
              <a:cs typeface="Century Gothic"/>
            </a:endParaRPr>
          </a:p>
          <a:p>
            <a:r>
              <a:rPr lang="en-US" altLang="ja-JP" dirty="0" smtClean="0">
                <a:latin typeface="Century Gothic"/>
                <a:cs typeface="Century Gothic"/>
              </a:rPr>
              <a:t>Authentication </a:t>
            </a:r>
            <a:r>
              <a:rPr lang="en-US" altLang="ja-JP" dirty="0">
                <a:latin typeface="Century Gothic"/>
                <a:cs typeface="Century Gothic"/>
              </a:rPr>
              <a:t>Platform</a:t>
            </a:r>
            <a:endParaRPr lang="ja-JP" altLang="en-US" dirty="0">
              <a:latin typeface="Century Gothic"/>
              <a:cs typeface="Century Gothic"/>
            </a:endParaRPr>
          </a:p>
        </p:txBody>
      </p:sp>
    </p:spTree>
    <p:extLst>
      <p:ext uri="{BB962C8B-B14F-4D97-AF65-F5344CB8AC3E}">
        <p14:creationId xmlns:p14="http://schemas.microsoft.com/office/powerpoint/2010/main" val="1798220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角丸四角形 175"/>
          <p:cNvSpPr/>
          <p:nvPr/>
        </p:nvSpPr>
        <p:spPr>
          <a:xfrm>
            <a:off x="2367300" y="3066991"/>
            <a:ext cx="3205510" cy="1479966"/>
          </a:xfrm>
          <a:prstGeom prst="roundRect">
            <a:avLst>
              <a:gd name="adj" fmla="val 0"/>
            </a:avLst>
          </a:prstGeom>
        </p:spPr>
        <p:style>
          <a:lnRef idx="3">
            <a:schemeClr val="lt1"/>
          </a:lnRef>
          <a:fillRef idx="1">
            <a:schemeClr val="accent5"/>
          </a:fillRef>
          <a:effectRef idx="1">
            <a:schemeClr val="accent5"/>
          </a:effectRef>
          <a:fontRef idx="minor">
            <a:schemeClr val="lt1"/>
          </a:fontRef>
        </p:style>
        <p:txBody>
          <a:bodyPr spcFirstLastPara="0" vert="horz" wrap="none" lIns="0" tIns="2488216" rIns="0" bIns="306000" numCol="1" spcCol="1270" rtlCol="0" anchor="b" anchorCtr="0">
            <a:noAutofit/>
          </a:bodyPr>
          <a:lstStyle/>
          <a:p>
            <a:pPr algn="ctr" defTabSz="1733550">
              <a:lnSpc>
                <a:spcPct val="90000"/>
              </a:lnSpc>
              <a:spcBef>
                <a:spcPct val="0"/>
              </a:spcBef>
              <a:spcAft>
                <a:spcPct val="35000"/>
              </a:spcAft>
            </a:pPr>
            <a:endParaRPr kumimoji="1" lang="ja-JP" altLang="en-US" sz="2400" b="1" i="1" kern="1200" dirty="0" smtClean="0">
              <a:solidFill>
                <a:srgbClr val="77933C"/>
              </a:solidFill>
              <a:latin typeface="Century Gothic"/>
              <a:cs typeface="Century Gothic"/>
            </a:endParaRPr>
          </a:p>
        </p:txBody>
      </p:sp>
      <p:sp>
        <p:nvSpPr>
          <p:cNvPr id="31" name="タイトル 30"/>
          <p:cNvSpPr>
            <a:spLocks noGrp="1"/>
          </p:cNvSpPr>
          <p:nvPr>
            <p:ph type="title"/>
          </p:nvPr>
        </p:nvSpPr>
        <p:spPr/>
        <p:txBody>
          <a:bodyPr/>
          <a:lstStyle/>
          <a:p>
            <a:r>
              <a:rPr lang="en-US" altLang="ja-JP" dirty="0" smtClean="0"/>
              <a:t>CHiLO Communities</a:t>
            </a:r>
            <a:endParaRPr lang="ja-JP" altLang="en-US" dirty="0"/>
          </a:p>
        </p:txBody>
      </p:sp>
      <p:sp>
        <p:nvSpPr>
          <p:cNvPr id="2" name="スライド番号プレースホルダー 1"/>
          <p:cNvSpPr>
            <a:spLocks noGrp="1"/>
          </p:cNvSpPr>
          <p:nvPr>
            <p:ph type="sldNum" sz="quarter" idx="12"/>
          </p:nvPr>
        </p:nvSpPr>
        <p:spPr/>
        <p:txBody>
          <a:bodyPr/>
          <a:lstStyle/>
          <a:p>
            <a:fld id="{E863AB6B-07E7-994D-8C15-200C54B03C40}" type="slidenum">
              <a:rPr kumimoji="1" lang="ja-JP" altLang="en-US" smtClean="0"/>
              <a:pPr/>
              <a:t>36</a:t>
            </a:fld>
            <a:endParaRPr kumimoji="1" lang="ja-JP" altLang="en-US"/>
          </a:p>
        </p:txBody>
      </p:sp>
      <p:cxnSp>
        <p:nvCxnSpPr>
          <p:cNvPr id="242" name="直線コネクタ 241"/>
          <p:cNvCxnSpPr>
            <a:stCxn id="244" idx="3"/>
            <a:endCxn id="318" idx="3"/>
          </p:cNvCxnSpPr>
          <p:nvPr/>
        </p:nvCxnSpPr>
        <p:spPr>
          <a:xfrm flipH="1">
            <a:off x="6254219" y="4068892"/>
            <a:ext cx="293228" cy="293229"/>
          </a:xfrm>
          <a:prstGeom prst="line">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cxnSp>
        <p:nvCxnSpPr>
          <p:cNvPr id="245" name="直線コネクタ 244"/>
          <p:cNvCxnSpPr>
            <a:stCxn id="244" idx="5"/>
            <a:endCxn id="318" idx="5"/>
          </p:cNvCxnSpPr>
          <p:nvPr/>
        </p:nvCxnSpPr>
        <p:spPr>
          <a:xfrm>
            <a:off x="6877229" y="4068892"/>
            <a:ext cx="293230" cy="293229"/>
          </a:xfrm>
          <a:prstGeom prst="line">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cxnSp>
        <p:nvCxnSpPr>
          <p:cNvPr id="246" name="直線コネクタ 245"/>
          <p:cNvCxnSpPr>
            <a:stCxn id="244" idx="6"/>
            <a:endCxn id="318" idx="6"/>
          </p:cNvCxnSpPr>
          <p:nvPr/>
        </p:nvCxnSpPr>
        <p:spPr>
          <a:xfrm>
            <a:off x="6945529" y="3904001"/>
            <a:ext cx="414690" cy="1"/>
          </a:xfrm>
          <a:prstGeom prst="line">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cxnSp>
        <p:nvCxnSpPr>
          <p:cNvPr id="247" name="直線コネクタ 246"/>
          <p:cNvCxnSpPr>
            <a:stCxn id="244" idx="7"/>
            <a:endCxn id="318" idx="7"/>
          </p:cNvCxnSpPr>
          <p:nvPr/>
        </p:nvCxnSpPr>
        <p:spPr>
          <a:xfrm flipV="1">
            <a:off x="6877229" y="3445882"/>
            <a:ext cx="293230" cy="293228"/>
          </a:xfrm>
          <a:prstGeom prst="line">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cxnSp>
        <p:nvCxnSpPr>
          <p:cNvPr id="325" name="直線コネクタ 324"/>
          <p:cNvCxnSpPr>
            <a:stCxn id="244" idx="0"/>
            <a:endCxn id="318" idx="0"/>
          </p:cNvCxnSpPr>
          <p:nvPr/>
        </p:nvCxnSpPr>
        <p:spPr>
          <a:xfrm flipV="1">
            <a:off x="6712338" y="3256122"/>
            <a:ext cx="1" cy="414688"/>
          </a:xfrm>
          <a:prstGeom prst="line">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cxnSp>
        <p:nvCxnSpPr>
          <p:cNvPr id="73" name="直線コネクタ 72"/>
          <p:cNvCxnSpPr/>
          <p:nvPr/>
        </p:nvCxnSpPr>
        <p:spPr>
          <a:xfrm flipV="1">
            <a:off x="4449160" y="2656938"/>
            <a:ext cx="720313" cy="720317"/>
          </a:xfrm>
          <a:prstGeom prst="line">
            <a:avLst/>
          </a:prstGeom>
          <a:ln w="66675" cmpd="sng">
            <a:solidFill>
              <a:schemeClr val="accent5">
                <a:alpha val="90000"/>
              </a:schemeClr>
            </a:solidFill>
            <a:headEnd type="triangle"/>
            <a:tailEnd type="triangle" w="med" len="sm"/>
          </a:ln>
          <a:effectLst>
            <a:glow rad="25400">
              <a:schemeClr val="bg1">
                <a:alpha val="77000"/>
              </a:schemeClr>
            </a:glow>
          </a:effectLst>
        </p:spPr>
        <p:style>
          <a:lnRef idx="1">
            <a:schemeClr val="dk1"/>
          </a:lnRef>
          <a:fillRef idx="0">
            <a:schemeClr val="dk1"/>
          </a:fillRef>
          <a:effectRef idx="0">
            <a:schemeClr val="dk1"/>
          </a:effectRef>
          <a:fontRef idx="minor">
            <a:schemeClr val="tx1"/>
          </a:fontRef>
        </p:style>
      </p:cxnSp>
      <p:cxnSp>
        <p:nvCxnSpPr>
          <p:cNvPr id="74" name="直線コネクタ 73"/>
          <p:cNvCxnSpPr>
            <a:stCxn id="145" idx="3"/>
            <a:endCxn id="90" idx="1"/>
          </p:cNvCxnSpPr>
          <p:nvPr/>
        </p:nvCxnSpPr>
        <p:spPr>
          <a:xfrm>
            <a:off x="2851180" y="2685746"/>
            <a:ext cx="915536" cy="976010"/>
          </a:xfrm>
          <a:prstGeom prst="line">
            <a:avLst/>
          </a:prstGeom>
          <a:ln w="66675" cmpd="sng">
            <a:solidFill>
              <a:schemeClr val="accent5">
                <a:alpha val="90000"/>
              </a:schemeClr>
            </a:solidFill>
            <a:headEnd type="triangle"/>
            <a:tailEnd type="triangle" w="med" len="sm"/>
          </a:ln>
          <a:effectLst>
            <a:glow rad="25400">
              <a:schemeClr val="bg1">
                <a:alpha val="77000"/>
              </a:schemeClr>
            </a:glow>
          </a:effectLst>
        </p:spPr>
        <p:style>
          <a:lnRef idx="1">
            <a:schemeClr val="dk1"/>
          </a:lnRef>
          <a:fillRef idx="0">
            <a:schemeClr val="dk1"/>
          </a:fillRef>
          <a:effectRef idx="0">
            <a:schemeClr val="dk1"/>
          </a:effectRef>
          <a:fontRef idx="minor">
            <a:schemeClr val="tx1"/>
          </a:fontRef>
        </p:style>
      </p:cxnSp>
      <p:cxnSp>
        <p:nvCxnSpPr>
          <p:cNvPr id="75" name="直線コネクタ 74"/>
          <p:cNvCxnSpPr>
            <a:stCxn id="341" idx="3"/>
            <a:endCxn id="317" idx="1"/>
          </p:cNvCxnSpPr>
          <p:nvPr/>
        </p:nvCxnSpPr>
        <p:spPr>
          <a:xfrm>
            <a:off x="3044828" y="3923556"/>
            <a:ext cx="573428" cy="71"/>
          </a:xfrm>
          <a:prstGeom prst="line">
            <a:avLst/>
          </a:prstGeom>
          <a:ln w="66675" cmpd="sng">
            <a:solidFill>
              <a:schemeClr val="accent5">
                <a:alpha val="90000"/>
              </a:schemeClr>
            </a:solidFill>
            <a:headEnd type="triangle"/>
            <a:tailEnd type="triangle" w="med" len="sm"/>
          </a:ln>
          <a:effectLst>
            <a:glow rad="25400">
              <a:schemeClr val="bg1">
                <a:alpha val="77000"/>
              </a:schemeClr>
            </a:glow>
          </a:effectLst>
        </p:spPr>
        <p:style>
          <a:lnRef idx="1">
            <a:schemeClr val="dk1"/>
          </a:lnRef>
          <a:fillRef idx="0">
            <a:schemeClr val="dk1"/>
          </a:fillRef>
          <a:effectRef idx="0">
            <a:schemeClr val="dk1"/>
          </a:effectRef>
          <a:fontRef idx="minor">
            <a:schemeClr val="tx1"/>
          </a:fontRef>
        </p:style>
      </p:cxnSp>
      <p:cxnSp>
        <p:nvCxnSpPr>
          <p:cNvPr id="157" name="直線コネクタ 156"/>
          <p:cNvCxnSpPr>
            <a:stCxn id="90" idx="3"/>
            <a:endCxn id="344" idx="3"/>
          </p:cNvCxnSpPr>
          <p:nvPr/>
        </p:nvCxnSpPr>
        <p:spPr>
          <a:xfrm flipH="1">
            <a:off x="2693841" y="4144714"/>
            <a:ext cx="1072875" cy="984659"/>
          </a:xfrm>
          <a:prstGeom prst="line">
            <a:avLst/>
          </a:prstGeom>
          <a:ln w="66675" cmpd="sng">
            <a:solidFill>
              <a:schemeClr val="accent5">
                <a:alpha val="90000"/>
              </a:schemeClr>
            </a:solidFill>
            <a:headEnd type="triangle"/>
            <a:tailEnd type="triangle" w="med" len="sm"/>
          </a:ln>
          <a:effectLst>
            <a:glow rad="25400">
              <a:schemeClr val="bg1">
                <a:alpha val="77000"/>
              </a:schemeClr>
            </a:glow>
          </a:effectLst>
        </p:spPr>
        <p:style>
          <a:lnRef idx="1">
            <a:schemeClr val="dk1"/>
          </a:lnRef>
          <a:fillRef idx="0">
            <a:schemeClr val="dk1"/>
          </a:fillRef>
          <a:effectRef idx="0">
            <a:schemeClr val="dk1"/>
          </a:effectRef>
          <a:fontRef idx="minor">
            <a:schemeClr val="tx1"/>
          </a:fontRef>
        </p:style>
      </p:cxnSp>
      <p:grpSp>
        <p:nvGrpSpPr>
          <p:cNvPr id="78" name="図形グループ 77"/>
          <p:cNvGrpSpPr/>
          <p:nvPr/>
        </p:nvGrpSpPr>
        <p:grpSpPr>
          <a:xfrm>
            <a:off x="3492736" y="2218252"/>
            <a:ext cx="2995533" cy="2995536"/>
            <a:chOff x="3562752" y="3041432"/>
            <a:chExt cx="2274792" cy="2274794"/>
          </a:xfrm>
        </p:grpSpPr>
        <p:sp>
          <p:nvSpPr>
            <p:cNvPr id="60" name="円/楕円 59"/>
            <p:cNvSpPr/>
            <p:nvPr/>
          </p:nvSpPr>
          <p:spPr>
            <a:xfrm>
              <a:off x="4336332" y="3815013"/>
              <a:ext cx="727634" cy="727634"/>
            </a:xfrm>
            <a:prstGeom prst="ellipse">
              <a:avLst/>
            </a:prstGeom>
            <a:noFill/>
            <a:ln>
              <a:noFill/>
            </a:ln>
            <a:effectLst/>
          </p:spPr>
          <p:style>
            <a:lnRef idx="1">
              <a:schemeClr val="accent2"/>
            </a:lnRef>
            <a:fillRef idx="2">
              <a:schemeClr val="accent2"/>
            </a:fillRef>
            <a:effectRef idx="1">
              <a:schemeClr val="accent2"/>
            </a:effectRef>
            <a:fontRef idx="minor">
              <a:schemeClr val="dk1"/>
            </a:fontRef>
          </p:style>
          <p:txBody>
            <a:bodyPr spcFirstLastPara="0" vert="horz" wrap="none" lIns="0" tIns="42672" rIns="0" bIns="42672" numCol="1" spcCol="1270" rtlCol="0" anchor="ctr" anchorCtr="0">
              <a:noAutofit/>
            </a:bodyPr>
            <a:lstStyle/>
            <a:p>
              <a:pPr algn="ctr" defTabSz="711200">
                <a:lnSpc>
                  <a:spcPct val="90000"/>
                </a:lnSpc>
                <a:spcBef>
                  <a:spcPct val="0"/>
                </a:spcBef>
                <a:spcAft>
                  <a:spcPct val="35000"/>
                </a:spcAft>
              </a:pPr>
              <a:endParaRPr kumimoji="1" lang="ja-JP" altLang="en-US" dirty="0" smtClean="0">
                <a:solidFill>
                  <a:schemeClr val="tx1">
                    <a:lumMod val="85000"/>
                    <a:lumOff val="15000"/>
                  </a:schemeClr>
                </a:solidFill>
                <a:latin typeface="ヒラギノ角ゴ Std W8"/>
                <a:ea typeface="ヒラギノ角ゴ Std W8"/>
                <a:cs typeface="ヒラギノ角ゴ Std W8"/>
              </a:endParaRPr>
            </a:p>
          </p:txBody>
        </p:sp>
        <p:sp>
          <p:nvSpPr>
            <p:cNvPr id="272" name="円/楕円 271"/>
            <p:cNvSpPr/>
            <p:nvPr/>
          </p:nvSpPr>
          <p:spPr>
            <a:xfrm>
              <a:off x="3562752" y="3041432"/>
              <a:ext cx="2274792" cy="2274794"/>
            </a:xfrm>
            <a:prstGeom prst="ellipse">
              <a:avLst/>
            </a:prstGeom>
            <a:noFill/>
            <a:ln>
              <a:noFill/>
            </a:ln>
            <a:effectLst/>
          </p:spPr>
          <p:style>
            <a:lnRef idx="1">
              <a:schemeClr val="accent2"/>
            </a:lnRef>
            <a:fillRef idx="2">
              <a:schemeClr val="accent2"/>
            </a:fillRef>
            <a:effectRef idx="1">
              <a:schemeClr val="accent2"/>
            </a:effectRef>
            <a:fontRef idx="minor">
              <a:schemeClr val="dk1"/>
            </a:fontRef>
          </p:style>
          <p:txBody>
            <a:bodyPr spcFirstLastPara="0" vert="horz" wrap="none" lIns="0" tIns="42672" rIns="0" bIns="42672" numCol="1" spcCol="1270" rtlCol="0" anchor="ctr" anchorCtr="0">
              <a:noAutofit/>
            </a:bodyPr>
            <a:lstStyle/>
            <a:p>
              <a:pPr algn="ctr" defTabSz="711200">
                <a:lnSpc>
                  <a:spcPct val="90000"/>
                </a:lnSpc>
                <a:spcBef>
                  <a:spcPct val="0"/>
                </a:spcBef>
                <a:spcAft>
                  <a:spcPct val="35000"/>
                </a:spcAft>
              </a:pPr>
              <a:endParaRPr kumimoji="1" lang="ja-JP" altLang="en-US" dirty="0" smtClean="0">
                <a:solidFill>
                  <a:schemeClr val="tx1">
                    <a:lumMod val="85000"/>
                    <a:lumOff val="15000"/>
                  </a:schemeClr>
                </a:solidFill>
                <a:latin typeface="ヒラギノ角ゴ Std W8"/>
                <a:ea typeface="ヒラギノ角ゴ Std W8"/>
                <a:cs typeface="ヒラギノ角ゴ Std W8"/>
              </a:endParaRPr>
            </a:p>
          </p:txBody>
        </p:sp>
      </p:grpSp>
      <p:cxnSp>
        <p:nvCxnSpPr>
          <p:cNvPr id="125" name="直線コネクタ 124"/>
          <p:cNvCxnSpPr>
            <a:stCxn id="127" idx="3"/>
            <a:endCxn id="294" idx="3"/>
          </p:cNvCxnSpPr>
          <p:nvPr/>
        </p:nvCxnSpPr>
        <p:spPr>
          <a:xfrm flipH="1">
            <a:off x="3652291" y="5760479"/>
            <a:ext cx="290835" cy="290834"/>
          </a:xfrm>
          <a:prstGeom prst="line">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cxnSp>
        <p:nvCxnSpPr>
          <p:cNvPr id="126" name="直線コネクタ 125"/>
          <p:cNvCxnSpPr>
            <a:stCxn id="127" idx="4"/>
            <a:endCxn id="294" idx="4"/>
          </p:cNvCxnSpPr>
          <p:nvPr/>
        </p:nvCxnSpPr>
        <p:spPr>
          <a:xfrm>
            <a:off x="4110411" y="5829771"/>
            <a:ext cx="0" cy="411302"/>
          </a:xfrm>
          <a:prstGeom prst="line">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cxnSp>
        <p:nvCxnSpPr>
          <p:cNvPr id="129" name="直線コネクタ 128"/>
          <p:cNvCxnSpPr>
            <a:stCxn id="127" idx="5"/>
            <a:endCxn id="294" idx="5"/>
          </p:cNvCxnSpPr>
          <p:nvPr/>
        </p:nvCxnSpPr>
        <p:spPr>
          <a:xfrm>
            <a:off x="4277696" y="5760479"/>
            <a:ext cx="290835" cy="290834"/>
          </a:xfrm>
          <a:prstGeom prst="line">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cxnSp>
        <p:nvCxnSpPr>
          <p:cNvPr id="130" name="直線コネクタ 129"/>
          <p:cNvCxnSpPr>
            <a:stCxn id="127" idx="6"/>
            <a:endCxn id="294" idx="6"/>
          </p:cNvCxnSpPr>
          <p:nvPr/>
        </p:nvCxnSpPr>
        <p:spPr>
          <a:xfrm>
            <a:off x="4346988" y="5593194"/>
            <a:ext cx="411303" cy="0"/>
          </a:xfrm>
          <a:prstGeom prst="line">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cxnSp>
        <p:nvCxnSpPr>
          <p:cNvPr id="100" name="直線コネクタ 99"/>
          <p:cNvCxnSpPr>
            <a:stCxn id="101" idx="3"/>
            <a:endCxn id="134" idx="3"/>
          </p:cNvCxnSpPr>
          <p:nvPr/>
        </p:nvCxnSpPr>
        <p:spPr>
          <a:xfrm flipH="1">
            <a:off x="3509712" y="2183778"/>
            <a:ext cx="365487" cy="365486"/>
          </a:xfrm>
          <a:prstGeom prst="line">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cxnSp>
        <p:nvCxnSpPr>
          <p:cNvPr id="102" name="直線コネクタ 101"/>
          <p:cNvCxnSpPr>
            <a:stCxn id="101" idx="7"/>
            <a:endCxn id="134" idx="7"/>
          </p:cNvCxnSpPr>
          <p:nvPr/>
        </p:nvCxnSpPr>
        <p:spPr>
          <a:xfrm flipV="1">
            <a:off x="4324721" y="1368769"/>
            <a:ext cx="365486" cy="365487"/>
          </a:xfrm>
          <a:prstGeom prst="line">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cxnSp>
        <p:nvCxnSpPr>
          <p:cNvPr id="103" name="直線コネクタ 102"/>
          <p:cNvCxnSpPr>
            <a:stCxn id="101" idx="0"/>
            <a:endCxn id="134" idx="0"/>
          </p:cNvCxnSpPr>
          <p:nvPr/>
        </p:nvCxnSpPr>
        <p:spPr>
          <a:xfrm flipV="1">
            <a:off x="4099960" y="1124281"/>
            <a:ext cx="0" cy="516876"/>
          </a:xfrm>
          <a:prstGeom prst="line">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cxnSp>
        <p:nvCxnSpPr>
          <p:cNvPr id="104" name="直線コネクタ 103"/>
          <p:cNvCxnSpPr>
            <a:stCxn id="134" idx="1"/>
            <a:endCxn id="101" idx="1"/>
          </p:cNvCxnSpPr>
          <p:nvPr/>
        </p:nvCxnSpPr>
        <p:spPr>
          <a:xfrm>
            <a:off x="3509712" y="1368769"/>
            <a:ext cx="365487" cy="365487"/>
          </a:xfrm>
          <a:prstGeom prst="line">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cxnSp>
        <p:nvCxnSpPr>
          <p:cNvPr id="105" name="直線コネクタ 104"/>
          <p:cNvCxnSpPr>
            <a:stCxn id="134" idx="2"/>
            <a:endCxn id="101" idx="2"/>
          </p:cNvCxnSpPr>
          <p:nvPr/>
        </p:nvCxnSpPr>
        <p:spPr>
          <a:xfrm>
            <a:off x="3265224" y="1959017"/>
            <a:ext cx="516876" cy="0"/>
          </a:xfrm>
          <a:prstGeom prst="line">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sp>
        <p:nvSpPr>
          <p:cNvPr id="271" name="テキスト ボックス 270"/>
          <p:cNvSpPr txBox="1"/>
          <p:nvPr/>
        </p:nvSpPr>
        <p:spPr>
          <a:xfrm>
            <a:off x="2434377" y="3260552"/>
            <a:ext cx="954107" cy="415498"/>
          </a:xfrm>
          <a:prstGeom prst="rect">
            <a:avLst/>
          </a:prstGeom>
          <a:noFill/>
        </p:spPr>
        <p:txBody>
          <a:bodyPr wrap="none" rtlCol="0">
            <a:spAutoFit/>
          </a:bodyPr>
          <a:lstStyle/>
          <a:p>
            <a:r>
              <a:rPr lang="en-US" altLang="ja-JP" sz="1050" spc="-60" dirty="0">
                <a:latin typeface="Century Gothic"/>
                <a:ea typeface="ヒラギノ角ゴ Std W8"/>
                <a:cs typeface="Century Gothic"/>
              </a:rPr>
              <a:t>Learning </a:t>
            </a:r>
          </a:p>
          <a:p>
            <a:r>
              <a:rPr lang="en-US" altLang="ja-JP" sz="1050" spc="-60" dirty="0">
                <a:latin typeface="Century Gothic"/>
                <a:ea typeface="ヒラギノ角ゴ Std W8"/>
                <a:cs typeface="Century Gothic"/>
              </a:rPr>
              <a:t>connoisseur</a:t>
            </a:r>
            <a:endParaRPr lang="ja-JP" altLang="en-US" sz="1050" spc="-60" dirty="0">
              <a:latin typeface="Century Gothic"/>
              <a:ea typeface="ヒラギノ角ゴ Std W8"/>
              <a:cs typeface="Century Gothic"/>
            </a:endParaRPr>
          </a:p>
        </p:txBody>
      </p:sp>
      <p:pic>
        <p:nvPicPr>
          <p:cNvPr id="324" name="図 323"/>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5135662" y="2401416"/>
            <a:ext cx="388923" cy="454489"/>
          </a:xfrm>
          <a:prstGeom prst="rect">
            <a:avLst/>
          </a:prstGeom>
          <a:noFill/>
          <a:ln w="28575" cmpd="sng">
            <a:noFill/>
          </a:ln>
        </p:spPr>
      </p:pic>
      <p:grpSp>
        <p:nvGrpSpPr>
          <p:cNvPr id="81" name="図形グループ 80"/>
          <p:cNvGrpSpPr/>
          <p:nvPr/>
        </p:nvGrpSpPr>
        <p:grpSpPr>
          <a:xfrm>
            <a:off x="3010672" y="803244"/>
            <a:ext cx="1936193" cy="2063293"/>
            <a:chOff x="403504" y="1565808"/>
            <a:chExt cx="2020480" cy="2153113"/>
          </a:xfrm>
        </p:grpSpPr>
        <p:grpSp>
          <p:nvGrpSpPr>
            <p:cNvPr id="61" name="図形グループ 60"/>
            <p:cNvGrpSpPr/>
            <p:nvPr/>
          </p:nvGrpSpPr>
          <p:grpSpPr>
            <a:xfrm>
              <a:off x="669137" y="1900820"/>
              <a:ext cx="1742147" cy="1742147"/>
              <a:chOff x="1754708" y="1997064"/>
              <a:chExt cx="1742147" cy="1742147"/>
            </a:xfrm>
          </p:grpSpPr>
          <p:sp>
            <p:nvSpPr>
              <p:cNvPr id="134" name="円/楕円 133"/>
              <p:cNvSpPr/>
              <p:nvPr/>
            </p:nvSpPr>
            <p:spPr>
              <a:xfrm>
                <a:off x="1754708" y="1997064"/>
                <a:ext cx="1742147" cy="1742147"/>
              </a:xfrm>
              <a:prstGeom prst="ellipse">
                <a:avLst/>
              </a:prstGeom>
              <a:noFill/>
              <a:ln>
                <a:noFill/>
              </a:ln>
              <a:effectLst/>
            </p:spPr>
            <p:style>
              <a:lnRef idx="1">
                <a:schemeClr val="accent2"/>
              </a:lnRef>
              <a:fillRef idx="2">
                <a:schemeClr val="accent2"/>
              </a:fillRef>
              <a:effectRef idx="1">
                <a:schemeClr val="accent2"/>
              </a:effectRef>
              <a:fontRef idx="minor">
                <a:schemeClr val="dk1"/>
              </a:fontRef>
            </p:style>
            <p:txBody>
              <a:bodyPr spcFirstLastPara="0" vert="horz" wrap="none" lIns="0" tIns="42672" rIns="0" bIns="42672" numCol="1" spcCol="1270" rtlCol="0" anchor="ctr" anchorCtr="0">
                <a:noAutofit/>
              </a:bodyPr>
              <a:lstStyle/>
              <a:p>
                <a:pPr algn="ctr" defTabSz="711200">
                  <a:lnSpc>
                    <a:spcPct val="90000"/>
                  </a:lnSpc>
                  <a:spcBef>
                    <a:spcPct val="0"/>
                  </a:spcBef>
                  <a:spcAft>
                    <a:spcPct val="35000"/>
                  </a:spcAft>
                </a:pPr>
                <a:endParaRPr kumimoji="1" lang="ja-JP" altLang="en-US" dirty="0" smtClean="0">
                  <a:solidFill>
                    <a:schemeClr val="tx1">
                      <a:lumMod val="85000"/>
                      <a:lumOff val="15000"/>
                    </a:schemeClr>
                  </a:solidFill>
                  <a:latin typeface="ヒラギノ角ゴ Std W8"/>
                  <a:ea typeface="ヒラギノ角ゴ Std W8"/>
                  <a:cs typeface="ヒラギノ角ゴ Std W8"/>
                </a:endParaRPr>
              </a:p>
            </p:txBody>
          </p:sp>
          <p:sp>
            <p:nvSpPr>
              <p:cNvPr id="101" name="円/楕円 100"/>
              <p:cNvSpPr/>
              <p:nvPr/>
            </p:nvSpPr>
            <p:spPr>
              <a:xfrm>
                <a:off x="2294085" y="2536441"/>
                <a:ext cx="663394" cy="663394"/>
              </a:xfrm>
              <a:prstGeom prst="ellipse">
                <a:avLst/>
              </a:prstGeom>
              <a:noFill/>
              <a:ln>
                <a:noFill/>
              </a:ln>
              <a:effectLst/>
            </p:spPr>
            <p:style>
              <a:lnRef idx="1">
                <a:schemeClr val="accent2"/>
              </a:lnRef>
              <a:fillRef idx="2">
                <a:schemeClr val="accent2"/>
              </a:fillRef>
              <a:effectRef idx="1">
                <a:schemeClr val="accent2"/>
              </a:effectRef>
              <a:fontRef idx="minor">
                <a:schemeClr val="dk1"/>
              </a:fontRef>
            </p:style>
            <p:txBody>
              <a:bodyPr spcFirstLastPara="0" vert="horz" wrap="none" lIns="0" tIns="42672" rIns="0" bIns="42672" numCol="1" spcCol="1270" rtlCol="0" anchor="ctr" anchorCtr="0">
                <a:noAutofit/>
              </a:bodyPr>
              <a:lstStyle/>
              <a:p>
                <a:pPr algn="ctr" defTabSz="711200">
                  <a:lnSpc>
                    <a:spcPct val="90000"/>
                  </a:lnSpc>
                  <a:spcBef>
                    <a:spcPct val="0"/>
                  </a:spcBef>
                  <a:spcAft>
                    <a:spcPct val="35000"/>
                  </a:spcAft>
                </a:pPr>
                <a:endParaRPr kumimoji="1" lang="ja-JP" altLang="en-US" dirty="0" smtClean="0">
                  <a:solidFill>
                    <a:schemeClr val="tx1">
                      <a:lumMod val="85000"/>
                      <a:lumOff val="15000"/>
                    </a:schemeClr>
                  </a:solidFill>
                  <a:latin typeface="ヒラギノ角ゴ Std W8"/>
                  <a:ea typeface="ヒラギノ角ゴ Std W8"/>
                  <a:cs typeface="ヒラギノ角ゴ Std W8"/>
                </a:endParaRPr>
              </a:p>
            </p:txBody>
          </p:sp>
        </p:grpSp>
        <p:pic>
          <p:nvPicPr>
            <p:cNvPr id="326" name="図 325"/>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1420720" y="1565808"/>
              <a:ext cx="288855" cy="337551"/>
            </a:xfrm>
            <a:prstGeom prst="rect">
              <a:avLst/>
            </a:prstGeom>
            <a:noFill/>
            <a:ln w="28575" cmpd="sng">
              <a:noFill/>
            </a:ln>
          </p:spPr>
        </p:pic>
        <p:pic>
          <p:nvPicPr>
            <p:cNvPr id="327" name="図 326"/>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715034" y="1868811"/>
              <a:ext cx="288855" cy="337551"/>
            </a:xfrm>
            <a:prstGeom prst="rect">
              <a:avLst/>
            </a:prstGeom>
            <a:noFill/>
            <a:ln w="28575" cmpd="sng">
              <a:noFill/>
            </a:ln>
          </p:spPr>
        </p:pic>
        <p:pic>
          <p:nvPicPr>
            <p:cNvPr id="328" name="図 327"/>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403504" y="2566936"/>
              <a:ext cx="288855" cy="337551"/>
            </a:xfrm>
            <a:prstGeom prst="rect">
              <a:avLst/>
            </a:prstGeom>
            <a:noFill/>
            <a:ln w="28575" cmpd="sng">
              <a:noFill/>
            </a:ln>
          </p:spPr>
        </p:pic>
        <p:pic>
          <p:nvPicPr>
            <p:cNvPr id="338" name="図 337"/>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669137" y="3381370"/>
              <a:ext cx="288855" cy="337551"/>
            </a:xfrm>
            <a:prstGeom prst="rect">
              <a:avLst/>
            </a:prstGeom>
            <a:noFill/>
            <a:ln w="28575" cmpd="sng">
              <a:noFill/>
            </a:ln>
          </p:spPr>
        </p:pic>
        <p:pic>
          <p:nvPicPr>
            <p:cNvPr id="340" name="図 339"/>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2135129" y="1903359"/>
              <a:ext cx="288855" cy="337551"/>
            </a:xfrm>
            <a:prstGeom prst="rect">
              <a:avLst/>
            </a:prstGeom>
            <a:noFill/>
            <a:ln w="28575" cmpd="sng">
              <a:noFill/>
            </a:ln>
          </p:spPr>
        </p:pic>
      </p:grpSp>
      <p:pic>
        <p:nvPicPr>
          <p:cNvPr id="341" name="図 340"/>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2655905" y="3696311"/>
            <a:ext cx="388923" cy="454489"/>
          </a:xfrm>
          <a:prstGeom prst="rect">
            <a:avLst/>
          </a:prstGeom>
          <a:noFill/>
          <a:ln w="28575" cmpd="sng">
            <a:noFill/>
          </a:ln>
        </p:spPr>
      </p:pic>
      <p:pic>
        <p:nvPicPr>
          <p:cNvPr id="344" name="図 343"/>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2304918" y="4902128"/>
            <a:ext cx="388923" cy="454489"/>
          </a:xfrm>
          <a:prstGeom prst="rect">
            <a:avLst/>
          </a:prstGeom>
          <a:noFill/>
          <a:ln w="28575" cmpd="sng">
            <a:noFill/>
          </a:ln>
        </p:spPr>
      </p:pic>
      <p:grpSp>
        <p:nvGrpSpPr>
          <p:cNvPr id="95" name="図形グループ 94"/>
          <p:cNvGrpSpPr/>
          <p:nvPr/>
        </p:nvGrpSpPr>
        <p:grpSpPr>
          <a:xfrm>
            <a:off x="6016299" y="2988017"/>
            <a:ext cx="1624961" cy="1697574"/>
            <a:chOff x="6785538" y="1915203"/>
            <a:chExt cx="1514453" cy="1582129"/>
          </a:xfrm>
        </p:grpSpPr>
        <p:grpSp>
          <p:nvGrpSpPr>
            <p:cNvPr id="94" name="図形グループ 93"/>
            <p:cNvGrpSpPr/>
            <p:nvPr/>
          </p:nvGrpSpPr>
          <p:grpSpPr>
            <a:xfrm>
              <a:off x="6830423" y="2165075"/>
              <a:ext cx="1207640" cy="1207640"/>
              <a:chOff x="6830423" y="2165075"/>
              <a:chExt cx="1207640" cy="1207640"/>
            </a:xfrm>
          </p:grpSpPr>
          <p:sp>
            <p:nvSpPr>
              <p:cNvPr id="244" name="円/楕円 243"/>
              <p:cNvSpPr/>
              <p:nvPr/>
            </p:nvSpPr>
            <p:spPr>
              <a:xfrm>
                <a:off x="7216910" y="2551562"/>
                <a:ext cx="434665" cy="434665"/>
              </a:xfrm>
              <a:prstGeom prst="ellipse">
                <a:avLst/>
              </a:prstGeom>
              <a:noFill/>
              <a:ln>
                <a:noFill/>
              </a:ln>
              <a:effectLst/>
            </p:spPr>
            <p:style>
              <a:lnRef idx="1">
                <a:schemeClr val="accent2"/>
              </a:lnRef>
              <a:fillRef idx="2">
                <a:schemeClr val="accent2"/>
              </a:fillRef>
              <a:effectRef idx="1">
                <a:schemeClr val="accent2"/>
              </a:effectRef>
              <a:fontRef idx="minor">
                <a:schemeClr val="dk1"/>
              </a:fontRef>
            </p:style>
            <p:txBody>
              <a:bodyPr spcFirstLastPara="0" vert="horz" wrap="none" lIns="0" tIns="42672" rIns="0" bIns="42672" numCol="1" spcCol="1270" rtlCol="0" anchor="ctr" anchorCtr="0">
                <a:noAutofit/>
              </a:bodyPr>
              <a:lstStyle/>
              <a:p>
                <a:pPr algn="ctr" defTabSz="711200">
                  <a:lnSpc>
                    <a:spcPct val="90000"/>
                  </a:lnSpc>
                  <a:spcBef>
                    <a:spcPct val="0"/>
                  </a:spcBef>
                  <a:spcAft>
                    <a:spcPct val="35000"/>
                  </a:spcAft>
                </a:pPr>
                <a:endParaRPr kumimoji="1" lang="ja-JP" altLang="en-US" dirty="0" smtClean="0">
                  <a:solidFill>
                    <a:schemeClr val="tx1">
                      <a:lumMod val="85000"/>
                      <a:lumOff val="15000"/>
                    </a:schemeClr>
                  </a:solidFill>
                  <a:latin typeface="ヒラギノ角ゴ Std W8"/>
                  <a:ea typeface="ヒラギノ角ゴ Std W8"/>
                  <a:cs typeface="ヒラギノ角ゴ Std W8"/>
                </a:endParaRPr>
              </a:p>
            </p:txBody>
          </p:sp>
          <p:sp>
            <p:nvSpPr>
              <p:cNvPr id="318" name="円/楕円 317"/>
              <p:cNvSpPr/>
              <p:nvPr/>
            </p:nvSpPr>
            <p:spPr>
              <a:xfrm>
                <a:off x="6830423" y="2165075"/>
                <a:ext cx="1207640" cy="1207640"/>
              </a:xfrm>
              <a:prstGeom prst="ellipse">
                <a:avLst/>
              </a:prstGeom>
              <a:noFill/>
              <a:ln>
                <a:noFill/>
              </a:ln>
              <a:effectLst/>
            </p:spPr>
            <p:style>
              <a:lnRef idx="1">
                <a:schemeClr val="accent2"/>
              </a:lnRef>
              <a:fillRef idx="2">
                <a:schemeClr val="accent2"/>
              </a:fillRef>
              <a:effectRef idx="1">
                <a:schemeClr val="accent2"/>
              </a:effectRef>
              <a:fontRef idx="minor">
                <a:schemeClr val="dk1"/>
              </a:fontRef>
            </p:style>
            <p:txBody>
              <a:bodyPr spcFirstLastPara="0" vert="horz" wrap="none" lIns="0" tIns="42672" rIns="0" bIns="42672" numCol="1" spcCol="1270" rtlCol="0" anchor="ctr" anchorCtr="0">
                <a:noAutofit/>
              </a:bodyPr>
              <a:lstStyle/>
              <a:p>
                <a:pPr algn="ctr" defTabSz="711200">
                  <a:lnSpc>
                    <a:spcPct val="90000"/>
                  </a:lnSpc>
                  <a:spcBef>
                    <a:spcPct val="0"/>
                  </a:spcBef>
                  <a:spcAft>
                    <a:spcPct val="35000"/>
                  </a:spcAft>
                </a:pPr>
                <a:endParaRPr kumimoji="1" lang="ja-JP" altLang="en-US" dirty="0" smtClean="0">
                  <a:solidFill>
                    <a:schemeClr val="tx1">
                      <a:lumMod val="85000"/>
                      <a:lumOff val="15000"/>
                    </a:schemeClr>
                  </a:solidFill>
                  <a:latin typeface="ヒラギノ角ゴ Std W8"/>
                  <a:ea typeface="ヒラギノ角ゴ Std W8"/>
                  <a:cs typeface="ヒラギノ角ゴ Std W8"/>
                </a:endParaRPr>
              </a:p>
            </p:txBody>
          </p:sp>
        </p:grpSp>
        <p:pic>
          <p:nvPicPr>
            <p:cNvPr id="352" name="図 351"/>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7314466" y="1915203"/>
              <a:ext cx="257980" cy="301472"/>
            </a:xfrm>
            <a:prstGeom prst="rect">
              <a:avLst/>
            </a:prstGeom>
            <a:noFill/>
            <a:ln w="28575" cmpd="sng">
              <a:noFill/>
            </a:ln>
          </p:spPr>
        </p:pic>
        <p:pic>
          <p:nvPicPr>
            <p:cNvPr id="353" name="図 352"/>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6785538" y="3138828"/>
              <a:ext cx="257980" cy="301472"/>
            </a:xfrm>
            <a:prstGeom prst="rect">
              <a:avLst/>
            </a:prstGeom>
            <a:noFill/>
            <a:ln w="28575" cmpd="sng">
              <a:noFill/>
            </a:ln>
          </p:spPr>
        </p:pic>
        <p:pic>
          <p:nvPicPr>
            <p:cNvPr id="354" name="図 353"/>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7848568" y="3195860"/>
              <a:ext cx="257980" cy="301472"/>
            </a:xfrm>
            <a:prstGeom prst="rect">
              <a:avLst/>
            </a:prstGeom>
            <a:noFill/>
            <a:ln w="28575" cmpd="sng">
              <a:noFill/>
            </a:ln>
          </p:spPr>
        </p:pic>
        <p:pic>
          <p:nvPicPr>
            <p:cNvPr id="355" name="図 354"/>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8042011" y="2626051"/>
              <a:ext cx="257980" cy="301472"/>
            </a:xfrm>
            <a:prstGeom prst="rect">
              <a:avLst/>
            </a:prstGeom>
            <a:noFill/>
            <a:ln w="28575" cmpd="sng">
              <a:noFill/>
            </a:ln>
          </p:spPr>
        </p:pic>
        <p:pic>
          <p:nvPicPr>
            <p:cNvPr id="356" name="図 355"/>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7828833" y="2169066"/>
              <a:ext cx="257980" cy="301472"/>
            </a:xfrm>
            <a:prstGeom prst="rect">
              <a:avLst/>
            </a:prstGeom>
            <a:noFill/>
            <a:ln w="28575" cmpd="sng">
              <a:noFill/>
            </a:ln>
          </p:spPr>
        </p:pic>
      </p:grpSp>
      <p:cxnSp>
        <p:nvCxnSpPr>
          <p:cNvPr id="362" name="直線コネクタ 361"/>
          <p:cNvCxnSpPr>
            <a:stCxn id="127" idx="7"/>
            <a:endCxn id="294" idx="7"/>
          </p:cNvCxnSpPr>
          <p:nvPr/>
        </p:nvCxnSpPr>
        <p:spPr>
          <a:xfrm flipV="1">
            <a:off x="4277696" y="5135074"/>
            <a:ext cx="290835" cy="290835"/>
          </a:xfrm>
          <a:prstGeom prst="line">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grpSp>
        <p:nvGrpSpPr>
          <p:cNvPr id="89" name="図形グループ 88"/>
          <p:cNvGrpSpPr/>
          <p:nvPr/>
        </p:nvGrpSpPr>
        <p:grpSpPr>
          <a:xfrm>
            <a:off x="3388484" y="4830168"/>
            <a:ext cx="1677113" cy="1751937"/>
            <a:chOff x="6806228" y="4610563"/>
            <a:chExt cx="1750121" cy="1828204"/>
          </a:xfrm>
        </p:grpSpPr>
        <p:grpSp>
          <p:nvGrpSpPr>
            <p:cNvPr id="88" name="図形グループ 87"/>
            <p:cNvGrpSpPr/>
            <p:nvPr/>
          </p:nvGrpSpPr>
          <p:grpSpPr>
            <a:xfrm>
              <a:off x="6883498" y="4730722"/>
              <a:ext cx="1352167" cy="1352167"/>
              <a:chOff x="6883498" y="4730722"/>
              <a:chExt cx="1352167" cy="1352167"/>
            </a:xfrm>
          </p:grpSpPr>
          <p:sp>
            <p:nvSpPr>
              <p:cNvPr id="127" name="円/楕円 126"/>
              <p:cNvSpPr/>
              <p:nvPr/>
            </p:nvSpPr>
            <p:spPr>
              <a:xfrm>
                <a:off x="7312706" y="5159930"/>
                <a:ext cx="493751" cy="493752"/>
              </a:xfrm>
              <a:prstGeom prst="ellipse">
                <a:avLst/>
              </a:prstGeom>
              <a:noFill/>
              <a:ln>
                <a:noFill/>
              </a:ln>
              <a:effectLst/>
            </p:spPr>
            <p:style>
              <a:lnRef idx="1">
                <a:schemeClr val="accent2"/>
              </a:lnRef>
              <a:fillRef idx="2">
                <a:schemeClr val="accent2"/>
              </a:fillRef>
              <a:effectRef idx="1">
                <a:schemeClr val="accent2"/>
              </a:effectRef>
              <a:fontRef idx="minor">
                <a:schemeClr val="dk1"/>
              </a:fontRef>
            </p:style>
            <p:txBody>
              <a:bodyPr spcFirstLastPara="0" vert="horz" wrap="none" lIns="0" tIns="42672" rIns="0" bIns="42672" numCol="1" spcCol="1270" rtlCol="0" anchor="ctr" anchorCtr="0">
                <a:noAutofit/>
              </a:bodyPr>
              <a:lstStyle/>
              <a:p>
                <a:pPr algn="ctr" defTabSz="711200">
                  <a:lnSpc>
                    <a:spcPct val="90000"/>
                  </a:lnSpc>
                  <a:spcBef>
                    <a:spcPct val="0"/>
                  </a:spcBef>
                  <a:spcAft>
                    <a:spcPct val="35000"/>
                  </a:spcAft>
                </a:pPr>
                <a:endParaRPr kumimoji="1" lang="ja-JP" altLang="en-US" dirty="0" smtClean="0">
                  <a:solidFill>
                    <a:schemeClr val="tx1">
                      <a:lumMod val="85000"/>
                      <a:lumOff val="15000"/>
                    </a:schemeClr>
                  </a:solidFill>
                  <a:latin typeface="ヒラギノ角ゴ Std W8"/>
                  <a:ea typeface="ヒラギノ角ゴ Std W8"/>
                  <a:cs typeface="ヒラギノ角ゴ Std W8"/>
                </a:endParaRPr>
              </a:p>
            </p:txBody>
          </p:sp>
          <p:sp>
            <p:nvSpPr>
              <p:cNvPr id="294" name="円/楕円 293"/>
              <p:cNvSpPr/>
              <p:nvPr/>
            </p:nvSpPr>
            <p:spPr>
              <a:xfrm>
                <a:off x="6883498" y="4730722"/>
                <a:ext cx="1352167" cy="1352167"/>
              </a:xfrm>
              <a:prstGeom prst="ellipse">
                <a:avLst/>
              </a:prstGeom>
              <a:noFill/>
              <a:ln>
                <a:noFill/>
              </a:ln>
              <a:effectLst/>
            </p:spPr>
            <p:style>
              <a:lnRef idx="1">
                <a:schemeClr val="accent2"/>
              </a:lnRef>
              <a:fillRef idx="2">
                <a:schemeClr val="accent2"/>
              </a:fillRef>
              <a:effectRef idx="1">
                <a:schemeClr val="accent2"/>
              </a:effectRef>
              <a:fontRef idx="minor">
                <a:schemeClr val="dk1"/>
              </a:fontRef>
            </p:style>
            <p:txBody>
              <a:bodyPr spcFirstLastPara="0" vert="horz" wrap="none" lIns="0" tIns="42672" rIns="0" bIns="42672" numCol="1" spcCol="1270" rtlCol="0" anchor="ctr" anchorCtr="0">
                <a:noAutofit/>
              </a:bodyPr>
              <a:lstStyle/>
              <a:p>
                <a:pPr algn="ctr" defTabSz="711200">
                  <a:lnSpc>
                    <a:spcPct val="90000"/>
                  </a:lnSpc>
                  <a:spcBef>
                    <a:spcPct val="0"/>
                  </a:spcBef>
                  <a:spcAft>
                    <a:spcPct val="35000"/>
                  </a:spcAft>
                </a:pPr>
                <a:endParaRPr kumimoji="1" lang="ja-JP" altLang="en-US" dirty="0" smtClean="0">
                  <a:solidFill>
                    <a:schemeClr val="tx1">
                      <a:lumMod val="85000"/>
                      <a:lumOff val="15000"/>
                    </a:schemeClr>
                  </a:solidFill>
                  <a:latin typeface="ヒラギノ角ゴ Std W8"/>
                  <a:ea typeface="ヒラギノ角ゴ Std W8"/>
                  <a:cs typeface="ヒラギノ角ゴ Std W8"/>
                </a:endParaRPr>
              </a:p>
            </p:txBody>
          </p:sp>
        </p:grpSp>
        <p:pic>
          <p:nvPicPr>
            <p:cNvPr id="358" name="図 357"/>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8267494" y="5226563"/>
              <a:ext cx="288855" cy="337550"/>
            </a:xfrm>
            <a:prstGeom prst="rect">
              <a:avLst/>
            </a:prstGeom>
            <a:noFill/>
            <a:ln w="28575" cmpd="sng">
              <a:noFill/>
            </a:ln>
          </p:spPr>
        </p:pic>
        <p:pic>
          <p:nvPicPr>
            <p:cNvPr id="359" name="図 358"/>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8049800" y="5794195"/>
              <a:ext cx="288855" cy="337550"/>
            </a:xfrm>
            <a:prstGeom prst="rect">
              <a:avLst/>
            </a:prstGeom>
            <a:noFill/>
            <a:ln w="28575" cmpd="sng">
              <a:noFill/>
            </a:ln>
          </p:spPr>
        </p:pic>
        <p:pic>
          <p:nvPicPr>
            <p:cNvPr id="360" name="図 359"/>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7415153" y="6101216"/>
              <a:ext cx="288855" cy="337551"/>
            </a:xfrm>
            <a:prstGeom prst="rect">
              <a:avLst/>
            </a:prstGeom>
            <a:noFill/>
            <a:ln w="28575" cmpd="sng">
              <a:noFill/>
            </a:ln>
          </p:spPr>
        </p:pic>
        <p:pic>
          <p:nvPicPr>
            <p:cNvPr id="361" name="図 360"/>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6806228" y="5864026"/>
              <a:ext cx="288855" cy="337551"/>
            </a:xfrm>
            <a:prstGeom prst="rect">
              <a:avLst/>
            </a:prstGeom>
            <a:noFill/>
            <a:ln w="28575" cmpd="sng">
              <a:noFill/>
            </a:ln>
          </p:spPr>
        </p:pic>
        <p:pic>
          <p:nvPicPr>
            <p:cNvPr id="357" name="図 356"/>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8024405" y="4610563"/>
              <a:ext cx="288855" cy="337550"/>
            </a:xfrm>
            <a:prstGeom prst="rect">
              <a:avLst/>
            </a:prstGeom>
            <a:noFill/>
            <a:ln w="28575" cmpd="sng">
              <a:noFill/>
            </a:ln>
          </p:spPr>
        </p:pic>
      </p:grpSp>
      <p:grpSp>
        <p:nvGrpSpPr>
          <p:cNvPr id="92" name="図形グループ 91"/>
          <p:cNvGrpSpPr/>
          <p:nvPr/>
        </p:nvGrpSpPr>
        <p:grpSpPr>
          <a:xfrm>
            <a:off x="3851857" y="1644871"/>
            <a:ext cx="435999" cy="595997"/>
            <a:chOff x="1551815" y="2161330"/>
            <a:chExt cx="406348" cy="555465"/>
          </a:xfrm>
        </p:grpSpPr>
        <p:pic>
          <p:nvPicPr>
            <p:cNvPr id="6" name="図 5" descr="おばあちゃん.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71674" y="2161330"/>
              <a:ext cx="386489" cy="353671"/>
            </a:xfrm>
            <a:prstGeom prst="rect">
              <a:avLst/>
            </a:prstGeom>
          </p:spPr>
        </p:pic>
        <p:pic>
          <p:nvPicPr>
            <p:cNvPr id="207" name="図 14"/>
            <p:cNvPicPr>
              <a:picLocks noChangeAspect="1"/>
            </p:cNvPicPr>
            <p:nvPr/>
          </p:nvPicPr>
          <p:blipFill>
            <a:blip r:embed="rId6" cstate="email"/>
            <a:srcRect/>
            <a:stretch>
              <a:fillRect/>
            </a:stretch>
          </p:blipFill>
          <p:spPr bwMode="auto">
            <a:xfrm>
              <a:off x="1551815" y="2285964"/>
              <a:ext cx="307816" cy="430831"/>
            </a:xfrm>
            <a:prstGeom prst="rect">
              <a:avLst/>
            </a:prstGeom>
            <a:noFill/>
            <a:ln w="9525">
              <a:noFill/>
              <a:miter lim="800000"/>
              <a:headEnd/>
              <a:tailEnd/>
            </a:ln>
          </p:spPr>
        </p:pic>
      </p:grpSp>
      <p:sp>
        <p:nvSpPr>
          <p:cNvPr id="363" name="テキスト ボックス 362"/>
          <p:cNvSpPr txBox="1"/>
          <p:nvPr/>
        </p:nvSpPr>
        <p:spPr>
          <a:xfrm>
            <a:off x="2631904" y="5148868"/>
            <a:ext cx="954107" cy="415498"/>
          </a:xfrm>
          <a:prstGeom prst="rect">
            <a:avLst/>
          </a:prstGeom>
          <a:noFill/>
        </p:spPr>
        <p:txBody>
          <a:bodyPr wrap="none" rtlCol="0">
            <a:spAutoFit/>
          </a:bodyPr>
          <a:lstStyle/>
          <a:p>
            <a:r>
              <a:rPr lang="en-US" altLang="ja-JP" sz="1050" spc="-60" dirty="0">
                <a:latin typeface="Century Gothic"/>
                <a:ea typeface="ヒラギノ角ゴ Std W8"/>
                <a:cs typeface="Century Gothic"/>
              </a:rPr>
              <a:t>Learning </a:t>
            </a:r>
          </a:p>
          <a:p>
            <a:r>
              <a:rPr lang="en-US" altLang="ja-JP" sz="1050" spc="-60" dirty="0">
                <a:latin typeface="Century Gothic"/>
                <a:ea typeface="ヒラギノ角ゴ Std W8"/>
                <a:cs typeface="Century Gothic"/>
              </a:rPr>
              <a:t>connoisseur</a:t>
            </a:r>
            <a:endParaRPr lang="ja-JP" altLang="en-US" sz="1050" spc="-60" dirty="0">
              <a:latin typeface="Century Gothic"/>
              <a:ea typeface="ヒラギノ角ゴ Std W8"/>
              <a:cs typeface="Century Gothic"/>
            </a:endParaRPr>
          </a:p>
        </p:txBody>
      </p:sp>
      <p:grpSp>
        <p:nvGrpSpPr>
          <p:cNvPr id="93" name="図形グループ 92"/>
          <p:cNvGrpSpPr/>
          <p:nvPr/>
        </p:nvGrpSpPr>
        <p:grpSpPr>
          <a:xfrm>
            <a:off x="6505450" y="3552888"/>
            <a:ext cx="423573" cy="678730"/>
            <a:chOff x="7253165" y="2338166"/>
            <a:chExt cx="394767" cy="632572"/>
          </a:xfrm>
        </p:grpSpPr>
        <p:pic>
          <p:nvPicPr>
            <p:cNvPr id="239" name="図 238" descr="サラリーマン.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9482" y="2338166"/>
              <a:ext cx="258450" cy="353671"/>
            </a:xfrm>
            <a:prstGeom prst="rect">
              <a:avLst/>
            </a:prstGeom>
          </p:spPr>
        </p:pic>
        <p:pic>
          <p:nvPicPr>
            <p:cNvPr id="209" name="図 14"/>
            <p:cNvPicPr>
              <a:picLocks noChangeAspect="1"/>
            </p:cNvPicPr>
            <p:nvPr/>
          </p:nvPicPr>
          <p:blipFill>
            <a:blip r:embed="rId6" cstate="email"/>
            <a:srcRect/>
            <a:stretch>
              <a:fillRect/>
            </a:stretch>
          </p:blipFill>
          <p:spPr bwMode="auto">
            <a:xfrm>
              <a:off x="7253165" y="2492878"/>
              <a:ext cx="341417" cy="477860"/>
            </a:xfrm>
            <a:prstGeom prst="rect">
              <a:avLst/>
            </a:prstGeom>
            <a:noFill/>
            <a:ln w="9525">
              <a:noFill/>
              <a:miter lim="800000"/>
              <a:headEnd/>
              <a:tailEnd/>
            </a:ln>
          </p:spPr>
        </p:pic>
      </p:grpSp>
      <p:grpSp>
        <p:nvGrpSpPr>
          <p:cNvPr id="96" name="図形グループ 95"/>
          <p:cNvGrpSpPr/>
          <p:nvPr/>
        </p:nvGrpSpPr>
        <p:grpSpPr>
          <a:xfrm>
            <a:off x="3822198" y="5335315"/>
            <a:ext cx="493914" cy="462595"/>
            <a:chOff x="6724713" y="1309471"/>
            <a:chExt cx="460325" cy="431135"/>
          </a:xfrm>
        </p:grpSpPr>
        <p:pic>
          <p:nvPicPr>
            <p:cNvPr id="3" name="図 2" descr="女性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54998" y="1329662"/>
              <a:ext cx="330040" cy="353671"/>
            </a:xfrm>
            <a:prstGeom prst="rect">
              <a:avLst/>
            </a:prstGeom>
          </p:spPr>
        </p:pic>
        <p:pic>
          <p:nvPicPr>
            <p:cNvPr id="208" name="図 14"/>
            <p:cNvPicPr>
              <a:picLocks noChangeAspect="1"/>
            </p:cNvPicPr>
            <p:nvPr/>
          </p:nvPicPr>
          <p:blipFill>
            <a:blip r:embed="rId6" cstate="email"/>
            <a:srcRect/>
            <a:stretch>
              <a:fillRect/>
            </a:stretch>
          </p:blipFill>
          <p:spPr bwMode="auto">
            <a:xfrm>
              <a:off x="6724713" y="1309471"/>
              <a:ext cx="308033" cy="431135"/>
            </a:xfrm>
            <a:prstGeom prst="rect">
              <a:avLst/>
            </a:prstGeom>
            <a:noFill/>
            <a:ln w="9525">
              <a:noFill/>
              <a:miter lim="800000"/>
              <a:headEnd/>
              <a:tailEnd/>
            </a:ln>
          </p:spPr>
        </p:pic>
      </p:grpSp>
      <p:cxnSp>
        <p:nvCxnSpPr>
          <p:cNvPr id="142" name="直線コネクタ 141"/>
          <p:cNvCxnSpPr>
            <a:stCxn id="90" idx="0"/>
            <a:endCxn id="207" idx="2"/>
          </p:cNvCxnSpPr>
          <p:nvPr/>
        </p:nvCxnSpPr>
        <p:spPr>
          <a:xfrm flipV="1">
            <a:off x="4008195" y="2240868"/>
            <a:ext cx="8801" cy="1320864"/>
          </a:xfrm>
          <a:prstGeom prst="line">
            <a:avLst/>
          </a:prstGeom>
          <a:ln w="66675" cmpd="sng">
            <a:solidFill>
              <a:schemeClr val="accent5">
                <a:alpha val="90000"/>
              </a:schemeClr>
            </a:solidFill>
            <a:headEnd type="triangle"/>
            <a:tailEnd type="triangle" w="med" len="sm"/>
          </a:ln>
          <a:effectLst>
            <a:glow rad="25400">
              <a:schemeClr val="bg1">
                <a:alpha val="77000"/>
              </a:schemeClr>
            </a:glow>
          </a:effectLst>
        </p:spPr>
        <p:style>
          <a:lnRef idx="1">
            <a:schemeClr val="dk1"/>
          </a:lnRef>
          <a:fillRef idx="0">
            <a:schemeClr val="dk1"/>
          </a:fillRef>
          <a:effectRef idx="0">
            <a:schemeClr val="dk1"/>
          </a:effectRef>
          <a:fontRef idx="minor">
            <a:schemeClr val="tx1"/>
          </a:fontRef>
        </p:style>
      </p:cxnSp>
      <p:pic>
        <p:nvPicPr>
          <p:cNvPr id="145" name="図 144"/>
          <p:cNvPicPr>
            <a:picLocks noChangeAspect="1"/>
          </p:cNvPicPr>
          <p:nvPr/>
        </p:nvPicPr>
        <p:blipFill rotWithShape="1">
          <a:blip r:embed="rId3">
            <a:duotone>
              <a:schemeClr val="accent5">
                <a:shade val="45000"/>
                <a:satMod val="135000"/>
              </a:schemeClr>
              <a:prstClr val="white"/>
            </a:duotone>
            <a:extLst>
              <a:ext uri="{BEBA8EAE-BF5A-486C-A8C5-ECC9F3942E4B}">
                <a14:imgProps xmlns:a14="http://schemas.microsoft.com/office/drawing/2010/main">
                  <a14:imgLayer r:embed="rId4">
                    <a14:imgEffect>
                      <a14:backgroundRemoval t="4400" b="96600" l="10000" r="90000">
                        <a14:foregroundMark x1="45800" y1="18400" x2="45800" y2="18400"/>
                      </a14:backgroundRemoval>
                    </a14:imgEffect>
                  </a14:imgLayer>
                </a14:imgProps>
              </a:ext>
            </a:extLst>
          </a:blip>
          <a:srcRect l="21078" t="3522" r="24732" b="3689"/>
          <a:stretch/>
        </p:blipFill>
        <p:spPr>
          <a:xfrm>
            <a:off x="2462257" y="2458501"/>
            <a:ext cx="388923" cy="454489"/>
          </a:xfrm>
          <a:prstGeom prst="rect">
            <a:avLst/>
          </a:prstGeom>
          <a:noFill/>
          <a:ln w="28575" cmpd="sng">
            <a:noFill/>
          </a:ln>
        </p:spPr>
      </p:pic>
      <p:grpSp>
        <p:nvGrpSpPr>
          <p:cNvPr id="8" name="図形グループ 7"/>
          <p:cNvGrpSpPr/>
          <p:nvPr/>
        </p:nvGrpSpPr>
        <p:grpSpPr>
          <a:xfrm>
            <a:off x="3618256" y="3180144"/>
            <a:ext cx="950275" cy="1239480"/>
            <a:chOff x="3734336" y="3138599"/>
            <a:chExt cx="950275" cy="1239480"/>
          </a:xfrm>
        </p:grpSpPr>
        <p:pic>
          <p:nvPicPr>
            <p:cNvPr id="4" name="図 3" descr="若者.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87465" y="3138599"/>
              <a:ext cx="497146" cy="711326"/>
            </a:xfrm>
            <a:prstGeom prst="rect">
              <a:avLst/>
            </a:prstGeom>
          </p:spPr>
        </p:pic>
        <p:grpSp>
          <p:nvGrpSpPr>
            <p:cNvPr id="316" name="図形グループ 315"/>
            <p:cNvGrpSpPr/>
            <p:nvPr/>
          </p:nvGrpSpPr>
          <p:grpSpPr>
            <a:xfrm>
              <a:off x="3734336" y="3386085"/>
              <a:ext cx="885604" cy="991994"/>
              <a:chOff x="3695042" y="3032374"/>
              <a:chExt cx="1556198" cy="1743149"/>
            </a:xfrm>
          </p:grpSpPr>
          <p:pic>
            <p:nvPicPr>
              <p:cNvPr id="317" name="図 1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695042" y="3032374"/>
                <a:ext cx="1556198" cy="174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1" name="図 320" descr="写真.JPG"/>
              <p:cNvPicPr>
                <a:picLocks noChangeAspect="1"/>
              </p:cNvPicPr>
              <p:nvPr/>
            </p:nvPicPr>
            <p:blipFill rotWithShape="1">
              <a:blip r:embed="rId10">
                <a:extLst>
                  <a:ext uri="{BEBA8EAE-BF5A-486C-A8C5-ECC9F3942E4B}">
                    <a14:imgProps xmlns:a14="http://schemas.microsoft.com/office/drawing/2010/main">
                      <a14:imgLayer r:embed="rId11">
                        <a14:imgEffect>
                          <a14:backgroundRemoval t="2344" b="83594" l="19141" r="79004">
                            <a14:foregroundMark x1="40137" y1="21745" x2="54199" y2="58594"/>
                            <a14:foregroundMark x1="57324" y1="21745" x2="36816" y2="55599"/>
                            <a14:foregroundMark x1="75391" y1="8073" x2="63672" y2="29427"/>
                            <a14:foregroundMark x1="66797" y1="9505" x2="76563" y2="21354"/>
                            <a14:foregroundMark x1="28516" y1="4818" x2="32422" y2="26563"/>
                            <a14:foregroundMark x1="39063" y1="75260" x2="40430" y2="80078"/>
                            <a14:foregroundMark x1="34863" y1="76563" x2="36426" y2="77734"/>
                            <a14:foregroundMark x1="53516" y1="77734" x2="55371" y2="80599"/>
                            <a14:foregroundMark x1="63867" y1="68490" x2="66309" y2="79818"/>
                            <a14:foregroundMark x1="47070" y1="75651" x2="46875" y2="79688"/>
                            <a14:foregroundMark x1="44141" y1="79167" x2="51758" y2="79818"/>
                            <a14:foregroundMark x1="42383" y1="80599" x2="52637" y2="80599"/>
                            <a14:foregroundMark x1="59766" y1="80729" x2="64941" y2="83594"/>
                            <a14:foregroundMark x1="68359" y1="67188" x2="69629" y2="70182"/>
                            <a14:foregroundMark x1="71484" y1="67318" x2="72070" y2="69401"/>
                          </a14:backgroundRemoval>
                        </a14:imgEffect>
                      </a14:imgLayer>
                    </a14:imgProps>
                  </a:ext>
                  <a:ext uri="{28A0092B-C50C-407E-A947-70E740481C1C}">
                    <a14:useLocalDpi xmlns:a14="http://schemas.microsoft.com/office/drawing/2010/main" val="0"/>
                  </a:ext>
                </a:extLst>
              </a:blip>
              <a:srcRect l="18230" r="19791" b="15278"/>
              <a:stretch/>
            </p:blipFill>
            <p:spPr>
              <a:xfrm rot="20478417">
                <a:off x="4108336" y="3487363"/>
                <a:ext cx="814879" cy="835422"/>
              </a:xfrm>
              <a:prstGeom prst="rect">
                <a:avLst/>
              </a:prstGeom>
            </p:spPr>
          </p:pic>
        </p:grpSp>
      </p:grpSp>
      <p:sp>
        <p:nvSpPr>
          <p:cNvPr id="56" name="角丸四角形吹き出し 55"/>
          <p:cNvSpPr/>
          <p:nvPr/>
        </p:nvSpPr>
        <p:spPr>
          <a:xfrm>
            <a:off x="5751232" y="5808099"/>
            <a:ext cx="2066294" cy="446482"/>
          </a:xfrm>
          <a:prstGeom prst="wedgeRoundRectCallout">
            <a:avLst>
              <a:gd name="adj1" fmla="val -119854"/>
              <a:gd name="adj2" fmla="val -424763"/>
              <a:gd name="adj3" fmla="val 16667"/>
            </a:avLst>
          </a:prstGeom>
          <a:ln/>
        </p:spPr>
        <p:style>
          <a:lnRef idx="3">
            <a:schemeClr val="lt1"/>
          </a:lnRef>
          <a:fillRef idx="1">
            <a:schemeClr val="accent5"/>
          </a:fillRef>
          <a:effectRef idx="1">
            <a:schemeClr val="accent5"/>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b="1" i="1" dirty="0" smtClean="0">
                <a:solidFill>
                  <a:schemeClr val="bg1"/>
                </a:solidFill>
                <a:latin typeface="Century Gothic"/>
                <a:ea typeface="ヒラギノ角ゴ Pro W3"/>
                <a:cs typeface="Century Gothic"/>
              </a:rPr>
              <a:t>Personalization</a:t>
            </a:r>
            <a:endParaRPr kumimoji="1" lang="ja-JP" altLang="en-US" b="1" i="1" dirty="0">
              <a:solidFill>
                <a:schemeClr val="bg1"/>
              </a:solidFill>
              <a:latin typeface="Century Gothic"/>
              <a:ea typeface="ヒラギノ角ゴ Pro W3"/>
              <a:cs typeface="Century Gothic"/>
            </a:endParaRPr>
          </a:p>
        </p:txBody>
      </p:sp>
      <p:sp>
        <p:nvSpPr>
          <p:cNvPr id="136" name="テキスト ボックス 135"/>
          <p:cNvSpPr txBox="1"/>
          <p:nvPr/>
        </p:nvSpPr>
        <p:spPr>
          <a:xfrm>
            <a:off x="4346988" y="1751268"/>
            <a:ext cx="954107" cy="415498"/>
          </a:xfrm>
          <a:prstGeom prst="rect">
            <a:avLst/>
          </a:prstGeom>
          <a:noFill/>
        </p:spPr>
        <p:txBody>
          <a:bodyPr wrap="none" rtlCol="0">
            <a:spAutoFit/>
          </a:bodyPr>
          <a:lstStyle/>
          <a:p>
            <a:r>
              <a:rPr lang="en-US" altLang="ja-JP" sz="1050" spc="-60" dirty="0" smtClean="0">
                <a:latin typeface="Century Gothic"/>
                <a:ea typeface="ヒラギノ角ゴ Std W8"/>
                <a:cs typeface="Century Gothic"/>
              </a:rPr>
              <a:t>Learning </a:t>
            </a:r>
          </a:p>
          <a:p>
            <a:r>
              <a:rPr lang="en-US" altLang="ja-JP" sz="1050" spc="-60" dirty="0">
                <a:latin typeface="Century Gothic"/>
                <a:ea typeface="ヒラギノ角ゴ Std W8"/>
                <a:cs typeface="Century Gothic"/>
              </a:rPr>
              <a:t>connoisseur</a:t>
            </a:r>
            <a:endParaRPr kumimoji="1" lang="ja-JP" altLang="en-US" sz="1050" spc="-60" dirty="0">
              <a:latin typeface="Century Gothic"/>
              <a:ea typeface="ヒラギノ角ゴ Std W8"/>
              <a:cs typeface="Century Gothic"/>
            </a:endParaRPr>
          </a:p>
        </p:txBody>
      </p:sp>
      <p:sp>
        <p:nvSpPr>
          <p:cNvPr id="137" name="テキスト ボックス 136"/>
          <p:cNvSpPr txBox="1"/>
          <p:nvPr/>
        </p:nvSpPr>
        <p:spPr>
          <a:xfrm>
            <a:off x="5551343" y="2419900"/>
            <a:ext cx="954107" cy="415498"/>
          </a:xfrm>
          <a:prstGeom prst="rect">
            <a:avLst/>
          </a:prstGeom>
          <a:noFill/>
        </p:spPr>
        <p:txBody>
          <a:bodyPr wrap="none" rtlCol="0">
            <a:spAutoFit/>
          </a:bodyPr>
          <a:lstStyle/>
          <a:p>
            <a:r>
              <a:rPr lang="en-US" altLang="ja-JP" sz="1050" spc="-60" dirty="0">
                <a:latin typeface="Century Gothic"/>
                <a:ea typeface="ヒラギノ角ゴ Std W8"/>
                <a:cs typeface="Century Gothic"/>
              </a:rPr>
              <a:t>Learning </a:t>
            </a:r>
          </a:p>
          <a:p>
            <a:r>
              <a:rPr lang="en-US" altLang="ja-JP" sz="1050" spc="-60" dirty="0">
                <a:latin typeface="Century Gothic"/>
                <a:ea typeface="ヒラギノ角ゴ Std W8"/>
                <a:cs typeface="Century Gothic"/>
              </a:rPr>
              <a:t>connoisseur</a:t>
            </a:r>
            <a:endParaRPr lang="ja-JP" altLang="en-US" sz="1050" spc="-60" dirty="0">
              <a:latin typeface="Century Gothic"/>
              <a:ea typeface="ヒラギノ角ゴ Std W8"/>
              <a:cs typeface="Century Gothic"/>
            </a:endParaRPr>
          </a:p>
        </p:txBody>
      </p:sp>
      <p:sp>
        <p:nvSpPr>
          <p:cNvPr id="90" name="円/楕円 89"/>
          <p:cNvSpPr/>
          <p:nvPr/>
        </p:nvSpPr>
        <p:spPr>
          <a:xfrm>
            <a:off x="3666692" y="3561732"/>
            <a:ext cx="683006" cy="683006"/>
          </a:xfrm>
          <a:prstGeom prst="ellipse">
            <a:avLst/>
          </a:prstGeom>
          <a:noFill/>
          <a:ln>
            <a:noFill/>
          </a:ln>
          <a:effectLst/>
        </p:spPr>
        <p:style>
          <a:lnRef idx="1">
            <a:schemeClr val="accent2"/>
          </a:lnRef>
          <a:fillRef idx="2">
            <a:schemeClr val="accent2"/>
          </a:fillRef>
          <a:effectRef idx="1">
            <a:schemeClr val="accent2"/>
          </a:effectRef>
          <a:fontRef idx="minor">
            <a:schemeClr val="dk1"/>
          </a:fontRef>
        </p:style>
        <p:txBody>
          <a:bodyPr spcFirstLastPara="0" vert="horz" wrap="none" lIns="0" tIns="42672" rIns="0" bIns="42672" numCol="1" spcCol="1270" rtlCol="0" anchor="ctr" anchorCtr="0">
            <a:noAutofit/>
          </a:bodyPr>
          <a:lstStyle/>
          <a:p>
            <a:pPr algn="ctr" defTabSz="711200">
              <a:lnSpc>
                <a:spcPct val="90000"/>
              </a:lnSpc>
              <a:spcBef>
                <a:spcPct val="0"/>
              </a:spcBef>
              <a:spcAft>
                <a:spcPct val="35000"/>
              </a:spcAft>
            </a:pPr>
            <a:endParaRPr kumimoji="1" lang="ja-JP" altLang="en-US" dirty="0" smtClean="0">
              <a:solidFill>
                <a:schemeClr val="tx1">
                  <a:lumMod val="85000"/>
                  <a:lumOff val="15000"/>
                </a:schemeClr>
              </a:solidFill>
              <a:latin typeface="ヒラギノ角ゴ Std W8"/>
              <a:ea typeface="ヒラギノ角ゴ Std W8"/>
              <a:cs typeface="ヒラギノ角ゴ Std W8"/>
            </a:endParaRPr>
          </a:p>
        </p:txBody>
      </p:sp>
      <p:cxnSp>
        <p:nvCxnSpPr>
          <p:cNvPr id="70" name="直線コネクタ 69"/>
          <p:cNvCxnSpPr>
            <a:stCxn id="90" idx="4"/>
            <a:endCxn id="208" idx="0"/>
          </p:cNvCxnSpPr>
          <p:nvPr/>
        </p:nvCxnSpPr>
        <p:spPr>
          <a:xfrm flipH="1">
            <a:off x="3987453" y="4244738"/>
            <a:ext cx="20742" cy="1090577"/>
          </a:xfrm>
          <a:prstGeom prst="line">
            <a:avLst/>
          </a:prstGeom>
          <a:ln w="66675" cmpd="sng">
            <a:solidFill>
              <a:schemeClr val="accent5">
                <a:alpha val="90000"/>
              </a:schemeClr>
            </a:solidFill>
            <a:headEnd type="triangle"/>
            <a:tailEnd type="triangle" w="med" len="sm"/>
          </a:ln>
          <a:effectLst>
            <a:glow rad="25400">
              <a:schemeClr val="bg1">
                <a:alpha val="77000"/>
              </a:schemeClr>
            </a:glow>
          </a:effectLst>
        </p:spPr>
        <p:style>
          <a:lnRef idx="1">
            <a:schemeClr val="dk1"/>
          </a:lnRef>
          <a:fillRef idx="0">
            <a:schemeClr val="dk1"/>
          </a:fillRef>
          <a:effectRef idx="0">
            <a:schemeClr val="dk1"/>
          </a:effectRef>
          <a:fontRef idx="minor">
            <a:schemeClr val="tx1"/>
          </a:fontRef>
        </p:style>
      </p:cxnSp>
      <p:cxnSp>
        <p:nvCxnSpPr>
          <p:cNvPr id="72" name="直線コネクタ 71"/>
          <p:cNvCxnSpPr>
            <a:stCxn id="90" idx="6"/>
            <a:endCxn id="244" idx="2"/>
          </p:cNvCxnSpPr>
          <p:nvPr/>
        </p:nvCxnSpPr>
        <p:spPr>
          <a:xfrm>
            <a:off x="4349698" y="3903235"/>
            <a:ext cx="2129449" cy="766"/>
          </a:xfrm>
          <a:prstGeom prst="line">
            <a:avLst/>
          </a:prstGeom>
          <a:ln w="66675" cmpd="sng">
            <a:solidFill>
              <a:schemeClr val="accent5">
                <a:alpha val="90000"/>
              </a:schemeClr>
            </a:solidFill>
            <a:headEnd type="triangle"/>
            <a:tailEnd type="triangle" w="med" len="sm"/>
          </a:ln>
          <a:effectLst>
            <a:glow rad="25400">
              <a:schemeClr val="bg1">
                <a:alpha val="77000"/>
              </a:schemeClr>
            </a:glow>
          </a:effectLst>
        </p:spPr>
        <p:style>
          <a:lnRef idx="1">
            <a:schemeClr val="dk1"/>
          </a:lnRef>
          <a:fillRef idx="0">
            <a:schemeClr val="dk1"/>
          </a:fillRef>
          <a:effectRef idx="0">
            <a:schemeClr val="dk1"/>
          </a:effectRef>
          <a:fontRef idx="minor">
            <a:schemeClr val="tx1"/>
          </a:fontRef>
        </p:style>
      </p:cxnSp>
      <p:cxnSp>
        <p:nvCxnSpPr>
          <p:cNvPr id="106" name="直線コネクタ 105"/>
          <p:cNvCxnSpPr/>
          <p:nvPr/>
        </p:nvCxnSpPr>
        <p:spPr>
          <a:xfrm flipH="1" flipV="1">
            <a:off x="5524585" y="2793753"/>
            <a:ext cx="1022862" cy="945357"/>
          </a:xfrm>
          <a:prstGeom prst="line">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cxnSp>
        <p:nvCxnSpPr>
          <p:cNvPr id="109" name="直線コネクタ 108"/>
          <p:cNvCxnSpPr>
            <a:endCxn id="358" idx="3"/>
          </p:cNvCxnSpPr>
          <p:nvPr/>
        </p:nvCxnSpPr>
        <p:spPr>
          <a:xfrm flipH="1">
            <a:off x="5065597" y="4624398"/>
            <a:ext cx="950703" cy="957806"/>
          </a:xfrm>
          <a:prstGeom prst="line">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cxnSp>
        <p:nvCxnSpPr>
          <p:cNvPr id="112" name="直線コネクタ 111"/>
          <p:cNvCxnSpPr>
            <a:stCxn id="356" idx="0"/>
            <a:endCxn id="340" idx="3"/>
          </p:cNvCxnSpPr>
          <p:nvPr/>
        </p:nvCxnSpPr>
        <p:spPr>
          <a:xfrm rot="16200000" flipV="1">
            <a:off x="5124518" y="1110797"/>
            <a:ext cx="1971955" cy="2327260"/>
          </a:xfrm>
          <a:prstGeom prst="curvedConnector2">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cxnSp>
        <p:nvCxnSpPr>
          <p:cNvPr id="115" name="直線コネクタ 111"/>
          <p:cNvCxnSpPr>
            <a:stCxn id="328" idx="1"/>
            <a:endCxn id="344" idx="1"/>
          </p:cNvCxnSpPr>
          <p:nvPr/>
        </p:nvCxnSpPr>
        <p:spPr>
          <a:xfrm rot="10800000" flipV="1">
            <a:off x="2304918" y="1924343"/>
            <a:ext cx="705754" cy="3205029"/>
          </a:xfrm>
          <a:prstGeom prst="curvedConnector3">
            <a:avLst>
              <a:gd name="adj1" fmla="val 175579"/>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cxnSp>
        <p:nvCxnSpPr>
          <p:cNvPr id="119" name="直線コネクタ 111"/>
          <p:cNvCxnSpPr>
            <a:stCxn id="344" idx="2"/>
            <a:endCxn id="361" idx="1"/>
          </p:cNvCxnSpPr>
          <p:nvPr/>
        </p:nvCxnSpPr>
        <p:spPr>
          <a:xfrm rot="16200000" flipH="1">
            <a:off x="2525703" y="5330294"/>
            <a:ext cx="836458" cy="889104"/>
          </a:xfrm>
          <a:prstGeom prst="curvedConnector2">
            <a:avLst/>
          </a:prstGeom>
          <a:ln w="66675" cmpd="sng">
            <a:solidFill>
              <a:schemeClr val="accent5">
                <a:lumMod val="40000"/>
                <a:lumOff val="60000"/>
                <a:alpha val="90000"/>
              </a:schemeClr>
            </a:solidFill>
            <a:headEnd type="triangle"/>
            <a:tailEnd type="triangle" w="med" len="sm"/>
          </a:ln>
          <a:effectLst/>
        </p:spPr>
        <p:style>
          <a:lnRef idx="1">
            <a:schemeClr val="dk1"/>
          </a:lnRef>
          <a:fillRef idx="0">
            <a:schemeClr val="dk1"/>
          </a:fillRef>
          <a:effectRef idx="0">
            <a:schemeClr val="dk1"/>
          </a:effectRef>
          <a:fontRef idx="minor">
            <a:schemeClr val="tx1"/>
          </a:fontRef>
        </p:style>
      </p:cxnSp>
      <p:sp>
        <p:nvSpPr>
          <p:cNvPr id="131" name="テキスト ボックス 130"/>
          <p:cNvSpPr txBox="1"/>
          <p:nvPr/>
        </p:nvSpPr>
        <p:spPr>
          <a:xfrm>
            <a:off x="2154850" y="2047848"/>
            <a:ext cx="954107" cy="415498"/>
          </a:xfrm>
          <a:prstGeom prst="rect">
            <a:avLst/>
          </a:prstGeom>
          <a:noFill/>
        </p:spPr>
        <p:txBody>
          <a:bodyPr wrap="none" rtlCol="0">
            <a:spAutoFit/>
          </a:bodyPr>
          <a:lstStyle/>
          <a:p>
            <a:r>
              <a:rPr lang="en-US" altLang="ja-JP" sz="1050" spc="-60" dirty="0">
                <a:latin typeface="Century Gothic"/>
                <a:ea typeface="ヒラギノ角ゴ Std W8"/>
                <a:cs typeface="Century Gothic"/>
              </a:rPr>
              <a:t>Learning </a:t>
            </a:r>
          </a:p>
          <a:p>
            <a:r>
              <a:rPr lang="en-US" altLang="ja-JP" sz="1050" spc="-60" dirty="0">
                <a:latin typeface="Century Gothic"/>
                <a:ea typeface="ヒラギノ角ゴ Std W8"/>
                <a:cs typeface="Century Gothic"/>
              </a:rPr>
              <a:t>connoisseur</a:t>
            </a:r>
            <a:endParaRPr lang="ja-JP" altLang="en-US" sz="1050" spc="-60" dirty="0">
              <a:latin typeface="Century Gothic"/>
              <a:ea typeface="ヒラギノ角ゴ Std W8"/>
              <a:cs typeface="Century Gothic"/>
            </a:endParaRPr>
          </a:p>
        </p:txBody>
      </p:sp>
    </p:spTree>
    <p:extLst>
      <p:ext uri="{BB962C8B-B14F-4D97-AF65-F5344CB8AC3E}">
        <p14:creationId xmlns:p14="http://schemas.microsoft.com/office/powerpoint/2010/main" val="40162721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図形グループ 1"/>
          <p:cNvGrpSpPr/>
          <p:nvPr/>
        </p:nvGrpSpPr>
        <p:grpSpPr>
          <a:xfrm>
            <a:off x="3091482" y="679746"/>
            <a:ext cx="3323199" cy="6087212"/>
            <a:chOff x="3091482" y="679746"/>
            <a:chExt cx="3323199" cy="6087212"/>
          </a:xfrm>
        </p:grpSpPr>
        <p:sp>
          <p:nvSpPr>
            <p:cNvPr id="288" name="フローチャート: 処理 287"/>
            <p:cNvSpPr/>
            <p:nvPr/>
          </p:nvSpPr>
          <p:spPr>
            <a:xfrm>
              <a:off x="3190969" y="853673"/>
              <a:ext cx="3098240" cy="5913285"/>
            </a:xfrm>
            <a:prstGeom prst="flowChartProcess">
              <a:avLst/>
            </a:prstGeom>
            <a:ln w="19050" cmpd="sng">
              <a:solidFill>
                <a:schemeClr val="tx1"/>
              </a:solidFill>
              <a:tailEnd type="triangle" w="sm" len="sm"/>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endParaRPr kumimoji="1" lang="ja-JP" altLang="en-US" sz="2000" dirty="0">
                <a:solidFill>
                  <a:srgbClr val="000000"/>
                </a:solidFill>
                <a:latin typeface="Britannic Bold"/>
                <a:cs typeface="Britannic Bold"/>
              </a:endParaRPr>
            </a:p>
          </p:txBody>
        </p:sp>
        <p:pic>
          <p:nvPicPr>
            <p:cNvPr id="287" name="図 286" descr="university3.png"/>
            <p:cNvPicPr>
              <a:picLocks noChangeAspect="1"/>
            </p:cNvPicPr>
            <p:nvPr/>
          </p:nvPicPr>
          <p:blipFill rotWithShape="1">
            <a:blip r:embed="rId3">
              <a:extLst>
                <a:ext uri="{28A0092B-C50C-407E-A947-70E740481C1C}">
                  <a14:useLocalDpi xmlns:a14="http://schemas.microsoft.com/office/drawing/2010/main" val="0"/>
                </a:ext>
              </a:extLst>
            </a:blip>
            <a:srcRect b="72495"/>
            <a:stretch/>
          </p:blipFill>
          <p:spPr>
            <a:xfrm>
              <a:off x="3091482" y="679746"/>
              <a:ext cx="3323199" cy="388110"/>
            </a:xfrm>
            <a:prstGeom prst="rect">
              <a:avLst/>
            </a:prstGeom>
          </p:spPr>
        </p:pic>
      </p:grpSp>
      <p:sp>
        <p:nvSpPr>
          <p:cNvPr id="4" name="タイトル 3"/>
          <p:cNvSpPr>
            <a:spLocks noGrp="1"/>
          </p:cNvSpPr>
          <p:nvPr>
            <p:ph type="title"/>
          </p:nvPr>
        </p:nvSpPr>
        <p:spPr/>
        <p:txBody>
          <a:bodyPr/>
          <a:lstStyle/>
          <a:p>
            <a:r>
              <a:rPr lang="en-US" altLang="ja-JP" sz="3200" smtClean="0"/>
              <a:t> New Type Of Higher Education Using CHiLOs</a:t>
            </a:r>
            <a:endParaRPr lang="ja-JP" altLang="en-US" sz="3200" dirty="0"/>
          </a:p>
        </p:txBody>
      </p:sp>
      <p:grpSp>
        <p:nvGrpSpPr>
          <p:cNvPr id="3" name="図形グループ 2"/>
          <p:cNvGrpSpPr/>
          <p:nvPr/>
        </p:nvGrpSpPr>
        <p:grpSpPr>
          <a:xfrm>
            <a:off x="3655805" y="1082602"/>
            <a:ext cx="2241058" cy="1852400"/>
            <a:chOff x="3655805" y="1082602"/>
            <a:chExt cx="2241058" cy="1852400"/>
          </a:xfrm>
        </p:grpSpPr>
        <p:sp>
          <p:nvSpPr>
            <p:cNvPr id="73" name="角丸四角形 72"/>
            <p:cNvSpPr/>
            <p:nvPr/>
          </p:nvSpPr>
          <p:spPr>
            <a:xfrm>
              <a:off x="3655805" y="1134733"/>
              <a:ext cx="2241058" cy="1800269"/>
            </a:xfrm>
            <a:prstGeom prst="roundRect">
              <a:avLst>
                <a:gd name="adj" fmla="val 3167"/>
              </a:avLst>
            </a:prstGeom>
            <a:solidFill>
              <a:schemeClr val="accent3">
                <a:lumMod val="20000"/>
                <a:lumOff val="80000"/>
              </a:schemeClr>
            </a:solidFill>
            <a:ln w="12700" cmpd="sng">
              <a:solidFill>
                <a:schemeClr val="accent3">
                  <a:lumMod val="50000"/>
                </a:schemeClr>
              </a:solidFill>
              <a:tailEnd type="triangle" w="sm" len="sm"/>
            </a:ln>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endParaRPr lang="en-US" altLang="ja-JP" sz="2000" dirty="0">
                <a:solidFill>
                  <a:srgbClr val="000000"/>
                </a:solidFill>
                <a:latin typeface="Britannic Bold"/>
                <a:cs typeface="Britannic Bold"/>
              </a:endParaRPr>
            </a:p>
          </p:txBody>
        </p:sp>
        <p:sp>
          <p:nvSpPr>
            <p:cNvPr id="76" name="正方形/長方形 75"/>
            <p:cNvSpPr/>
            <p:nvPr/>
          </p:nvSpPr>
          <p:spPr>
            <a:xfrm>
              <a:off x="4284878" y="1082602"/>
              <a:ext cx="982911" cy="400110"/>
            </a:xfrm>
            <a:prstGeom prst="rect">
              <a:avLst/>
            </a:prstGeom>
          </p:spPr>
          <p:txBody>
            <a:bodyPr wrap="none">
              <a:spAutoFit/>
            </a:bodyPr>
            <a:lstStyle/>
            <a:p>
              <a:pPr algn="ctr"/>
              <a:r>
                <a:rPr lang="en-US" altLang="ja-JP" sz="2000" dirty="0">
                  <a:effectLst>
                    <a:outerShdw blurRad="50800" dist="38100" dir="2700000" algn="tl" rotWithShape="0">
                      <a:prstClr val="black">
                        <a:alpha val="40000"/>
                      </a:prstClr>
                    </a:outerShdw>
                  </a:effectLst>
                  <a:latin typeface="Britannic Bold"/>
                  <a:cs typeface="Britannic Bold"/>
                </a:rPr>
                <a:t>Course</a:t>
              </a:r>
            </a:p>
          </p:txBody>
        </p:sp>
        <p:sp>
          <p:nvSpPr>
            <p:cNvPr id="79" name="正方形/長方形 78"/>
            <p:cNvSpPr/>
            <p:nvPr/>
          </p:nvSpPr>
          <p:spPr>
            <a:xfrm>
              <a:off x="3746682" y="1464687"/>
              <a:ext cx="2059304" cy="331294"/>
            </a:xfrm>
            <a:prstGeom prst="rect">
              <a:avLst/>
            </a:prstGeom>
            <a:solidFill>
              <a:schemeClr val="accent3"/>
            </a:solidFill>
            <a:ln w="9525" cmpd="sng">
              <a:noFill/>
              <a:prstDash val="dash"/>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kumimoji="1" lang="en-US" altLang="ja-JP" sz="1400" dirty="0" smtClean="0">
                  <a:solidFill>
                    <a:schemeClr val="bg1"/>
                  </a:solidFill>
                  <a:latin typeface="Century Gothic"/>
                  <a:cs typeface="Century Gothic"/>
                </a:rPr>
                <a:t>1 week</a:t>
              </a:r>
              <a:endParaRPr kumimoji="1" lang="ja-JP" altLang="en-US" sz="1400" dirty="0" smtClean="0">
                <a:solidFill>
                  <a:schemeClr val="bg1"/>
                </a:solidFill>
                <a:latin typeface="Century Gothic"/>
                <a:cs typeface="Century Gothic"/>
              </a:endParaRPr>
            </a:p>
          </p:txBody>
        </p:sp>
        <p:sp>
          <p:nvSpPr>
            <p:cNvPr id="80" name="正方形/長方形 79"/>
            <p:cNvSpPr/>
            <p:nvPr/>
          </p:nvSpPr>
          <p:spPr>
            <a:xfrm>
              <a:off x="3746682" y="1833066"/>
              <a:ext cx="2059304" cy="331294"/>
            </a:xfrm>
            <a:prstGeom prst="rect">
              <a:avLst/>
            </a:prstGeom>
            <a:solidFill>
              <a:schemeClr val="accent3"/>
            </a:solidFill>
            <a:ln w="9525" cmpd="sng">
              <a:noFill/>
              <a:prstDash val="dash"/>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sz="1400" dirty="0" smtClean="0">
                  <a:solidFill>
                    <a:schemeClr val="bg1"/>
                  </a:solidFill>
                  <a:latin typeface="Century Gothic"/>
                  <a:cs typeface="Century Gothic"/>
                </a:rPr>
                <a:t>2 </a:t>
              </a:r>
              <a:r>
                <a:rPr lang="en-US" altLang="ja-JP" sz="1400" dirty="0">
                  <a:solidFill>
                    <a:schemeClr val="bg1"/>
                  </a:solidFill>
                  <a:latin typeface="Century Gothic"/>
                  <a:cs typeface="Century Gothic"/>
                </a:rPr>
                <a:t>week</a:t>
              </a:r>
              <a:endParaRPr kumimoji="1" lang="ja-JP" altLang="en-US" sz="1400" dirty="0" smtClean="0">
                <a:solidFill>
                  <a:schemeClr val="bg1"/>
                </a:solidFill>
                <a:latin typeface="Century Gothic"/>
                <a:cs typeface="Century Gothic"/>
              </a:endParaRPr>
            </a:p>
          </p:txBody>
        </p:sp>
        <p:sp>
          <p:nvSpPr>
            <p:cNvPr id="83" name="正方形/長方形 82"/>
            <p:cNvSpPr/>
            <p:nvPr/>
          </p:nvSpPr>
          <p:spPr>
            <a:xfrm>
              <a:off x="3746682" y="2201445"/>
              <a:ext cx="2059304" cy="331294"/>
            </a:xfrm>
            <a:prstGeom prst="rect">
              <a:avLst/>
            </a:prstGeom>
            <a:solidFill>
              <a:schemeClr val="accent3"/>
            </a:solidFill>
            <a:ln w="9525" cmpd="sng">
              <a:noFill/>
              <a:prstDash val="dash"/>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sz="1400" dirty="0" smtClean="0">
                  <a:solidFill>
                    <a:schemeClr val="bg1"/>
                  </a:solidFill>
                  <a:latin typeface="Century Gothic"/>
                  <a:cs typeface="Century Gothic"/>
                </a:rPr>
                <a:t>3 week</a:t>
              </a:r>
              <a:endParaRPr kumimoji="1" lang="ja-JP" altLang="en-US" sz="1400" dirty="0" smtClean="0">
                <a:solidFill>
                  <a:schemeClr val="bg1"/>
                </a:solidFill>
                <a:latin typeface="Century Gothic"/>
                <a:cs typeface="Century Gothic"/>
              </a:endParaRPr>
            </a:p>
          </p:txBody>
        </p:sp>
        <p:sp>
          <p:nvSpPr>
            <p:cNvPr id="87" name="正方形/長方形 86"/>
            <p:cNvSpPr/>
            <p:nvPr/>
          </p:nvSpPr>
          <p:spPr>
            <a:xfrm>
              <a:off x="3746682" y="2569824"/>
              <a:ext cx="2059304" cy="331294"/>
            </a:xfrm>
            <a:prstGeom prst="rect">
              <a:avLst/>
            </a:prstGeom>
            <a:solidFill>
              <a:schemeClr val="accent3"/>
            </a:solidFill>
            <a:ln w="9525" cmpd="sng">
              <a:noFill/>
              <a:prstDash val="dash"/>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sz="1400" dirty="0">
                  <a:solidFill>
                    <a:schemeClr val="bg1"/>
                  </a:solidFill>
                  <a:latin typeface="Century Gothic"/>
                  <a:cs typeface="Century Gothic"/>
                </a:rPr>
                <a:t>:</a:t>
              </a:r>
              <a:endParaRPr kumimoji="1" lang="ja-JP" altLang="en-US" sz="1400" dirty="0" smtClean="0">
                <a:solidFill>
                  <a:schemeClr val="bg1"/>
                </a:solidFill>
                <a:latin typeface="Century Gothic"/>
                <a:cs typeface="Century Gothic"/>
              </a:endParaRPr>
            </a:p>
          </p:txBody>
        </p:sp>
      </p:grpSp>
      <p:sp>
        <p:nvSpPr>
          <p:cNvPr id="262" name="タイトル 3"/>
          <p:cNvSpPr txBox="1">
            <a:spLocks/>
          </p:cNvSpPr>
          <p:nvPr/>
        </p:nvSpPr>
        <p:spPr>
          <a:xfrm>
            <a:off x="385100" y="1329989"/>
            <a:ext cx="2297477" cy="276999"/>
          </a:xfrm>
          <a:prstGeom prst="rect">
            <a:avLst/>
          </a:prstGeom>
          <a:effectLst/>
        </p:spPr>
        <p:txBody>
          <a:bodyPr vert="horz" wrap="none" lIns="0" tIns="0" rIns="0" bIns="0" rtlCol="0" anchor="ctr">
            <a:spAutoFit/>
          </a:bodyPr>
          <a:lstStyle>
            <a:lvl1pPr algn="r" defTabSz="457200" rtl="0" eaLnBrk="1" latinLnBrk="0" hangingPunct="1">
              <a:spcBef>
                <a:spcPct val="0"/>
              </a:spcBef>
              <a:buNone/>
              <a:defRPr kumimoji="1" sz="3800" b="0" i="1" kern="1200" cap="none" spc="0">
                <a:ln>
                  <a:noFill/>
                </a:ln>
                <a:solidFill>
                  <a:schemeClr val="tx1"/>
                </a:solidFill>
                <a:effectLst>
                  <a:outerShdw blurRad="50800" dist="38100" dir="2700000" algn="tl" rotWithShape="0">
                    <a:schemeClr val="tx1">
                      <a:lumMod val="65000"/>
                      <a:lumOff val="35000"/>
                      <a:alpha val="40000"/>
                    </a:schemeClr>
                  </a:outerShdw>
                </a:effectLst>
                <a:latin typeface="ヒラギノ角ゴ StdN W8"/>
                <a:ea typeface="ヒラギノ角ゴ StdN W8"/>
                <a:cs typeface="Gill Sans MT"/>
              </a:defRPr>
            </a:lvl1pPr>
          </a:lstStyle>
          <a:p>
            <a:pPr algn="l">
              <a:lnSpc>
                <a:spcPts val="2160"/>
              </a:lnSpc>
            </a:pPr>
            <a:r>
              <a:rPr lang="en-US" altLang="ja-JP" sz="1800" dirty="0" smtClean="0">
                <a:effectLst/>
                <a:latin typeface="Century Gothic"/>
                <a:ea typeface="ヒラギノ角ゴ Std W8"/>
                <a:cs typeface="Century Gothic"/>
              </a:rPr>
              <a:t>Content</a:t>
            </a:r>
            <a:r>
              <a:rPr lang="en-US" altLang="ja-JP" sz="1800" dirty="0">
                <a:effectLst/>
                <a:latin typeface="Century Gothic"/>
                <a:ea typeface="ヒラギノ角ゴ Std W8"/>
                <a:cs typeface="Century Gothic"/>
              </a:rPr>
              <a:t> </a:t>
            </a:r>
            <a:r>
              <a:rPr lang="en-US" altLang="ja-JP" sz="1800" dirty="0" smtClean="0">
                <a:effectLst/>
                <a:latin typeface="Century Gothic"/>
                <a:ea typeface="ヒラギノ角ゴ Std W8"/>
                <a:cs typeface="Century Gothic"/>
              </a:rPr>
              <a:t>production</a:t>
            </a:r>
            <a:endParaRPr lang="ja-JP" altLang="en-US" sz="1800" dirty="0">
              <a:effectLst/>
              <a:latin typeface="Century Gothic"/>
              <a:ea typeface="ヒラギノ角ゴ Std W8"/>
              <a:cs typeface="Century Gothic"/>
            </a:endParaRPr>
          </a:p>
        </p:txBody>
      </p:sp>
      <p:sp>
        <p:nvSpPr>
          <p:cNvPr id="263" name="タイトル 3"/>
          <p:cNvSpPr txBox="1">
            <a:spLocks/>
          </p:cNvSpPr>
          <p:nvPr/>
        </p:nvSpPr>
        <p:spPr>
          <a:xfrm>
            <a:off x="397256" y="2514585"/>
            <a:ext cx="1545742" cy="276999"/>
          </a:xfrm>
          <a:prstGeom prst="rect">
            <a:avLst/>
          </a:prstGeom>
          <a:effectLst/>
        </p:spPr>
        <p:txBody>
          <a:bodyPr vert="horz" wrap="none" lIns="0" tIns="0" rIns="0" bIns="0" rtlCol="0" anchor="ctr">
            <a:spAutoFit/>
          </a:bodyPr>
          <a:lstStyle>
            <a:lvl1pPr algn="r" defTabSz="457200" rtl="0" eaLnBrk="1" latinLnBrk="0" hangingPunct="1">
              <a:spcBef>
                <a:spcPct val="0"/>
              </a:spcBef>
              <a:buNone/>
              <a:defRPr kumimoji="1" sz="3800" b="0" i="1" kern="1200" cap="none" spc="0">
                <a:ln>
                  <a:noFill/>
                </a:ln>
                <a:solidFill>
                  <a:schemeClr val="tx1"/>
                </a:solidFill>
                <a:effectLst>
                  <a:outerShdw blurRad="50800" dist="38100" dir="2700000" algn="tl" rotWithShape="0">
                    <a:schemeClr val="tx1">
                      <a:lumMod val="65000"/>
                      <a:lumOff val="35000"/>
                      <a:alpha val="40000"/>
                    </a:schemeClr>
                  </a:outerShdw>
                </a:effectLst>
                <a:latin typeface="ヒラギノ角ゴ StdN W8"/>
                <a:ea typeface="ヒラギノ角ゴ StdN W8"/>
                <a:cs typeface="Gill Sans MT"/>
              </a:defRPr>
            </a:lvl1pPr>
          </a:lstStyle>
          <a:p>
            <a:pPr algn="l">
              <a:lnSpc>
                <a:spcPts val="2160"/>
              </a:lnSpc>
            </a:pPr>
            <a:r>
              <a:rPr lang="en-US" altLang="ja-JP" sz="1800" dirty="0">
                <a:effectLst/>
                <a:latin typeface="Century Gothic"/>
                <a:ea typeface="ヒラギノ角ゴ Std W8"/>
                <a:cs typeface="Century Gothic"/>
              </a:rPr>
              <a:t>Guided study</a:t>
            </a:r>
          </a:p>
        </p:txBody>
      </p:sp>
      <p:sp>
        <p:nvSpPr>
          <p:cNvPr id="264" name="タイトル 3"/>
          <p:cNvSpPr txBox="1">
            <a:spLocks/>
          </p:cNvSpPr>
          <p:nvPr/>
        </p:nvSpPr>
        <p:spPr>
          <a:xfrm>
            <a:off x="412589" y="5366916"/>
            <a:ext cx="2346957" cy="276999"/>
          </a:xfrm>
          <a:prstGeom prst="rect">
            <a:avLst/>
          </a:prstGeom>
          <a:solidFill>
            <a:schemeClr val="bg1"/>
          </a:solidFill>
          <a:effectLst/>
        </p:spPr>
        <p:txBody>
          <a:bodyPr vert="horz" wrap="none" lIns="0" tIns="0" rIns="0" bIns="0" rtlCol="0" anchor="ctr">
            <a:spAutoFit/>
          </a:bodyPr>
          <a:lstStyle>
            <a:lvl1pPr algn="r" defTabSz="457200" rtl="0" eaLnBrk="1" latinLnBrk="0" hangingPunct="1">
              <a:spcBef>
                <a:spcPct val="0"/>
              </a:spcBef>
              <a:buNone/>
              <a:defRPr kumimoji="1" sz="3800" b="0" i="1" kern="1200" cap="none" spc="0">
                <a:ln>
                  <a:noFill/>
                </a:ln>
                <a:solidFill>
                  <a:schemeClr val="tx1"/>
                </a:solidFill>
                <a:effectLst>
                  <a:outerShdw blurRad="50800" dist="38100" dir="2700000" algn="tl" rotWithShape="0">
                    <a:schemeClr val="tx1">
                      <a:lumMod val="65000"/>
                      <a:lumOff val="35000"/>
                      <a:alpha val="40000"/>
                    </a:schemeClr>
                  </a:outerShdw>
                </a:effectLst>
                <a:latin typeface="ヒラギノ角ゴ StdN W8"/>
                <a:ea typeface="ヒラギノ角ゴ StdN W8"/>
                <a:cs typeface="Gill Sans MT"/>
              </a:defRPr>
            </a:lvl1pPr>
          </a:lstStyle>
          <a:p>
            <a:pPr algn="l">
              <a:lnSpc>
                <a:spcPts val="2160"/>
              </a:lnSpc>
            </a:pPr>
            <a:r>
              <a:rPr lang="en-US" altLang="ja-JP" sz="1800" dirty="0">
                <a:effectLst/>
                <a:latin typeface="Century Gothic"/>
                <a:ea typeface="ヒラギノ角ゴ Std W8"/>
                <a:cs typeface="Century Gothic"/>
              </a:rPr>
              <a:t>L</a:t>
            </a:r>
            <a:r>
              <a:rPr lang="en-US" altLang="ja-JP" sz="1800" dirty="0" smtClean="0">
                <a:effectLst/>
                <a:latin typeface="Century Gothic"/>
                <a:ea typeface="ヒラギノ角ゴ Std W8"/>
                <a:cs typeface="Century Gothic"/>
              </a:rPr>
              <a:t>earning assessment</a:t>
            </a:r>
            <a:endParaRPr lang="ja-JP" altLang="en-US" sz="1800" dirty="0">
              <a:effectLst/>
              <a:latin typeface="Century Gothic"/>
              <a:ea typeface="ヒラギノ角ゴ Std W8"/>
              <a:cs typeface="Century Gothic"/>
            </a:endParaRPr>
          </a:p>
        </p:txBody>
      </p:sp>
      <p:sp>
        <p:nvSpPr>
          <p:cNvPr id="265" name="タイトル 3"/>
          <p:cNvSpPr txBox="1">
            <a:spLocks/>
          </p:cNvSpPr>
          <p:nvPr/>
        </p:nvSpPr>
        <p:spPr>
          <a:xfrm>
            <a:off x="342046" y="4056831"/>
            <a:ext cx="1031393" cy="276999"/>
          </a:xfrm>
          <a:prstGeom prst="rect">
            <a:avLst/>
          </a:prstGeom>
          <a:effectLst/>
        </p:spPr>
        <p:txBody>
          <a:bodyPr vert="horz" wrap="none" lIns="0" tIns="0" rIns="0" bIns="0" rtlCol="0" anchor="ctr">
            <a:spAutoFit/>
          </a:bodyPr>
          <a:lstStyle>
            <a:lvl1pPr algn="r" defTabSz="457200" rtl="0" eaLnBrk="1" latinLnBrk="0" hangingPunct="1">
              <a:spcBef>
                <a:spcPct val="0"/>
              </a:spcBef>
              <a:buNone/>
              <a:defRPr kumimoji="1" sz="3800" b="0" i="1" kern="1200" cap="none" spc="0">
                <a:ln>
                  <a:noFill/>
                </a:ln>
                <a:solidFill>
                  <a:schemeClr val="tx1"/>
                </a:solidFill>
                <a:effectLst>
                  <a:outerShdw blurRad="50800" dist="38100" dir="2700000" algn="tl" rotWithShape="0">
                    <a:schemeClr val="tx1">
                      <a:lumMod val="65000"/>
                      <a:lumOff val="35000"/>
                      <a:alpha val="40000"/>
                    </a:schemeClr>
                  </a:outerShdw>
                </a:effectLst>
                <a:latin typeface="ヒラギノ角ゴ StdN W8"/>
                <a:ea typeface="ヒラギノ角ゴ StdN W8"/>
                <a:cs typeface="Gill Sans MT"/>
              </a:defRPr>
            </a:lvl1pPr>
          </a:lstStyle>
          <a:p>
            <a:pPr algn="l">
              <a:lnSpc>
                <a:spcPts val="2160"/>
              </a:lnSpc>
            </a:pPr>
            <a:r>
              <a:rPr lang="en-US" altLang="ja-JP" sz="1800" dirty="0" smtClean="0">
                <a:effectLst/>
                <a:latin typeface="Century Gothic"/>
                <a:ea typeface="ヒラギノ角ゴ Std W8"/>
                <a:cs typeface="Century Gothic"/>
              </a:rPr>
              <a:t>Learning </a:t>
            </a:r>
            <a:endParaRPr lang="ja-JP" altLang="en-US" sz="1800" dirty="0">
              <a:effectLst/>
              <a:latin typeface="Century Gothic"/>
              <a:ea typeface="ヒラギノ角ゴ Std W8"/>
              <a:cs typeface="Century Gothic"/>
            </a:endParaRPr>
          </a:p>
        </p:txBody>
      </p:sp>
      <p:grpSp>
        <p:nvGrpSpPr>
          <p:cNvPr id="6" name="図形グループ 5"/>
          <p:cNvGrpSpPr/>
          <p:nvPr/>
        </p:nvGrpSpPr>
        <p:grpSpPr>
          <a:xfrm>
            <a:off x="3080606" y="1689583"/>
            <a:ext cx="1095172" cy="948955"/>
            <a:chOff x="3214831" y="1689583"/>
            <a:chExt cx="1095172" cy="948955"/>
          </a:xfrm>
        </p:grpSpPr>
        <p:pic>
          <p:nvPicPr>
            <p:cNvPr id="257" name="図 256" descr="先生Ｂ.png"/>
            <p:cNvPicPr>
              <a:picLocks noChangeAspect="1"/>
            </p:cNvPicPr>
            <p:nvPr/>
          </p:nvPicPr>
          <p:blipFill rotWithShape="1">
            <a:blip r:embed="rId4">
              <a:extLst>
                <a:ext uri="{28A0092B-C50C-407E-A947-70E740481C1C}">
                  <a14:useLocalDpi xmlns:a14="http://schemas.microsoft.com/office/drawing/2010/main" val="0"/>
                </a:ext>
              </a:extLst>
            </a:blip>
            <a:srcRect b="20612"/>
            <a:stretch/>
          </p:blipFill>
          <p:spPr>
            <a:xfrm>
              <a:off x="3365275" y="1689583"/>
              <a:ext cx="581060" cy="647999"/>
            </a:xfrm>
            <a:prstGeom prst="rect">
              <a:avLst/>
            </a:prstGeom>
          </p:spPr>
        </p:pic>
        <p:sp>
          <p:nvSpPr>
            <p:cNvPr id="5" name="テキスト ボックス 4"/>
            <p:cNvSpPr txBox="1"/>
            <p:nvPr/>
          </p:nvSpPr>
          <p:spPr>
            <a:xfrm>
              <a:off x="3214831" y="2238428"/>
              <a:ext cx="1095172" cy="400110"/>
            </a:xfrm>
            <a:prstGeom prst="rect">
              <a:avLst/>
            </a:prstGeom>
            <a:noFill/>
          </p:spPr>
          <p:txBody>
            <a:bodyPr wrap="none" rtlCol="0">
              <a:spAutoFit/>
            </a:bodyPr>
            <a:lstStyle/>
            <a:p>
              <a:r>
                <a:rPr kumimoji="1" lang="en-US" altLang="ja-JP" sz="2000" dirty="0" smtClean="0">
                  <a:latin typeface="Britannic Bold"/>
                  <a:cs typeface="Britannic Bold"/>
                </a:rPr>
                <a:t>Teacher</a:t>
              </a:r>
              <a:endParaRPr kumimoji="1" lang="ja-JP" altLang="en-US" sz="2000" dirty="0">
                <a:latin typeface="Britannic Bold"/>
                <a:cs typeface="Britannic Bold"/>
              </a:endParaRPr>
            </a:p>
          </p:txBody>
        </p:sp>
      </p:grpSp>
      <p:grpSp>
        <p:nvGrpSpPr>
          <p:cNvPr id="8" name="図形グループ 7"/>
          <p:cNvGrpSpPr/>
          <p:nvPr/>
        </p:nvGrpSpPr>
        <p:grpSpPr>
          <a:xfrm>
            <a:off x="2653207" y="1013411"/>
            <a:ext cx="4791053" cy="1852399"/>
            <a:chOff x="2653207" y="1013411"/>
            <a:chExt cx="4791053" cy="1852399"/>
          </a:xfrm>
        </p:grpSpPr>
        <p:sp>
          <p:nvSpPr>
            <p:cNvPr id="111" name="角丸四角形 110"/>
            <p:cNvSpPr/>
            <p:nvPr/>
          </p:nvSpPr>
          <p:spPr>
            <a:xfrm>
              <a:off x="2653207" y="1036523"/>
              <a:ext cx="4791053" cy="1829287"/>
            </a:xfrm>
            <a:prstGeom prst="roundRect">
              <a:avLst>
                <a:gd name="adj" fmla="val 3167"/>
              </a:avLst>
            </a:prstGeom>
            <a:solidFill>
              <a:schemeClr val="accent3">
                <a:lumMod val="20000"/>
                <a:lumOff val="80000"/>
              </a:schemeClr>
            </a:solidFill>
            <a:ln w="12700" cmpd="sng">
              <a:solidFill>
                <a:schemeClr val="accent3">
                  <a:lumMod val="50000"/>
                </a:schemeClr>
              </a:solidFill>
              <a:tailEnd type="triangle" w="sm" len="sm"/>
            </a:ln>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endParaRPr lang="en-US" altLang="ja-JP" sz="2000" dirty="0">
                <a:solidFill>
                  <a:srgbClr val="000000"/>
                </a:solidFill>
                <a:latin typeface="Britannic Bold"/>
                <a:cs typeface="Britannic Bold"/>
              </a:endParaRPr>
            </a:p>
          </p:txBody>
        </p:sp>
        <p:grpSp>
          <p:nvGrpSpPr>
            <p:cNvPr id="112" name="図形グループ 111"/>
            <p:cNvGrpSpPr/>
            <p:nvPr/>
          </p:nvGrpSpPr>
          <p:grpSpPr>
            <a:xfrm>
              <a:off x="2768807" y="1326423"/>
              <a:ext cx="1338484" cy="1126093"/>
              <a:chOff x="1292349" y="4655880"/>
              <a:chExt cx="2070450" cy="1884529"/>
            </a:xfrm>
            <a:noFill/>
          </p:grpSpPr>
          <p:cxnSp>
            <p:nvCxnSpPr>
              <p:cNvPr id="188" name="直線コネクタ 187"/>
              <p:cNvCxnSpPr>
                <a:stCxn id="191" idx="3"/>
                <a:endCxn id="195" idx="3"/>
              </p:cNvCxnSpPr>
              <p:nvPr/>
            </p:nvCxnSpPr>
            <p:spPr>
              <a:xfrm flipH="1">
                <a:off x="1746002" y="5626929"/>
                <a:ext cx="544527" cy="370548"/>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cxnSp>
            <p:nvCxnSpPr>
              <p:cNvPr id="190" name="直線コネクタ 189"/>
              <p:cNvCxnSpPr>
                <a:stCxn id="191" idx="1"/>
                <a:endCxn id="195" idx="1"/>
              </p:cNvCxnSpPr>
              <p:nvPr/>
            </p:nvCxnSpPr>
            <p:spPr>
              <a:xfrm flipH="1" flipV="1">
                <a:off x="1746002" y="5149753"/>
                <a:ext cx="544527" cy="370548"/>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sp>
            <p:nvSpPr>
              <p:cNvPr id="191" name="円/楕円 190"/>
              <p:cNvSpPr/>
              <p:nvPr/>
            </p:nvSpPr>
            <p:spPr>
              <a:xfrm>
                <a:off x="2265330" y="5498218"/>
                <a:ext cx="172069" cy="150795"/>
              </a:xfrm>
              <a:prstGeom prst="ellipse">
                <a:avLst/>
              </a:prstGeom>
              <a:grpFill/>
              <a:ln w="28575" cmpd="sng">
                <a:solidFill>
                  <a:schemeClr val="accent4">
                    <a:lumMod val="75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none" lIns="0" tIns="42672" rIns="0" bIns="42672" numCol="1" spcCol="1270" rtlCol="0" anchor="ctr" anchorCtr="0">
                <a:noAutofit/>
              </a:bodyPr>
              <a:lstStyle/>
              <a:p>
                <a:pPr algn="ctr" defTabSz="711200">
                  <a:lnSpc>
                    <a:spcPct val="90000"/>
                  </a:lnSpc>
                  <a:spcBef>
                    <a:spcPct val="0"/>
                  </a:spcBef>
                  <a:spcAft>
                    <a:spcPct val="35000"/>
                  </a:spcAft>
                </a:pPr>
                <a:endParaRPr kumimoji="1" lang="ja-JP" altLang="en-US" sz="1600" dirty="0" smtClean="0">
                  <a:solidFill>
                    <a:schemeClr val="tx1">
                      <a:lumMod val="85000"/>
                      <a:lumOff val="15000"/>
                    </a:schemeClr>
                  </a:solidFill>
                  <a:latin typeface="ヒラギノ角ゴ Std W8"/>
                  <a:ea typeface="ヒラギノ角ゴ Std W8"/>
                  <a:cs typeface="ヒラギノ角ゴ Std W8"/>
                </a:endParaRPr>
              </a:p>
            </p:txBody>
          </p:sp>
          <p:cxnSp>
            <p:nvCxnSpPr>
              <p:cNvPr id="192" name="直線コネクタ 191"/>
              <p:cNvCxnSpPr>
                <a:stCxn id="191" idx="5"/>
                <a:endCxn id="195" idx="5"/>
              </p:cNvCxnSpPr>
              <p:nvPr/>
            </p:nvCxnSpPr>
            <p:spPr>
              <a:xfrm>
                <a:off x="2412200" y="5626929"/>
                <a:ext cx="544527" cy="370548"/>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cxnSp>
            <p:nvCxnSpPr>
              <p:cNvPr id="193" name="直線コネクタ 192"/>
              <p:cNvCxnSpPr>
                <a:stCxn id="191" idx="6"/>
                <a:endCxn id="195" idx="6"/>
              </p:cNvCxnSpPr>
              <p:nvPr/>
            </p:nvCxnSpPr>
            <p:spPr>
              <a:xfrm flipV="1">
                <a:off x="2437399" y="5573615"/>
                <a:ext cx="770077" cy="1"/>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cxnSp>
            <p:nvCxnSpPr>
              <p:cNvPr id="194" name="直線コネクタ 193"/>
              <p:cNvCxnSpPr>
                <a:stCxn id="191" idx="7"/>
                <a:endCxn id="195" idx="7"/>
              </p:cNvCxnSpPr>
              <p:nvPr/>
            </p:nvCxnSpPr>
            <p:spPr>
              <a:xfrm flipV="1">
                <a:off x="2412200" y="5149753"/>
                <a:ext cx="544527" cy="370548"/>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sp>
            <p:nvSpPr>
              <p:cNvPr id="195" name="円/楕円 194"/>
              <p:cNvSpPr>
                <a:spLocks noChangeAspect="1"/>
              </p:cNvSpPr>
              <p:nvPr/>
            </p:nvSpPr>
            <p:spPr>
              <a:xfrm>
                <a:off x="1495253" y="4974183"/>
                <a:ext cx="1712223" cy="1198863"/>
              </a:xfrm>
              <a:prstGeom prst="ellipse">
                <a:avLst/>
              </a:prstGeom>
              <a:grpFill/>
              <a:ln w="28575" cmpd="sng">
                <a:noFill/>
              </a:ln>
              <a:effectLst/>
            </p:spPr>
            <p:style>
              <a:lnRef idx="1">
                <a:schemeClr val="accent2"/>
              </a:lnRef>
              <a:fillRef idx="2">
                <a:schemeClr val="accent2"/>
              </a:fillRef>
              <a:effectRef idx="1">
                <a:schemeClr val="accent2"/>
              </a:effectRef>
              <a:fontRef idx="minor">
                <a:schemeClr val="dk1"/>
              </a:fontRef>
            </p:style>
            <p:txBody>
              <a:bodyPr spcFirstLastPara="0" vert="horz" wrap="none" lIns="0" tIns="42672" rIns="0" bIns="42672" numCol="1" spcCol="1270" rtlCol="0" anchor="ctr" anchorCtr="0">
                <a:noAutofit/>
              </a:bodyPr>
              <a:lstStyle/>
              <a:p>
                <a:pPr algn="ctr" defTabSz="711200">
                  <a:lnSpc>
                    <a:spcPct val="90000"/>
                  </a:lnSpc>
                  <a:spcBef>
                    <a:spcPct val="0"/>
                  </a:spcBef>
                  <a:spcAft>
                    <a:spcPct val="35000"/>
                  </a:spcAft>
                </a:pPr>
                <a:endParaRPr kumimoji="1" lang="ja-JP" altLang="en-US" sz="1600" dirty="0" smtClean="0">
                  <a:solidFill>
                    <a:schemeClr val="tx1">
                      <a:lumMod val="85000"/>
                      <a:lumOff val="15000"/>
                    </a:schemeClr>
                  </a:solidFill>
                  <a:latin typeface="ヒラギノ角ゴ Std W8"/>
                  <a:ea typeface="ヒラギノ角ゴ Std W8"/>
                  <a:cs typeface="ヒラギノ角ゴ Std W8"/>
                </a:endParaRPr>
              </a:p>
            </p:txBody>
          </p:sp>
          <p:pic>
            <p:nvPicPr>
              <p:cNvPr id="196" name="図 195"/>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1570220" y="4974183"/>
                <a:ext cx="351563" cy="410832"/>
              </a:xfrm>
              <a:prstGeom prst="rect">
                <a:avLst/>
              </a:prstGeom>
              <a:grpFill/>
              <a:ln w="28575" cmpd="sng">
                <a:noFill/>
              </a:ln>
            </p:spPr>
          </p:pic>
          <p:pic>
            <p:nvPicPr>
              <p:cNvPr id="197" name="図 196"/>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1633465" y="5792061"/>
                <a:ext cx="351563" cy="410832"/>
              </a:xfrm>
              <a:prstGeom prst="rect">
                <a:avLst/>
              </a:prstGeom>
              <a:grpFill/>
              <a:ln w="28575" cmpd="sng">
                <a:noFill/>
              </a:ln>
            </p:spPr>
          </p:pic>
          <p:pic>
            <p:nvPicPr>
              <p:cNvPr id="198" name="図 197"/>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2758550" y="5764803"/>
                <a:ext cx="351563" cy="410832"/>
              </a:xfrm>
              <a:prstGeom prst="rect">
                <a:avLst/>
              </a:prstGeom>
              <a:grpFill/>
              <a:ln w="28575" cmpd="sng">
                <a:noFill/>
              </a:ln>
            </p:spPr>
          </p:pic>
          <p:pic>
            <p:nvPicPr>
              <p:cNvPr id="199" name="図 198"/>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3011236" y="5351409"/>
                <a:ext cx="351563" cy="410832"/>
              </a:xfrm>
              <a:prstGeom prst="rect">
                <a:avLst/>
              </a:prstGeom>
              <a:grpFill/>
              <a:ln w="28575" cmpd="sng">
                <a:noFill/>
              </a:ln>
            </p:spPr>
          </p:pic>
          <p:pic>
            <p:nvPicPr>
              <p:cNvPr id="200" name="図 199"/>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2758550" y="4920416"/>
                <a:ext cx="351563" cy="410832"/>
              </a:xfrm>
              <a:prstGeom prst="rect">
                <a:avLst/>
              </a:prstGeom>
              <a:grpFill/>
              <a:ln w="28575" cmpd="sng">
                <a:noFill/>
              </a:ln>
            </p:spPr>
          </p:pic>
          <p:cxnSp>
            <p:nvCxnSpPr>
              <p:cNvPr id="201" name="直線コネクタ 200"/>
              <p:cNvCxnSpPr/>
              <p:nvPr/>
            </p:nvCxnSpPr>
            <p:spPr>
              <a:xfrm>
                <a:off x="2351365" y="4869953"/>
                <a:ext cx="0" cy="654873"/>
              </a:xfrm>
              <a:prstGeom prst="line">
                <a:avLst/>
              </a:prstGeom>
              <a:grpFill/>
              <a:ln w="12700" cmpd="sng">
                <a:solidFill>
                  <a:srgbClr val="B7DEE8"/>
                </a:solidFill>
                <a:headEnd type="none"/>
                <a:tailEnd type="none" w="med" len="sm"/>
              </a:ln>
              <a:effectLst/>
            </p:spPr>
            <p:style>
              <a:lnRef idx="1">
                <a:schemeClr val="dk1"/>
              </a:lnRef>
              <a:fillRef idx="0">
                <a:schemeClr val="dk1"/>
              </a:fillRef>
              <a:effectRef idx="0">
                <a:schemeClr val="dk1"/>
              </a:effectRef>
              <a:fontRef idx="minor">
                <a:schemeClr val="tx1"/>
              </a:fontRef>
            </p:style>
          </p:cxnSp>
          <p:cxnSp>
            <p:nvCxnSpPr>
              <p:cNvPr id="202" name="直線コネクタ 201"/>
              <p:cNvCxnSpPr>
                <a:stCxn id="191" idx="4"/>
              </p:cNvCxnSpPr>
              <p:nvPr/>
            </p:nvCxnSpPr>
            <p:spPr>
              <a:xfrm>
                <a:off x="2351366" y="5649013"/>
                <a:ext cx="0" cy="891396"/>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pic>
            <p:nvPicPr>
              <p:cNvPr id="203" name="図 202"/>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2175583" y="4655880"/>
                <a:ext cx="351563" cy="410832"/>
              </a:xfrm>
              <a:prstGeom prst="rect">
                <a:avLst/>
              </a:prstGeom>
              <a:grpFill/>
              <a:ln w="28575" cmpd="sng">
                <a:noFill/>
              </a:ln>
            </p:spPr>
          </p:pic>
          <p:cxnSp>
            <p:nvCxnSpPr>
              <p:cNvPr id="204" name="直線コネクタ 203"/>
              <p:cNvCxnSpPr>
                <a:stCxn id="191" idx="2"/>
              </p:cNvCxnSpPr>
              <p:nvPr/>
            </p:nvCxnSpPr>
            <p:spPr>
              <a:xfrm flipH="1">
                <a:off x="1468131" y="5573616"/>
                <a:ext cx="797199" cy="0"/>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pic>
            <p:nvPicPr>
              <p:cNvPr id="205" name="図 204"/>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1292349" y="5319590"/>
                <a:ext cx="351563" cy="410832"/>
              </a:xfrm>
              <a:prstGeom prst="rect">
                <a:avLst/>
              </a:prstGeom>
              <a:grpFill/>
              <a:ln w="28575" cmpd="sng">
                <a:noFill/>
              </a:ln>
            </p:spPr>
          </p:pic>
        </p:grpSp>
        <p:pic>
          <p:nvPicPr>
            <p:cNvPr id="113" name="図 112"/>
            <p:cNvPicPr>
              <a:picLocks noChangeAspect="1"/>
            </p:cNvPicPr>
            <p:nvPr/>
          </p:nvPicPr>
          <p:blipFill>
            <a:blip r:embed="rId7"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205842" y="1571487"/>
              <a:ext cx="437180" cy="611999"/>
            </a:xfrm>
            <a:prstGeom prst="rect">
              <a:avLst/>
            </a:prstGeom>
          </p:spPr>
        </p:pic>
        <p:grpSp>
          <p:nvGrpSpPr>
            <p:cNvPr id="114" name="図形グループ 113"/>
            <p:cNvGrpSpPr/>
            <p:nvPr/>
          </p:nvGrpSpPr>
          <p:grpSpPr>
            <a:xfrm>
              <a:off x="4113835" y="1357395"/>
              <a:ext cx="1338484" cy="1126093"/>
              <a:chOff x="1292349" y="4655880"/>
              <a:chExt cx="2070450" cy="1884529"/>
            </a:xfrm>
            <a:noFill/>
          </p:grpSpPr>
          <p:cxnSp>
            <p:nvCxnSpPr>
              <p:cNvPr id="146" name="直線コネクタ 145"/>
              <p:cNvCxnSpPr>
                <a:stCxn id="148" idx="3"/>
                <a:endCxn id="155" idx="3"/>
              </p:cNvCxnSpPr>
              <p:nvPr/>
            </p:nvCxnSpPr>
            <p:spPr>
              <a:xfrm flipH="1">
                <a:off x="1746002" y="5626929"/>
                <a:ext cx="544527" cy="370548"/>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cxnSp>
            <p:nvCxnSpPr>
              <p:cNvPr id="147" name="直線コネクタ 146"/>
              <p:cNvCxnSpPr>
                <a:stCxn id="148" idx="1"/>
                <a:endCxn id="155" idx="1"/>
              </p:cNvCxnSpPr>
              <p:nvPr/>
            </p:nvCxnSpPr>
            <p:spPr>
              <a:xfrm flipH="1" flipV="1">
                <a:off x="1746002" y="5149753"/>
                <a:ext cx="544527" cy="370548"/>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sp>
            <p:nvSpPr>
              <p:cNvPr id="148" name="円/楕円 147"/>
              <p:cNvSpPr/>
              <p:nvPr/>
            </p:nvSpPr>
            <p:spPr>
              <a:xfrm>
                <a:off x="2265330" y="5498218"/>
                <a:ext cx="172069" cy="150795"/>
              </a:xfrm>
              <a:prstGeom prst="ellipse">
                <a:avLst/>
              </a:prstGeom>
              <a:grpFill/>
              <a:ln w="28575" cmpd="sng">
                <a:solidFill>
                  <a:schemeClr val="accent4">
                    <a:lumMod val="75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none" lIns="0" tIns="42672" rIns="0" bIns="42672" numCol="1" spcCol="1270" rtlCol="0" anchor="ctr" anchorCtr="0">
                <a:noAutofit/>
              </a:bodyPr>
              <a:lstStyle/>
              <a:p>
                <a:pPr algn="ctr" defTabSz="711200">
                  <a:lnSpc>
                    <a:spcPct val="90000"/>
                  </a:lnSpc>
                  <a:spcBef>
                    <a:spcPct val="0"/>
                  </a:spcBef>
                  <a:spcAft>
                    <a:spcPct val="35000"/>
                  </a:spcAft>
                </a:pPr>
                <a:endParaRPr kumimoji="1" lang="ja-JP" altLang="en-US" sz="1600" dirty="0" smtClean="0">
                  <a:solidFill>
                    <a:schemeClr val="tx1">
                      <a:lumMod val="85000"/>
                      <a:lumOff val="15000"/>
                    </a:schemeClr>
                  </a:solidFill>
                  <a:latin typeface="ヒラギノ角ゴ Std W8"/>
                  <a:ea typeface="ヒラギノ角ゴ Std W8"/>
                  <a:cs typeface="ヒラギノ角ゴ Std W8"/>
                </a:endParaRPr>
              </a:p>
            </p:txBody>
          </p:sp>
          <p:cxnSp>
            <p:nvCxnSpPr>
              <p:cNvPr id="149" name="直線コネクタ 148"/>
              <p:cNvCxnSpPr>
                <a:stCxn id="148" idx="5"/>
                <a:endCxn id="155" idx="5"/>
              </p:cNvCxnSpPr>
              <p:nvPr/>
            </p:nvCxnSpPr>
            <p:spPr>
              <a:xfrm>
                <a:off x="2412200" y="5626929"/>
                <a:ext cx="544527" cy="370548"/>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cxnSp>
            <p:nvCxnSpPr>
              <p:cNvPr id="150" name="直線コネクタ 149"/>
              <p:cNvCxnSpPr>
                <a:stCxn id="148" idx="6"/>
                <a:endCxn id="155" idx="6"/>
              </p:cNvCxnSpPr>
              <p:nvPr/>
            </p:nvCxnSpPr>
            <p:spPr>
              <a:xfrm flipV="1">
                <a:off x="2437399" y="5573615"/>
                <a:ext cx="770077" cy="1"/>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cxnSp>
            <p:nvCxnSpPr>
              <p:cNvPr id="151" name="直線コネクタ 150"/>
              <p:cNvCxnSpPr>
                <a:stCxn id="148" idx="7"/>
                <a:endCxn id="155" idx="7"/>
              </p:cNvCxnSpPr>
              <p:nvPr/>
            </p:nvCxnSpPr>
            <p:spPr>
              <a:xfrm flipV="1">
                <a:off x="2412200" y="5149753"/>
                <a:ext cx="544527" cy="370548"/>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sp>
            <p:nvSpPr>
              <p:cNvPr id="155" name="円/楕円 154"/>
              <p:cNvSpPr>
                <a:spLocks noChangeAspect="1"/>
              </p:cNvSpPr>
              <p:nvPr/>
            </p:nvSpPr>
            <p:spPr>
              <a:xfrm>
                <a:off x="1495253" y="4974183"/>
                <a:ext cx="1712223" cy="1198863"/>
              </a:xfrm>
              <a:prstGeom prst="ellipse">
                <a:avLst/>
              </a:prstGeom>
              <a:grpFill/>
              <a:ln w="28575" cmpd="sng">
                <a:noFill/>
              </a:ln>
              <a:effectLst/>
            </p:spPr>
            <p:style>
              <a:lnRef idx="1">
                <a:schemeClr val="accent2"/>
              </a:lnRef>
              <a:fillRef idx="2">
                <a:schemeClr val="accent2"/>
              </a:fillRef>
              <a:effectRef idx="1">
                <a:schemeClr val="accent2"/>
              </a:effectRef>
              <a:fontRef idx="minor">
                <a:schemeClr val="dk1"/>
              </a:fontRef>
            </p:style>
            <p:txBody>
              <a:bodyPr spcFirstLastPara="0" vert="horz" wrap="none" lIns="0" tIns="42672" rIns="0" bIns="42672" numCol="1" spcCol="1270" rtlCol="0" anchor="ctr" anchorCtr="0">
                <a:noAutofit/>
              </a:bodyPr>
              <a:lstStyle/>
              <a:p>
                <a:pPr algn="ctr" defTabSz="711200">
                  <a:lnSpc>
                    <a:spcPct val="90000"/>
                  </a:lnSpc>
                  <a:spcBef>
                    <a:spcPct val="0"/>
                  </a:spcBef>
                  <a:spcAft>
                    <a:spcPct val="35000"/>
                  </a:spcAft>
                </a:pPr>
                <a:endParaRPr kumimoji="1" lang="ja-JP" altLang="en-US" sz="1600" dirty="0" smtClean="0">
                  <a:solidFill>
                    <a:schemeClr val="tx1">
                      <a:lumMod val="85000"/>
                      <a:lumOff val="15000"/>
                    </a:schemeClr>
                  </a:solidFill>
                  <a:latin typeface="ヒラギノ角ゴ Std W8"/>
                  <a:ea typeface="ヒラギノ角ゴ Std W8"/>
                  <a:cs typeface="ヒラギノ角ゴ Std W8"/>
                </a:endParaRPr>
              </a:p>
            </p:txBody>
          </p:sp>
          <p:pic>
            <p:nvPicPr>
              <p:cNvPr id="156" name="図 155"/>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1570220" y="4974183"/>
                <a:ext cx="351563" cy="410832"/>
              </a:xfrm>
              <a:prstGeom prst="rect">
                <a:avLst/>
              </a:prstGeom>
              <a:grpFill/>
              <a:ln w="28575" cmpd="sng">
                <a:noFill/>
              </a:ln>
            </p:spPr>
          </p:pic>
          <p:pic>
            <p:nvPicPr>
              <p:cNvPr id="157" name="図 156"/>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1633465" y="5792061"/>
                <a:ext cx="351563" cy="410832"/>
              </a:xfrm>
              <a:prstGeom prst="rect">
                <a:avLst/>
              </a:prstGeom>
              <a:grpFill/>
              <a:ln w="28575" cmpd="sng">
                <a:noFill/>
              </a:ln>
            </p:spPr>
          </p:pic>
          <p:pic>
            <p:nvPicPr>
              <p:cNvPr id="158" name="図 157"/>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2758550" y="5764803"/>
                <a:ext cx="351563" cy="410832"/>
              </a:xfrm>
              <a:prstGeom prst="rect">
                <a:avLst/>
              </a:prstGeom>
              <a:grpFill/>
              <a:ln w="28575" cmpd="sng">
                <a:noFill/>
              </a:ln>
            </p:spPr>
          </p:pic>
          <p:pic>
            <p:nvPicPr>
              <p:cNvPr id="159" name="図 158"/>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3011236" y="5351409"/>
                <a:ext cx="351563" cy="410832"/>
              </a:xfrm>
              <a:prstGeom prst="rect">
                <a:avLst/>
              </a:prstGeom>
              <a:grpFill/>
              <a:ln w="28575" cmpd="sng">
                <a:noFill/>
              </a:ln>
            </p:spPr>
          </p:pic>
          <p:pic>
            <p:nvPicPr>
              <p:cNvPr id="160" name="図 159"/>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2758550" y="4920416"/>
                <a:ext cx="351563" cy="410832"/>
              </a:xfrm>
              <a:prstGeom prst="rect">
                <a:avLst/>
              </a:prstGeom>
              <a:grpFill/>
              <a:ln w="28575" cmpd="sng">
                <a:noFill/>
              </a:ln>
            </p:spPr>
          </p:pic>
          <p:cxnSp>
            <p:nvCxnSpPr>
              <p:cNvPr id="176" name="直線コネクタ 175"/>
              <p:cNvCxnSpPr/>
              <p:nvPr/>
            </p:nvCxnSpPr>
            <p:spPr>
              <a:xfrm>
                <a:off x="2351365" y="4869953"/>
                <a:ext cx="0" cy="654873"/>
              </a:xfrm>
              <a:prstGeom prst="line">
                <a:avLst/>
              </a:prstGeom>
              <a:grpFill/>
              <a:ln w="12700" cmpd="sng">
                <a:solidFill>
                  <a:srgbClr val="B7DEE8"/>
                </a:solidFill>
                <a:headEnd type="none"/>
                <a:tailEnd type="none" w="med" len="sm"/>
              </a:ln>
              <a:effectLst/>
            </p:spPr>
            <p:style>
              <a:lnRef idx="1">
                <a:schemeClr val="dk1"/>
              </a:lnRef>
              <a:fillRef idx="0">
                <a:schemeClr val="dk1"/>
              </a:fillRef>
              <a:effectRef idx="0">
                <a:schemeClr val="dk1"/>
              </a:effectRef>
              <a:fontRef idx="minor">
                <a:schemeClr val="tx1"/>
              </a:fontRef>
            </p:style>
          </p:cxnSp>
          <p:cxnSp>
            <p:nvCxnSpPr>
              <p:cNvPr id="179" name="直線コネクタ 178"/>
              <p:cNvCxnSpPr>
                <a:stCxn id="148" idx="4"/>
              </p:cNvCxnSpPr>
              <p:nvPr/>
            </p:nvCxnSpPr>
            <p:spPr>
              <a:xfrm>
                <a:off x="2351366" y="5649013"/>
                <a:ext cx="0" cy="891396"/>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pic>
            <p:nvPicPr>
              <p:cNvPr id="181" name="図 180"/>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2175583" y="4655880"/>
                <a:ext cx="351563" cy="410832"/>
              </a:xfrm>
              <a:prstGeom prst="rect">
                <a:avLst/>
              </a:prstGeom>
              <a:grpFill/>
              <a:ln w="28575" cmpd="sng">
                <a:noFill/>
              </a:ln>
            </p:spPr>
          </p:pic>
          <p:cxnSp>
            <p:nvCxnSpPr>
              <p:cNvPr id="186" name="直線コネクタ 185"/>
              <p:cNvCxnSpPr>
                <a:stCxn id="148" idx="2"/>
              </p:cNvCxnSpPr>
              <p:nvPr/>
            </p:nvCxnSpPr>
            <p:spPr>
              <a:xfrm flipH="1">
                <a:off x="1468131" y="5573616"/>
                <a:ext cx="797199" cy="0"/>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pic>
            <p:nvPicPr>
              <p:cNvPr id="187" name="図 186"/>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1292349" y="5319590"/>
                <a:ext cx="351563" cy="410832"/>
              </a:xfrm>
              <a:prstGeom prst="rect">
                <a:avLst/>
              </a:prstGeom>
              <a:grpFill/>
              <a:ln w="28575" cmpd="sng">
                <a:noFill/>
              </a:ln>
            </p:spPr>
          </p:pic>
        </p:grpSp>
        <p:pic>
          <p:nvPicPr>
            <p:cNvPr id="115" name="図 114"/>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4550870" y="1602459"/>
              <a:ext cx="437180" cy="611999"/>
            </a:xfrm>
            <a:prstGeom prst="rect">
              <a:avLst/>
            </a:prstGeom>
          </p:spPr>
        </p:pic>
        <p:grpSp>
          <p:nvGrpSpPr>
            <p:cNvPr id="116" name="図形グループ 115"/>
            <p:cNvGrpSpPr/>
            <p:nvPr/>
          </p:nvGrpSpPr>
          <p:grpSpPr>
            <a:xfrm>
              <a:off x="5423046" y="1368802"/>
              <a:ext cx="1338484" cy="1126093"/>
              <a:chOff x="1292349" y="4655880"/>
              <a:chExt cx="2070450" cy="1884529"/>
            </a:xfrm>
            <a:noFill/>
          </p:grpSpPr>
          <p:cxnSp>
            <p:nvCxnSpPr>
              <p:cNvPr id="126" name="直線コネクタ 125"/>
              <p:cNvCxnSpPr>
                <a:stCxn id="128" idx="3"/>
                <a:endCxn id="132" idx="3"/>
              </p:cNvCxnSpPr>
              <p:nvPr/>
            </p:nvCxnSpPr>
            <p:spPr>
              <a:xfrm flipH="1">
                <a:off x="1746002" y="5626929"/>
                <a:ext cx="544527" cy="370548"/>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cxnSp>
            <p:nvCxnSpPr>
              <p:cNvPr id="127" name="直線コネクタ 126"/>
              <p:cNvCxnSpPr>
                <a:stCxn id="128" idx="1"/>
                <a:endCxn id="132" idx="1"/>
              </p:cNvCxnSpPr>
              <p:nvPr/>
            </p:nvCxnSpPr>
            <p:spPr>
              <a:xfrm flipH="1" flipV="1">
                <a:off x="1746002" y="5149753"/>
                <a:ext cx="544527" cy="370548"/>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sp>
            <p:nvSpPr>
              <p:cNvPr id="128" name="円/楕円 127"/>
              <p:cNvSpPr/>
              <p:nvPr/>
            </p:nvSpPr>
            <p:spPr>
              <a:xfrm>
                <a:off x="2265330" y="5498218"/>
                <a:ext cx="172069" cy="150795"/>
              </a:xfrm>
              <a:prstGeom prst="ellipse">
                <a:avLst/>
              </a:prstGeom>
              <a:grpFill/>
              <a:ln w="28575" cmpd="sng">
                <a:solidFill>
                  <a:schemeClr val="accent4">
                    <a:lumMod val="75000"/>
                  </a:schemeClr>
                </a:solidFill>
              </a:ln>
              <a:effectLst/>
            </p:spPr>
            <p:style>
              <a:lnRef idx="1">
                <a:schemeClr val="accent2"/>
              </a:lnRef>
              <a:fillRef idx="2">
                <a:schemeClr val="accent2"/>
              </a:fillRef>
              <a:effectRef idx="1">
                <a:schemeClr val="accent2"/>
              </a:effectRef>
              <a:fontRef idx="minor">
                <a:schemeClr val="dk1"/>
              </a:fontRef>
            </p:style>
            <p:txBody>
              <a:bodyPr spcFirstLastPara="0" vert="horz" wrap="none" lIns="0" tIns="42672" rIns="0" bIns="42672" numCol="1" spcCol="1270" rtlCol="0" anchor="ctr" anchorCtr="0">
                <a:noAutofit/>
              </a:bodyPr>
              <a:lstStyle/>
              <a:p>
                <a:pPr algn="ctr" defTabSz="711200">
                  <a:lnSpc>
                    <a:spcPct val="90000"/>
                  </a:lnSpc>
                  <a:spcBef>
                    <a:spcPct val="0"/>
                  </a:spcBef>
                  <a:spcAft>
                    <a:spcPct val="35000"/>
                  </a:spcAft>
                </a:pPr>
                <a:endParaRPr kumimoji="1" lang="ja-JP" altLang="en-US" sz="1600" dirty="0" smtClean="0">
                  <a:solidFill>
                    <a:schemeClr val="tx1">
                      <a:lumMod val="85000"/>
                      <a:lumOff val="15000"/>
                    </a:schemeClr>
                  </a:solidFill>
                  <a:latin typeface="ヒラギノ角ゴ Std W8"/>
                  <a:ea typeface="ヒラギノ角ゴ Std W8"/>
                  <a:cs typeface="ヒラギノ角ゴ Std W8"/>
                </a:endParaRPr>
              </a:p>
            </p:txBody>
          </p:sp>
          <p:cxnSp>
            <p:nvCxnSpPr>
              <p:cNvPr id="129" name="直線コネクタ 128"/>
              <p:cNvCxnSpPr>
                <a:stCxn id="128" idx="5"/>
                <a:endCxn id="132" idx="5"/>
              </p:cNvCxnSpPr>
              <p:nvPr/>
            </p:nvCxnSpPr>
            <p:spPr>
              <a:xfrm>
                <a:off x="2412200" y="5626929"/>
                <a:ext cx="544527" cy="370548"/>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cxnSp>
            <p:nvCxnSpPr>
              <p:cNvPr id="130" name="直線コネクタ 129"/>
              <p:cNvCxnSpPr>
                <a:stCxn id="128" idx="6"/>
                <a:endCxn id="132" idx="6"/>
              </p:cNvCxnSpPr>
              <p:nvPr/>
            </p:nvCxnSpPr>
            <p:spPr>
              <a:xfrm flipV="1">
                <a:off x="2437399" y="5573615"/>
                <a:ext cx="770077" cy="1"/>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cxnSp>
            <p:nvCxnSpPr>
              <p:cNvPr id="131" name="直線コネクタ 130"/>
              <p:cNvCxnSpPr>
                <a:stCxn id="128" idx="7"/>
                <a:endCxn id="132" idx="7"/>
              </p:cNvCxnSpPr>
              <p:nvPr/>
            </p:nvCxnSpPr>
            <p:spPr>
              <a:xfrm flipV="1">
                <a:off x="2412200" y="5149753"/>
                <a:ext cx="544527" cy="370548"/>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sp>
            <p:nvSpPr>
              <p:cNvPr id="132" name="円/楕円 131"/>
              <p:cNvSpPr>
                <a:spLocks noChangeAspect="1"/>
              </p:cNvSpPr>
              <p:nvPr/>
            </p:nvSpPr>
            <p:spPr>
              <a:xfrm>
                <a:off x="1495253" y="4974183"/>
                <a:ext cx="1712223" cy="1198863"/>
              </a:xfrm>
              <a:prstGeom prst="ellipse">
                <a:avLst/>
              </a:prstGeom>
              <a:grpFill/>
              <a:ln w="28575" cmpd="sng">
                <a:noFill/>
              </a:ln>
              <a:effectLst/>
            </p:spPr>
            <p:style>
              <a:lnRef idx="1">
                <a:schemeClr val="accent2"/>
              </a:lnRef>
              <a:fillRef idx="2">
                <a:schemeClr val="accent2"/>
              </a:fillRef>
              <a:effectRef idx="1">
                <a:schemeClr val="accent2"/>
              </a:effectRef>
              <a:fontRef idx="minor">
                <a:schemeClr val="dk1"/>
              </a:fontRef>
            </p:style>
            <p:txBody>
              <a:bodyPr spcFirstLastPara="0" vert="horz" wrap="none" lIns="0" tIns="42672" rIns="0" bIns="42672" numCol="1" spcCol="1270" rtlCol="0" anchor="ctr" anchorCtr="0">
                <a:noAutofit/>
              </a:bodyPr>
              <a:lstStyle/>
              <a:p>
                <a:pPr algn="ctr" defTabSz="711200">
                  <a:lnSpc>
                    <a:spcPct val="90000"/>
                  </a:lnSpc>
                  <a:spcBef>
                    <a:spcPct val="0"/>
                  </a:spcBef>
                  <a:spcAft>
                    <a:spcPct val="35000"/>
                  </a:spcAft>
                </a:pPr>
                <a:endParaRPr kumimoji="1" lang="ja-JP" altLang="en-US" sz="1600" dirty="0" smtClean="0">
                  <a:solidFill>
                    <a:schemeClr val="tx1">
                      <a:lumMod val="85000"/>
                      <a:lumOff val="15000"/>
                    </a:schemeClr>
                  </a:solidFill>
                  <a:latin typeface="ヒラギノ角ゴ Std W8"/>
                  <a:ea typeface="ヒラギノ角ゴ Std W8"/>
                  <a:cs typeface="ヒラギノ角ゴ Std W8"/>
                </a:endParaRPr>
              </a:p>
            </p:txBody>
          </p:sp>
          <p:pic>
            <p:nvPicPr>
              <p:cNvPr id="133" name="図 132"/>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1570220" y="4974183"/>
                <a:ext cx="351563" cy="410832"/>
              </a:xfrm>
              <a:prstGeom prst="rect">
                <a:avLst/>
              </a:prstGeom>
              <a:grpFill/>
              <a:ln w="28575" cmpd="sng">
                <a:noFill/>
              </a:ln>
            </p:spPr>
          </p:pic>
          <p:pic>
            <p:nvPicPr>
              <p:cNvPr id="134" name="図 133"/>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1633465" y="5792061"/>
                <a:ext cx="351563" cy="410832"/>
              </a:xfrm>
              <a:prstGeom prst="rect">
                <a:avLst/>
              </a:prstGeom>
              <a:grpFill/>
              <a:ln w="28575" cmpd="sng">
                <a:noFill/>
              </a:ln>
            </p:spPr>
          </p:pic>
          <p:pic>
            <p:nvPicPr>
              <p:cNvPr id="135" name="図 134"/>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2758550" y="5764803"/>
                <a:ext cx="351563" cy="410832"/>
              </a:xfrm>
              <a:prstGeom prst="rect">
                <a:avLst/>
              </a:prstGeom>
              <a:grpFill/>
              <a:ln w="28575" cmpd="sng">
                <a:noFill/>
              </a:ln>
            </p:spPr>
          </p:pic>
          <p:pic>
            <p:nvPicPr>
              <p:cNvPr id="136" name="図 135"/>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3011236" y="5351409"/>
                <a:ext cx="351563" cy="410832"/>
              </a:xfrm>
              <a:prstGeom prst="rect">
                <a:avLst/>
              </a:prstGeom>
              <a:grpFill/>
              <a:ln w="28575" cmpd="sng">
                <a:noFill/>
              </a:ln>
            </p:spPr>
          </p:pic>
          <p:pic>
            <p:nvPicPr>
              <p:cNvPr id="137" name="図 136"/>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2758550" y="4920416"/>
                <a:ext cx="351563" cy="410832"/>
              </a:xfrm>
              <a:prstGeom prst="rect">
                <a:avLst/>
              </a:prstGeom>
              <a:grpFill/>
              <a:ln w="28575" cmpd="sng">
                <a:noFill/>
              </a:ln>
            </p:spPr>
          </p:pic>
          <p:cxnSp>
            <p:nvCxnSpPr>
              <p:cNvPr id="138" name="直線コネクタ 137"/>
              <p:cNvCxnSpPr/>
              <p:nvPr/>
            </p:nvCxnSpPr>
            <p:spPr>
              <a:xfrm>
                <a:off x="2351365" y="4869953"/>
                <a:ext cx="0" cy="654873"/>
              </a:xfrm>
              <a:prstGeom prst="line">
                <a:avLst/>
              </a:prstGeom>
              <a:grpFill/>
              <a:ln w="12700" cmpd="sng">
                <a:solidFill>
                  <a:srgbClr val="B7DEE8"/>
                </a:solidFill>
                <a:headEnd type="none"/>
                <a:tailEnd type="none" w="med" len="sm"/>
              </a:ln>
              <a:effectLst/>
            </p:spPr>
            <p:style>
              <a:lnRef idx="1">
                <a:schemeClr val="dk1"/>
              </a:lnRef>
              <a:fillRef idx="0">
                <a:schemeClr val="dk1"/>
              </a:fillRef>
              <a:effectRef idx="0">
                <a:schemeClr val="dk1"/>
              </a:effectRef>
              <a:fontRef idx="minor">
                <a:schemeClr val="tx1"/>
              </a:fontRef>
            </p:style>
          </p:cxnSp>
          <p:cxnSp>
            <p:nvCxnSpPr>
              <p:cNvPr id="139" name="直線コネクタ 138"/>
              <p:cNvCxnSpPr>
                <a:stCxn id="128" idx="4"/>
              </p:cNvCxnSpPr>
              <p:nvPr/>
            </p:nvCxnSpPr>
            <p:spPr>
              <a:xfrm>
                <a:off x="2351366" y="5649013"/>
                <a:ext cx="0" cy="891396"/>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pic>
            <p:nvPicPr>
              <p:cNvPr id="140" name="図 139"/>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2175583" y="4655880"/>
                <a:ext cx="351563" cy="410832"/>
              </a:xfrm>
              <a:prstGeom prst="rect">
                <a:avLst/>
              </a:prstGeom>
              <a:grpFill/>
              <a:ln w="28575" cmpd="sng">
                <a:noFill/>
              </a:ln>
            </p:spPr>
          </p:pic>
          <p:cxnSp>
            <p:nvCxnSpPr>
              <p:cNvPr id="144" name="直線コネクタ 143"/>
              <p:cNvCxnSpPr>
                <a:stCxn id="128" idx="2"/>
              </p:cNvCxnSpPr>
              <p:nvPr/>
            </p:nvCxnSpPr>
            <p:spPr>
              <a:xfrm flipH="1">
                <a:off x="1468131" y="5573616"/>
                <a:ext cx="797199" cy="0"/>
              </a:xfrm>
              <a:prstGeom prst="line">
                <a:avLst/>
              </a:prstGeom>
              <a:grpFill/>
              <a:ln w="12700" cmpd="sng">
                <a:solidFill>
                  <a:schemeClr val="accent5">
                    <a:lumMod val="40000"/>
                    <a:lumOff val="60000"/>
                  </a:schemeClr>
                </a:solidFill>
                <a:headEnd type="none"/>
                <a:tailEnd type="none" w="med" len="sm"/>
              </a:ln>
              <a:effectLst/>
            </p:spPr>
            <p:style>
              <a:lnRef idx="1">
                <a:schemeClr val="dk1"/>
              </a:lnRef>
              <a:fillRef idx="0">
                <a:schemeClr val="dk1"/>
              </a:fillRef>
              <a:effectRef idx="0">
                <a:schemeClr val="dk1"/>
              </a:effectRef>
              <a:fontRef idx="minor">
                <a:schemeClr val="tx1"/>
              </a:fontRef>
            </p:style>
          </p:cxnSp>
          <p:pic>
            <p:nvPicPr>
              <p:cNvPr id="145" name="図 144"/>
              <p:cNvPicPr>
                <a:picLocks noChangeAspect="1"/>
              </p:cNvPicPr>
              <p:nvPr/>
            </p:nvPicPr>
            <p:blipFill rotWithShape="1">
              <a:blip r:embed="rId5">
                <a:duotone>
                  <a:schemeClr val="accent5">
                    <a:shade val="45000"/>
                    <a:satMod val="135000"/>
                  </a:schemeClr>
                  <a:prstClr val="white"/>
                </a:duotone>
                <a:extLst>
                  <a:ext uri="{BEBA8EAE-BF5A-486C-A8C5-ECC9F3942E4B}">
                    <a14:imgProps xmlns:a14="http://schemas.microsoft.com/office/drawing/2010/main">
                      <a14:imgLayer r:embed="rId6">
                        <a14:imgEffect>
                          <a14:backgroundRemoval t="4400" b="96600" l="10000" r="90000">
                            <a14:foregroundMark x1="45800" y1="18400" x2="45800" y2="18400"/>
                          </a14:backgroundRemoval>
                        </a14:imgEffect>
                      </a14:imgLayer>
                    </a14:imgProps>
                  </a:ext>
                </a:extLst>
              </a:blip>
              <a:srcRect l="21078" t="3522" r="24732" b="3689"/>
              <a:stretch/>
            </p:blipFill>
            <p:spPr>
              <a:xfrm>
                <a:off x="1292349" y="5319590"/>
                <a:ext cx="351563" cy="410832"/>
              </a:xfrm>
              <a:prstGeom prst="rect">
                <a:avLst/>
              </a:prstGeom>
              <a:grpFill/>
              <a:ln w="28575" cmpd="sng">
                <a:noFill/>
              </a:ln>
            </p:spPr>
          </p:pic>
        </p:grpSp>
        <p:pic>
          <p:nvPicPr>
            <p:cNvPr id="117" name="図 1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60081" y="1613866"/>
              <a:ext cx="437180" cy="611999"/>
            </a:xfrm>
            <a:prstGeom prst="rect">
              <a:avLst/>
            </a:prstGeom>
          </p:spPr>
        </p:pic>
        <p:sp>
          <p:nvSpPr>
            <p:cNvPr id="124" name="正方形/長方形 123"/>
            <p:cNvSpPr/>
            <p:nvPr/>
          </p:nvSpPr>
          <p:spPr>
            <a:xfrm>
              <a:off x="3532914" y="1013411"/>
              <a:ext cx="2434631" cy="400110"/>
            </a:xfrm>
            <a:prstGeom prst="rect">
              <a:avLst/>
            </a:prstGeom>
          </p:spPr>
          <p:txBody>
            <a:bodyPr wrap="none">
              <a:spAutoFit/>
            </a:bodyPr>
            <a:lstStyle/>
            <a:p>
              <a:pPr algn="ctr"/>
              <a:r>
                <a:rPr lang="en-US" altLang="ja-JP" sz="2000" dirty="0" smtClean="0">
                  <a:effectLst>
                    <a:outerShdw blurRad="50800" dist="38100" dir="2700000" algn="tl" rotWithShape="0">
                      <a:prstClr val="black">
                        <a:alpha val="40000"/>
                      </a:prstClr>
                    </a:outerShdw>
                  </a:effectLst>
                  <a:latin typeface="Britannic Bold"/>
                  <a:cs typeface="Britannic Bold"/>
                </a:rPr>
                <a:t>CHiLO Communities</a:t>
              </a:r>
              <a:endParaRPr lang="en-US" altLang="ja-JP" sz="2000" dirty="0">
                <a:effectLst>
                  <a:outerShdw blurRad="50800" dist="38100" dir="2700000" algn="tl" rotWithShape="0">
                    <a:prstClr val="black">
                      <a:alpha val="40000"/>
                    </a:prstClr>
                  </a:outerShdw>
                </a:effectLst>
                <a:latin typeface="Britannic Bold"/>
                <a:cs typeface="Britannic Bold"/>
              </a:endParaRPr>
            </a:p>
          </p:txBody>
        </p:sp>
      </p:grpSp>
      <p:grpSp>
        <p:nvGrpSpPr>
          <p:cNvPr id="9" name="図形グループ 8"/>
          <p:cNvGrpSpPr/>
          <p:nvPr/>
        </p:nvGrpSpPr>
        <p:grpSpPr>
          <a:xfrm>
            <a:off x="3113597" y="2373459"/>
            <a:ext cx="4958259" cy="684865"/>
            <a:chOff x="3113597" y="2373459"/>
            <a:chExt cx="4958259" cy="684865"/>
          </a:xfrm>
        </p:grpSpPr>
        <p:pic>
          <p:nvPicPr>
            <p:cNvPr id="118" name="図 117" descr="サラリーマン.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88225" y="2373459"/>
              <a:ext cx="473533" cy="647999"/>
            </a:xfrm>
            <a:prstGeom prst="rect">
              <a:avLst/>
            </a:prstGeom>
          </p:spPr>
        </p:pic>
        <p:pic>
          <p:nvPicPr>
            <p:cNvPr id="119" name="図 118" descr="女性（ピンク）.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3597" y="2373459"/>
              <a:ext cx="604800" cy="647999"/>
            </a:xfrm>
            <a:prstGeom prst="rect">
              <a:avLst/>
            </a:prstGeom>
          </p:spPr>
        </p:pic>
        <p:pic>
          <p:nvPicPr>
            <p:cNvPr id="120" name="図 119" descr="男性（年配）.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80216" y="2373459"/>
              <a:ext cx="471269" cy="647999"/>
            </a:xfrm>
            <a:prstGeom prst="rect">
              <a:avLst/>
            </a:prstGeom>
          </p:spPr>
        </p:pic>
        <p:pic>
          <p:nvPicPr>
            <p:cNvPr id="121" name="図 120"/>
            <p:cNvPicPr>
              <a:picLocks noChangeAspect="1"/>
            </p:cNvPicPr>
            <p:nvPr/>
          </p:nvPicPr>
          <p:blipFill>
            <a:blip r:embed="rId11"/>
            <a:stretch>
              <a:fillRect/>
            </a:stretch>
          </p:blipFill>
          <p:spPr>
            <a:xfrm>
              <a:off x="6117262" y="2650823"/>
              <a:ext cx="359997" cy="359997"/>
            </a:xfrm>
            <a:prstGeom prst="rect">
              <a:avLst/>
            </a:prstGeom>
          </p:spPr>
        </p:pic>
        <p:pic>
          <p:nvPicPr>
            <p:cNvPr id="122" name="図 121"/>
            <p:cNvPicPr>
              <a:picLocks noChangeAspect="1"/>
            </p:cNvPicPr>
            <p:nvPr/>
          </p:nvPicPr>
          <p:blipFill>
            <a:blip r:embed="rId12"/>
            <a:stretch>
              <a:fillRect/>
            </a:stretch>
          </p:blipFill>
          <p:spPr>
            <a:xfrm>
              <a:off x="3576285" y="2658751"/>
              <a:ext cx="367652" cy="359997"/>
            </a:xfrm>
            <a:prstGeom prst="rect">
              <a:avLst/>
            </a:prstGeom>
          </p:spPr>
        </p:pic>
        <p:pic>
          <p:nvPicPr>
            <p:cNvPr id="123" name="図 122"/>
            <p:cNvPicPr>
              <a:picLocks noChangeAspect="1"/>
            </p:cNvPicPr>
            <p:nvPr/>
          </p:nvPicPr>
          <p:blipFill>
            <a:blip r:embed="rId13"/>
            <a:stretch>
              <a:fillRect/>
            </a:stretch>
          </p:blipFill>
          <p:spPr>
            <a:xfrm>
              <a:off x="4912094" y="2651668"/>
              <a:ext cx="359997" cy="359997"/>
            </a:xfrm>
            <a:prstGeom prst="rect">
              <a:avLst/>
            </a:prstGeom>
          </p:spPr>
        </p:pic>
        <p:sp>
          <p:nvSpPr>
            <p:cNvPr id="125" name="テキスト ボックス 124"/>
            <p:cNvSpPr txBox="1"/>
            <p:nvPr/>
          </p:nvSpPr>
          <p:spPr>
            <a:xfrm>
              <a:off x="6463723" y="2514585"/>
              <a:ext cx="1608133" cy="543739"/>
            </a:xfrm>
            <a:prstGeom prst="rect">
              <a:avLst/>
            </a:prstGeom>
            <a:noFill/>
          </p:spPr>
          <p:txBody>
            <a:bodyPr wrap="none" rtlCol="0">
              <a:spAutoFit/>
            </a:bodyPr>
            <a:lstStyle/>
            <a:p>
              <a:pPr algn="ctr">
                <a:lnSpc>
                  <a:spcPct val="80000"/>
                </a:lnSpc>
              </a:pPr>
              <a:r>
                <a:rPr lang="en-US" altLang="ja-JP" sz="2000" dirty="0" smtClean="0">
                  <a:latin typeface="Britannic Bold"/>
                  <a:cs typeface="Britannic Bold"/>
                </a:rPr>
                <a:t>Connoisseur</a:t>
              </a:r>
              <a:br>
                <a:rPr lang="en-US" altLang="ja-JP" sz="2000" dirty="0" smtClean="0">
                  <a:latin typeface="Britannic Bold"/>
                  <a:cs typeface="Britannic Bold"/>
                </a:rPr>
              </a:br>
              <a:r>
                <a:rPr lang="en-US" altLang="ja-JP" sz="1600" dirty="0" smtClean="0">
                  <a:latin typeface="Britannic Bold"/>
                  <a:cs typeface="Britannic Bold"/>
                </a:rPr>
                <a:t>(Learner)</a:t>
              </a:r>
              <a:endParaRPr kumimoji="1" lang="ja-JP" altLang="en-US" sz="1600" dirty="0">
                <a:latin typeface="Britannic Bold"/>
                <a:cs typeface="Britannic Bold"/>
              </a:endParaRPr>
            </a:p>
          </p:txBody>
        </p:sp>
      </p:grpSp>
      <p:grpSp>
        <p:nvGrpSpPr>
          <p:cNvPr id="7" name="図形グループ 6"/>
          <p:cNvGrpSpPr/>
          <p:nvPr/>
        </p:nvGrpSpPr>
        <p:grpSpPr>
          <a:xfrm>
            <a:off x="3655805" y="2889801"/>
            <a:ext cx="2241058" cy="2107490"/>
            <a:chOff x="3655805" y="2856714"/>
            <a:chExt cx="2241058" cy="2107490"/>
          </a:xfrm>
        </p:grpSpPr>
        <p:sp>
          <p:nvSpPr>
            <p:cNvPr id="269" name="角丸四角形 268"/>
            <p:cNvSpPr/>
            <p:nvPr/>
          </p:nvSpPr>
          <p:spPr>
            <a:xfrm>
              <a:off x="3655805" y="3718192"/>
              <a:ext cx="2241058" cy="1246012"/>
            </a:xfrm>
            <a:prstGeom prst="roundRect">
              <a:avLst>
                <a:gd name="adj" fmla="val 24712"/>
              </a:avLst>
            </a:prstGeom>
            <a:solidFill>
              <a:schemeClr val="accent5">
                <a:lumMod val="20000"/>
                <a:lumOff val="80000"/>
              </a:schemeClr>
            </a:solidFill>
            <a:ln w="12700" cmpd="sng">
              <a:solidFill>
                <a:schemeClr val="accent5"/>
              </a:solidFill>
              <a:tailEnd type="triangle" w="sm" len="sm"/>
            </a:ln>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endParaRPr lang="en-US" altLang="ja-JP" sz="2000" dirty="0">
                <a:solidFill>
                  <a:srgbClr val="000000"/>
                </a:solidFill>
                <a:latin typeface="Britannic Bold"/>
                <a:cs typeface="Britannic Bold"/>
              </a:endParaRPr>
            </a:p>
          </p:txBody>
        </p:sp>
        <p:sp>
          <p:nvSpPr>
            <p:cNvPr id="280" name="右矢印 279"/>
            <p:cNvSpPr/>
            <p:nvPr/>
          </p:nvSpPr>
          <p:spPr>
            <a:xfrm rot="16200000">
              <a:off x="4190993" y="3298564"/>
              <a:ext cx="1115998" cy="232297"/>
            </a:xfrm>
            <a:prstGeom prst="rightArrow">
              <a:avLst>
                <a:gd name="adj1" fmla="val 50000"/>
                <a:gd name="adj2" fmla="val 59758"/>
              </a:avLst>
            </a:prstGeom>
            <a:solidFill>
              <a:schemeClr val="accent5">
                <a:lumMod val="60000"/>
                <a:lumOff val="40000"/>
              </a:schemeClr>
            </a:solidFill>
            <a:ln>
              <a:noFill/>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kumimoji="1" lang="ja-JP" altLang="en-US" sz="2000" dirty="0" smtClean="0">
                <a:solidFill>
                  <a:schemeClr val="bg1"/>
                </a:solidFill>
                <a:latin typeface="Britannic Bold"/>
                <a:cs typeface="Britannic Bold"/>
              </a:endParaRPr>
            </a:p>
          </p:txBody>
        </p:sp>
        <p:pic>
          <p:nvPicPr>
            <p:cNvPr id="94" name="図 93" descr="若者.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87788" y="3782474"/>
              <a:ext cx="577090" cy="825712"/>
            </a:xfrm>
            <a:prstGeom prst="rect">
              <a:avLst/>
            </a:prstGeom>
          </p:spPr>
        </p:pic>
        <p:sp>
          <p:nvSpPr>
            <p:cNvPr id="20" name="テキスト ボックス 19"/>
            <p:cNvSpPr txBox="1"/>
            <p:nvPr/>
          </p:nvSpPr>
          <p:spPr>
            <a:xfrm>
              <a:off x="4348559" y="3205403"/>
              <a:ext cx="855548" cy="400110"/>
            </a:xfrm>
            <a:prstGeom prst="rect">
              <a:avLst/>
            </a:prstGeom>
            <a:noFill/>
          </p:spPr>
          <p:txBody>
            <a:bodyPr wrap="none" rtlCol="0">
              <a:spAutoFit/>
            </a:bodyPr>
            <a:lstStyle/>
            <a:p>
              <a:r>
                <a:rPr kumimoji="1" lang="en-US" altLang="ja-JP" sz="2000" dirty="0" smtClean="0">
                  <a:latin typeface="Britannic Bold"/>
                  <a:cs typeface="Britannic Bold"/>
                </a:rPr>
                <a:t>Enroll</a:t>
              </a:r>
              <a:endParaRPr kumimoji="1" lang="ja-JP" altLang="en-US" sz="2000" dirty="0">
                <a:latin typeface="Britannic Bold"/>
                <a:cs typeface="Britannic Bold"/>
              </a:endParaRPr>
            </a:p>
          </p:txBody>
        </p:sp>
      </p:grpSp>
      <p:grpSp>
        <p:nvGrpSpPr>
          <p:cNvPr id="97" name="図形グループ 96"/>
          <p:cNvGrpSpPr/>
          <p:nvPr/>
        </p:nvGrpSpPr>
        <p:grpSpPr>
          <a:xfrm>
            <a:off x="2497179" y="3775623"/>
            <a:ext cx="923253" cy="1098022"/>
            <a:chOff x="4580145" y="3713979"/>
            <a:chExt cx="923253" cy="1098022"/>
          </a:xfrm>
        </p:grpSpPr>
        <p:pic>
          <p:nvPicPr>
            <p:cNvPr id="98" name="図 97" descr="若者.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80145" y="3986289"/>
              <a:ext cx="577090" cy="825712"/>
            </a:xfrm>
            <a:prstGeom prst="rect">
              <a:avLst/>
            </a:prstGeom>
          </p:spPr>
        </p:pic>
        <p:pic>
          <p:nvPicPr>
            <p:cNvPr id="99" name="図 98" descr="iphone_1.jpg"/>
            <p:cNvPicPr>
              <a:picLocks noChangeAspect="1"/>
            </p:cNvPicPr>
            <p:nvPr/>
          </p:nvPicPr>
          <p:blipFill rotWithShape="1">
            <a:blip r:embed="rId15">
              <a:extLst>
                <a:ext uri="{BEBA8EAE-BF5A-486C-A8C5-ECC9F3942E4B}">
                  <a14:imgProps xmlns:a14="http://schemas.microsoft.com/office/drawing/2010/main">
                    <a14:imgLayer r:embed="rId16">
                      <a14:imgEffect>
                        <a14:backgroundRemoval t="5782" b="94882" l="9844" r="90000">
                          <a14:foregroundMark x1="16875" y1="14218" x2="16563" y2="86919"/>
                          <a14:foregroundMark x1="23281" y1="7962" x2="82656" y2="8152"/>
                          <a14:foregroundMark x1="28438" y1="6730" x2="81094" y2="7204"/>
                          <a14:foregroundMark x1="83125" y1="9573" x2="87500" y2="12227"/>
                          <a14:foregroundMark x1="87500" y1="14408" x2="87500" y2="86919"/>
                          <a14:foregroundMark x1="27969" y1="92227" x2="77500" y2="92227"/>
                          <a14:foregroundMark x1="24844" y1="91090" x2="77969" y2="91280"/>
                          <a14:foregroundMark x1="61719" y1="50427" x2="61719" y2="50427"/>
                          <a14:foregroundMark x1="45469" y1="52133" x2="45469" y2="52133"/>
                          <a14:foregroundMark x1="40313" y1="30521" x2="47500" y2="30521"/>
                          <a14:foregroundMark x1="70469" y1="29763" x2="79063" y2="29763"/>
                          <a14:foregroundMark x1="46563" y1="87488" x2="56094" y2="87678"/>
                        </a14:backgroundRemoval>
                      </a14:imgEffect>
                    </a14:imgLayer>
                  </a14:imgProps>
                </a:ext>
                <a:ext uri="{28A0092B-C50C-407E-A947-70E740481C1C}">
                  <a14:useLocalDpi xmlns:a14="http://schemas.microsoft.com/office/drawing/2010/main" val="0"/>
                </a:ext>
              </a:extLst>
            </a:blip>
            <a:srcRect l="12653" t="4778" r="8941" b="3867"/>
            <a:stretch/>
          </p:blipFill>
          <p:spPr>
            <a:xfrm>
              <a:off x="4988033" y="3713979"/>
              <a:ext cx="515365" cy="989860"/>
            </a:xfrm>
            <a:prstGeom prst="rect">
              <a:avLst/>
            </a:prstGeom>
          </p:spPr>
        </p:pic>
      </p:grpSp>
      <p:grpSp>
        <p:nvGrpSpPr>
          <p:cNvPr id="10" name="図形グループ 9"/>
          <p:cNvGrpSpPr/>
          <p:nvPr/>
        </p:nvGrpSpPr>
        <p:grpSpPr>
          <a:xfrm>
            <a:off x="3453429" y="3239629"/>
            <a:ext cx="3990832" cy="1897147"/>
            <a:chOff x="3453429" y="3239629"/>
            <a:chExt cx="3990832" cy="1897147"/>
          </a:xfrm>
        </p:grpSpPr>
        <p:sp>
          <p:nvSpPr>
            <p:cNvPr id="100" name="角丸四角形吹き出し 99"/>
            <p:cNvSpPr/>
            <p:nvPr/>
          </p:nvSpPr>
          <p:spPr>
            <a:xfrm>
              <a:off x="3453429" y="3696067"/>
              <a:ext cx="3990832" cy="1440709"/>
            </a:xfrm>
            <a:prstGeom prst="wedgeRoundRectCallout">
              <a:avLst>
                <a:gd name="adj1" fmla="val -56477"/>
                <a:gd name="adj2" fmla="val -8191"/>
                <a:gd name="adj3" fmla="val 16667"/>
              </a:avLst>
            </a:prstGeom>
            <a:solidFill>
              <a:schemeClr val="accent5">
                <a:lumMod val="20000"/>
                <a:lumOff val="80000"/>
              </a:schemeClr>
            </a:solidFill>
            <a:ln w="12700" cmpd="sng">
              <a:solidFill>
                <a:schemeClr val="accent5"/>
              </a:solidFill>
              <a:tailEnd type="triangle" w="sm" len="sm"/>
            </a:ln>
            <a:effectLst/>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endParaRPr kumimoji="1" lang="ja-JP" altLang="en-US" sz="2000" dirty="0">
                <a:solidFill>
                  <a:srgbClr val="000000"/>
                </a:solidFill>
                <a:latin typeface="Britannic Bold"/>
                <a:cs typeface="Britannic Bold"/>
              </a:endParaRPr>
            </a:p>
          </p:txBody>
        </p:sp>
        <p:sp>
          <p:nvSpPr>
            <p:cNvPr id="101" name="正方形/長方形 100"/>
            <p:cNvSpPr/>
            <p:nvPr/>
          </p:nvSpPr>
          <p:spPr>
            <a:xfrm>
              <a:off x="5844983" y="4107079"/>
              <a:ext cx="1491326" cy="544765"/>
            </a:xfrm>
            <a:prstGeom prst="rect">
              <a:avLst/>
            </a:prstGeom>
          </p:spPr>
          <p:txBody>
            <a:bodyPr wrap="none">
              <a:spAutoFit/>
            </a:bodyPr>
            <a:lstStyle/>
            <a:p>
              <a:pPr>
                <a:lnSpc>
                  <a:spcPct val="80000"/>
                </a:lnSpc>
              </a:pPr>
              <a:r>
                <a:rPr lang="en-US" altLang="ja-JP" dirty="0" smtClean="0">
                  <a:latin typeface="Britannic Bold"/>
                  <a:ea typeface="ヒラギノ角ゴ Pro W3"/>
                  <a:cs typeface="Britannic Bold"/>
                </a:rPr>
                <a:t>Personalized</a:t>
              </a:r>
            </a:p>
            <a:p>
              <a:pPr>
                <a:lnSpc>
                  <a:spcPct val="80000"/>
                </a:lnSpc>
              </a:pPr>
              <a:r>
                <a:rPr lang="en-US" altLang="ja-JP" dirty="0" smtClean="0">
                  <a:latin typeface="Britannic Bold"/>
                  <a:ea typeface="ヒラギノ角ゴ Pro W3"/>
                  <a:cs typeface="Britannic Bold"/>
                </a:rPr>
                <a:t>Course</a:t>
              </a:r>
              <a:endParaRPr lang="ja-JP" altLang="en-US" dirty="0">
                <a:latin typeface="Britannic Bold"/>
                <a:ea typeface="ヒラギノ角ゴ Pro W3"/>
                <a:cs typeface="Britannic Bold"/>
              </a:endParaRPr>
            </a:p>
          </p:txBody>
        </p:sp>
        <p:grpSp>
          <p:nvGrpSpPr>
            <p:cNvPr id="105" name="図形グループ 104"/>
            <p:cNvGrpSpPr/>
            <p:nvPr/>
          </p:nvGrpSpPr>
          <p:grpSpPr>
            <a:xfrm>
              <a:off x="3718021" y="3258001"/>
              <a:ext cx="437180" cy="1086653"/>
              <a:chOff x="5800987" y="3196357"/>
              <a:chExt cx="437180" cy="1086653"/>
            </a:xfrm>
          </p:grpSpPr>
          <p:pic>
            <p:nvPicPr>
              <p:cNvPr id="106" name="図 105"/>
              <p:cNvPicPr>
                <a:picLocks noChangeAspect="1"/>
              </p:cNvPicPr>
              <p:nvPr/>
            </p:nvPicPr>
            <p:blipFill>
              <a:blip r:embed="rId7"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800987" y="3671011"/>
                <a:ext cx="437180" cy="611999"/>
              </a:xfrm>
              <a:prstGeom prst="rect">
                <a:avLst/>
              </a:prstGeom>
            </p:spPr>
          </p:pic>
          <p:sp>
            <p:nvSpPr>
              <p:cNvPr id="107" name="右矢印 106"/>
              <p:cNvSpPr/>
              <p:nvPr/>
            </p:nvSpPr>
            <p:spPr>
              <a:xfrm rot="5400000" flipV="1">
                <a:off x="5677578" y="3422208"/>
                <a:ext cx="683999" cy="232297"/>
              </a:xfrm>
              <a:prstGeom prst="rightArrow">
                <a:avLst>
                  <a:gd name="adj1" fmla="val 50000"/>
                  <a:gd name="adj2" fmla="val 59758"/>
                </a:avLst>
              </a:prstGeom>
              <a:solidFill>
                <a:schemeClr val="accent5">
                  <a:lumMod val="60000"/>
                  <a:lumOff val="40000"/>
                </a:schemeClr>
              </a:solidFill>
              <a:ln>
                <a:noFill/>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kumimoji="1" lang="ja-JP" altLang="en-US" sz="2000" dirty="0" smtClean="0">
                  <a:solidFill>
                    <a:schemeClr val="bg1"/>
                  </a:solidFill>
                  <a:latin typeface="Britannic Bold"/>
                  <a:cs typeface="Britannic Bold"/>
                </a:endParaRPr>
              </a:p>
            </p:txBody>
          </p:sp>
        </p:grpSp>
        <p:grpSp>
          <p:nvGrpSpPr>
            <p:cNvPr id="108" name="図形グループ 107"/>
            <p:cNvGrpSpPr/>
            <p:nvPr/>
          </p:nvGrpSpPr>
          <p:grpSpPr>
            <a:xfrm>
              <a:off x="4507672" y="3258001"/>
              <a:ext cx="437180" cy="1086653"/>
              <a:chOff x="6499125" y="3196357"/>
              <a:chExt cx="437180" cy="1086653"/>
            </a:xfrm>
          </p:grpSpPr>
          <p:pic>
            <p:nvPicPr>
              <p:cNvPr id="109" name="図 108"/>
              <p:cNvPicPr>
                <a:picLocks noChangeAspect="1"/>
              </p:cNvPicPr>
              <p:nvPr/>
            </p:nvPicPr>
            <p:blipFill>
              <a:blip r:embed="rId7" cstate="screen">
                <a:duotone>
                  <a:schemeClr val="accent3">
                    <a:shade val="45000"/>
                    <a:satMod val="135000"/>
                  </a:schemeClr>
                  <a:prstClr val="white"/>
                </a:duotone>
                <a:extLst>
                  <a:ext uri="{28A0092B-C50C-407E-A947-70E740481C1C}">
                    <a14:useLocalDpi xmlns:a14="http://schemas.microsoft.com/office/drawing/2010/main"/>
                  </a:ext>
                </a:extLst>
              </a:blip>
              <a:stretch>
                <a:fillRect/>
              </a:stretch>
            </p:blipFill>
            <p:spPr>
              <a:xfrm>
                <a:off x="6499125" y="3671011"/>
                <a:ext cx="437180" cy="611999"/>
              </a:xfrm>
              <a:prstGeom prst="rect">
                <a:avLst/>
              </a:prstGeom>
            </p:spPr>
          </p:pic>
          <p:sp>
            <p:nvSpPr>
              <p:cNvPr id="141" name="右矢印 140"/>
              <p:cNvSpPr/>
              <p:nvPr/>
            </p:nvSpPr>
            <p:spPr>
              <a:xfrm rot="5400000" flipV="1">
                <a:off x="6375716" y="3422208"/>
                <a:ext cx="683999" cy="232297"/>
              </a:xfrm>
              <a:prstGeom prst="rightArrow">
                <a:avLst>
                  <a:gd name="adj1" fmla="val 50000"/>
                  <a:gd name="adj2" fmla="val 59758"/>
                </a:avLst>
              </a:prstGeom>
              <a:solidFill>
                <a:schemeClr val="accent5">
                  <a:lumMod val="60000"/>
                  <a:lumOff val="40000"/>
                </a:schemeClr>
              </a:solidFill>
              <a:ln>
                <a:noFill/>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kumimoji="1" lang="ja-JP" altLang="en-US" sz="2000" dirty="0" smtClean="0">
                  <a:solidFill>
                    <a:schemeClr val="bg1"/>
                  </a:solidFill>
                  <a:latin typeface="Britannic Bold"/>
                  <a:cs typeface="Britannic Bold"/>
                </a:endParaRPr>
              </a:p>
            </p:txBody>
          </p:sp>
        </p:grpSp>
        <p:grpSp>
          <p:nvGrpSpPr>
            <p:cNvPr id="142" name="図形グループ 141"/>
            <p:cNvGrpSpPr/>
            <p:nvPr/>
          </p:nvGrpSpPr>
          <p:grpSpPr>
            <a:xfrm>
              <a:off x="5288235" y="3258001"/>
              <a:ext cx="437180" cy="1086653"/>
              <a:chOff x="7486130" y="3196357"/>
              <a:chExt cx="437180" cy="1086653"/>
            </a:xfrm>
          </p:grpSpPr>
          <p:pic>
            <p:nvPicPr>
              <p:cNvPr id="143" name="図 14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86130" y="3671011"/>
                <a:ext cx="437180" cy="611999"/>
              </a:xfrm>
              <a:prstGeom prst="rect">
                <a:avLst/>
              </a:prstGeom>
            </p:spPr>
          </p:pic>
          <p:sp>
            <p:nvSpPr>
              <p:cNvPr id="152" name="右矢印 151"/>
              <p:cNvSpPr/>
              <p:nvPr/>
            </p:nvSpPr>
            <p:spPr>
              <a:xfrm rot="5400000" flipV="1">
                <a:off x="7362721" y="3422208"/>
                <a:ext cx="683999" cy="232297"/>
              </a:xfrm>
              <a:prstGeom prst="rightArrow">
                <a:avLst>
                  <a:gd name="adj1" fmla="val 50000"/>
                  <a:gd name="adj2" fmla="val 59758"/>
                </a:avLst>
              </a:prstGeom>
              <a:solidFill>
                <a:schemeClr val="accent5">
                  <a:lumMod val="60000"/>
                  <a:lumOff val="40000"/>
                </a:schemeClr>
              </a:solidFill>
              <a:ln>
                <a:noFill/>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kumimoji="1" lang="ja-JP" altLang="en-US" sz="2000" dirty="0" smtClean="0">
                  <a:solidFill>
                    <a:schemeClr val="bg1"/>
                  </a:solidFill>
                  <a:latin typeface="Britannic Bold"/>
                  <a:cs typeface="Britannic Bold"/>
                </a:endParaRPr>
              </a:p>
            </p:txBody>
          </p:sp>
        </p:grpSp>
        <p:sp>
          <p:nvSpPr>
            <p:cNvPr id="153" name="テキスト ボックス 152"/>
            <p:cNvSpPr txBox="1"/>
            <p:nvPr/>
          </p:nvSpPr>
          <p:spPr>
            <a:xfrm>
              <a:off x="4182704" y="3239629"/>
              <a:ext cx="1289110" cy="400110"/>
            </a:xfrm>
            <a:prstGeom prst="rect">
              <a:avLst/>
            </a:prstGeom>
            <a:noFill/>
          </p:spPr>
          <p:txBody>
            <a:bodyPr wrap="none" rtlCol="0">
              <a:spAutoFit/>
            </a:bodyPr>
            <a:lstStyle/>
            <a:p>
              <a:r>
                <a:rPr kumimoji="1" lang="en-US" altLang="ja-JP" sz="2000" dirty="0" smtClean="0">
                  <a:latin typeface="Britannic Bold"/>
                  <a:cs typeface="Britannic Bold"/>
                </a:rPr>
                <a:t>Download</a:t>
              </a:r>
              <a:endParaRPr kumimoji="1" lang="ja-JP" altLang="en-US" sz="2000" dirty="0">
                <a:latin typeface="Britannic Bold"/>
                <a:cs typeface="Britannic Bold"/>
              </a:endParaRPr>
            </a:p>
          </p:txBody>
        </p:sp>
        <p:sp>
          <p:nvSpPr>
            <p:cNvPr id="161" name="正方形/長方形 160"/>
            <p:cNvSpPr/>
            <p:nvPr/>
          </p:nvSpPr>
          <p:spPr>
            <a:xfrm>
              <a:off x="4026805" y="4618160"/>
              <a:ext cx="1402948" cy="323165"/>
            </a:xfrm>
            <a:prstGeom prst="rect">
              <a:avLst/>
            </a:prstGeom>
          </p:spPr>
          <p:txBody>
            <a:bodyPr wrap="none">
              <a:spAutoFit/>
            </a:bodyPr>
            <a:lstStyle/>
            <a:p>
              <a:pPr>
                <a:lnSpc>
                  <a:spcPct val="80000"/>
                </a:lnSpc>
              </a:pPr>
              <a:r>
                <a:rPr lang="en-US" altLang="ja-JP" dirty="0">
                  <a:latin typeface="Britannic Bold"/>
                  <a:ea typeface="ヒラギノ角ゴ Pro W3"/>
                  <a:cs typeface="Britannic Bold"/>
                </a:rPr>
                <a:t>competence</a:t>
              </a:r>
              <a:endParaRPr lang="ja-JP" altLang="en-US" dirty="0">
                <a:latin typeface="Britannic Bold"/>
                <a:ea typeface="ヒラギノ角ゴ Pro W3"/>
                <a:cs typeface="Britannic Bold"/>
              </a:endParaRPr>
            </a:p>
          </p:txBody>
        </p:sp>
      </p:grpSp>
      <p:pic>
        <p:nvPicPr>
          <p:cNvPr id="102" name="図 101" descr="バッジ.jpg"/>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4346" t="8008" r="14344" b="8501"/>
          <a:stretch/>
        </p:blipFill>
        <p:spPr>
          <a:xfrm>
            <a:off x="3756613" y="4363713"/>
            <a:ext cx="359997" cy="421481"/>
          </a:xfrm>
          <a:prstGeom prst="rect">
            <a:avLst/>
          </a:prstGeom>
        </p:spPr>
      </p:pic>
      <p:pic>
        <p:nvPicPr>
          <p:cNvPr id="103" name="図 102" descr="バッジ.jpg"/>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4346" t="8008" r="14344" b="8501"/>
          <a:stretch/>
        </p:blipFill>
        <p:spPr>
          <a:xfrm>
            <a:off x="4546264" y="4363713"/>
            <a:ext cx="359997" cy="421481"/>
          </a:xfrm>
          <a:prstGeom prst="rect">
            <a:avLst/>
          </a:prstGeom>
        </p:spPr>
      </p:pic>
      <p:pic>
        <p:nvPicPr>
          <p:cNvPr id="104" name="図 103" descr="バッジ.jpg"/>
          <p:cNvPicPr>
            <a:picLocks noChangeAspect="1"/>
          </p:cNvPicPr>
          <p:nvPr/>
        </p:nvPicPr>
        <p:blipFill rotWithShape="1">
          <a:blip r:embed="rId17">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14346" t="8008" r="14344" b="8501"/>
          <a:stretch/>
        </p:blipFill>
        <p:spPr>
          <a:xfrm>
            <a:off x="5326827" y="4363713"/>
            <a:ext cx="359997" cy="421481"/>
          </a:xfrm>
          <a:prstGeom prst="rect">
            <a:avLst/>
          </a:prstGeom>
        </p:spPr>
      </p:pic>
      <p:grpSp>
        <p:nvGrpSpPr>
          <p:cNvPr id="12" name="図形グループ 11"/>
          <p:cNvGrpSpPr/>
          <p:nvPr/>
        </p:nvGrpSpPr>
        <p:grpSpPr>
          <a:xfrm>
            <a:off x="3091482" y="4823952"/>
            <a:ext cx="3323199" cy="1956585"/>
            <a:chOff x="3091482" y="4823952"/>
            <a:chExt cx="3323199" cy="1956585"/>
          </a:xfrm>
        </p:grpSpPr>
        <p:grpSp>
          <p:nvGrpSpPr>
            <p:cNvPr id="11" name="図形グループ 10"/>
            <p:cNvGrpSpPr/>
            <p:nvPr/>
          </p:nvGrpSpPr>
          <p:grpSpPr>
            <a:xfrm>
              <a:off x="4257043" y="4823952"/>
              <a:ext cx="1038582" cy="892203"/>
              <a:chOff x="4257043" y="4823952"/>
              <a:chExt cx="1038582" cy="892203"/>
            </a:xfrm>
          </p:grpSpPr>
          <p:sp>
            <p:nvSpPr>
              <p:cNvPr id="95" name="右矢印 94"/>
              <p:cNvSpPr/>
              <p:nvPr/>
            </p:nvSpPr>
            <p:spPr>
              <a:xfrm rot="16200000">
                <a:off x="4504852" y="4576143"/>
                <a:ext cx="542964" cy="1038582"/>
              </a:xfrm>
              <a:prstGeom prst="rightArrow">
                <a:avLst/>
              </a:prstGeom>
              <a:solidFill>
                <a:schemeClr val="accent3">
                  <a:lumMod val="40000"/>
                  <a:lumOff val="60000"/>
                </a:schemeClr>
              </a:solidFill>
              <a:ln>
                <a:noFill/>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kumimoji="1" lang="ja-JP" altLang="en-US" sz="2000" dirty="0" smtClean="0">
                  <a:solidFill>
                    <a:schemeClr val="bg1"/>
                  </a:solidFill>
                  <a:latin typeface="Britannic Bold"/>
                  <a:cs typeface="Britannic Bold"/>
                </a:endParaRPr>
              </a:p>
            </p:txBody>
          </p:sp>
          <p:sp>
            <p:nvSpPr>
              <p:cNvPr id="96" name="フローチャート: 結合子 95"/>
              <p:cNvSpPr/>
              <p:nvPr/>
            </p:nvSpPr>
            <p:spPr>
              <a:xfrm>
                <a:off x="4430700" y="5294675"/>
                <a:ext cx="691268" cy="421480"/>
              </a:xfrm>
              <a:prstGeom prst="flowChartConnector">
                <a:avLst/>
              </a:prstGeom>
              <a:solidFill>
                <a:schemeClr val="accent3"/>
              </a:solidFill>
              <a:ln>
                <a:noFill/>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sz="2000" dirty="0" smtClean="0">
                    <a:solidFill>
                      <a:schemeClr val="tx1"/>
                    </a:solidFill>
                    <a:latin typeface="Britannic Bold"/>
                    <a:cs typeface="Britannic Bold"/>
                  </a:rPr>
                  <a:t>Credit</a:t>
                </a:r>
                <a:endParaRPr lang="en-US" altLang="ja-JP" sz="2000" dirty="0">
                  <a:solidFill>
                    <a:schemeClr val="tx1"/>
                  </a:solidFill>
                  <a:latin typeface="Britannic Bold"/>
                  <a:cs typeface="Britannic Bold"/>
                </a:endParaRPr>
              </a:p>
            </p:txBody>
          </p:sp>
        </p:grpSp>
        <p:pic>
          <p:nvPicPr>
            <p:cNvPr id="154" name="図 153" descr="university3.png"/>
            <p:cNvPicPr>
              <a:picLocks noChangeAspect="1"/>
            </p:cNvPicPr>
            <p:nvPr/>
          </p:nvPicPr>
          <p:blipFill rotWithShape="1">
            <a:blip r:embed="rId3">
              <a:extLst>
                <a:ext uri="{28A0092B-C50C-407E-A947-70E740481C1C}">
                  <a14:useLocalDpi xmlns:a14="http://schemas.microsoft.com/office/drawing/2010/main" val="0"/>
                </a:ext>
              </a:extLst>
            </a:blip>
            <a:srcRect t="27505"/>
            <a:stretch/>
          </p:blipFill>
          <p:spPr>
            <a:xfrm>
              <a:off x="3091482" y="5757578"/>
              <a:ext cx="3323199" cy="1022959"/>
            </a:xfrm>
            <a:prstGeom prst="rect">
              <a:avLst/>
            </a:prstGeom>
          </p:spPr>
        </p:pic>
      </p:grpSp>
      <p:grpSp>
        <p:nvGrpSpPr>
          <p:cNvPr id="16" name="図形グループ 15"/>
          <p:cNvGrpSpPr/>
          <p:nvPr/>
        </p:nvGrpSpPr>
        <p:grpSpPr>
          <a:xfrm>
            <a:off x="3091482" y="5227923"/>
            <a:ext cx="917124" cy="1492311"/>
            <a:chOff x="6297262" y="5227924"/>
            <a:chExt cx="917124" cy="1492311"/>
          </a:xfrm>
        </p:grpSpPr>
        <p:pic>
          <p:nvPicPr>
            <p:cNvPr id="14" name="図 13"/>
            <p:cNvPicPr>
              <a:picLocks noChangeAspect="1"/>
            </p:cNvPicPr>
            <p:nvPr/>
          </p:nvPicPr>
          <p:blipFill>
            <a:blip r:embed="rId19"/>
            <a:stretch>
              <a:fillRect/>
            </a:stretch>
          </p:blipFill>
          <p:spPr>
            <a:xfrm>
              <a:off x="6297262" y="5887737"/>
              <a:ext cx="917124" cy="832498"/>
            </a:xfrm>
            <a:prstGeom prst="rect">
              <a:avLst/>
            </a:prstGeom>
          </p:spPr>
        </p:pic>
        <p:sp>
          <p:nvSpPr>
            <p:cNvPr id="165" name="右矢印 164"/>
            <p:cNvSpPr>
              <a:spLocks noChangeAspect="1"/>
            </p:cNvSpPr>
            <p:nvPr/>
          </p:nvSpPr>
          <p:spPr>
            <a:xfrm rot="16200000">
              <a:off x="6610345" y="5095131"/>
              <a:ext cx="290959" cy="556545"/>
            </a:xfrm>
            <a:prstGeom prst="rightArrow">
              <a:avLst/>
            </a:prstGeom>
            <a:solidFill>
              <a:schemeClr val="accent3">
                <a:lumMod val="40000"/>
                <a:lumOff val="60000"/>
              </a:schemeClr>
            </a:solidFill>
            <a:ln>
              <a:noFill/>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kumimoji="1" lang="ja-JP" altLang="en-US" sz="2000" dirty="0" smtClean="0">
                <a:solidFill>
                  <a:schemeClr val="bg1"/>
                </a:solidFill>
                <a:latin typeface="Britannic Bold"/>
                <a:cs typeface="Britannic Bold"/>
              </a:endParaRPr>
            </a:p>
          </p:txBody>
        </p:sp>
        <p:sp>
          <p:nvSpPr>
            <p:cNvPr id="163" name="フローチャート: 結合子 162"/>
            <p:cNvSpPr>
              <a:spLocks noChangeAspect="1"/>
            </p:cNvSpPr>
            <p:nvPr/>
          </p:nvSpPr>
          <p:spPr>
            <a:xfrm>
              <a:off x="6462781" y="5488414"/>
              <a:ext cx="586087" cy="357348"/>
            </a:xfrm>
            <a:prstGeom prst="flowChartConnector">
              <a:avLst/>
            </a:prstGeom>
            <a:solidFill>
              <a:schemeClr val="accent3"/>
            </a:solidFill>
            <a:ln>
              <a:noFill/>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sz="1400" dirty="0" smtClean="0">
                  <a:solidFill>
                    <a:schemeClr val="tx1"/>
                  </a:solidFill>
                  <a:latin typeface="Britannic Bold"/>
                  <a:cs typeface="Britannic Bold"/>
                </a:rPr>
                <a:t>For Corporate </a:t>
              </a:r>
              <a:endParaRPr lang="en-US" altLang="ja-JP" sz="1400" dirty="0">
                <a:solidFill>
                  <a:schemeClr val="tx1"/>
                </a:solidFill>
                <a:latin typeface="Britannic Bold"/>
                <a:cs typeface="Britannic Bold"/>
              </a:endParaRPr>
            </a:p>
          </p:txBody>
        </p:sp>
      </p:grpSp>
      <p:grpSp>
        <p:nvGrpSpPr>
          <p:cNvPr id="15" name="図形グループ 14"/>
          <p:cNvGrpSpPr/>
          <p:nvPr/>
        </p:nvGrpSpPr>
        <p:grpSpPr>
          <a:xfrm>
            <a:off x="5829956" y="5227922"/>
            <a:ext cx="1564384" cy="1492311"/>
            <a:chOff x="7245618" y="5227924"/>
            <a:chExt cx="1564384" cy="1492311"/>
          </a:xfrm>
        </p:grpSpPr>
        <p:pic>
          <p:nvPicPr>
            <p:cNvPr id="13" name="図 12"/>
            <p:cNvPicPr>
              <a:picLocks noChangeAspect="1"/>
            </p:cNvPicPr>
            <p:nvPr/>
          </p:nvPicPr>
          <p:blipFill>
            <a:blip r:embed="rId20"/>
            <a:stretch>
              <a:fillRect/>
            </a:stretch>
          </p:blipFill>
          <p:spPr>
            <a:xfrm>
              <a:off x="7245618" y="5825871"/>
              <a:ext cx="1564384" cy="894364"/>
            </a:xfrm>
            <a:prstGeom prst="rect">
              <a:avLst/>
            </a:prstGeom>
          </p:spPr>
        </p:pic>
        <p:sp>
          <p:nvSpPr>
            <p:cNvPr id="166" name="右矢印 165"/>
            <p:cNvSpPr>
              <a:spLocks noChangeAspect="1"/>
            </p:cNvSpPr>
            <p:nvPr/>
          </p:nvSpPr>
          <p:spPr>
            <a:xfrm rot="16200000">
              <a:off x="7882331" y="5095131"/>
              <a:ext cx="290959" cy="556545"/>
            </a:xfrm>
            <a:prstGeom prst="rightArrow">
              <a:avLst/>
            </a:prstGeom>
            <a:solidFill>
              <a:schemeClr val="accent3">
                <a:lumMod val="40000"/>
                <a:lumOff val="60000"/>
              </a:schemeClr>
            </a:solidFill>
            <a:ln>
              <a:noFill/>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kumimoji="1" lang="ja-JP" altLang="en-US" sz="2000" dirty="0" smtClean="0">
                <a:solidFill>
                  <a:schemeClr val="bg1"/>
                </a:solidFill>
                <a:latin typeface="Britannic Bold"/>
                <a:cs typeface="Britannic Bold"/>
              </a:endParaRPr>
            </a:p>
          </p:txBody>
        </p:sp>
        <p:sp>
          <p:nvSpPr>
            <p:cNvPr id="164" name="フローチャート: 結合子 163"/>
            <p:cNvSpPr>
              <a:spLocks noChangeAspect="1"/>
            </p:cNvSpPr>
            <p:nvPr/>
          </p:nvSpPr>
          <p:spPr>
            <a:xfrm>
              <a:off x="7734767" y="5488414"/>
              <a:ext cx="586087" cy="357348"/>
            </a:xfrm>
            <a:prstGeom prst="flowChartConnector">
              <a:avLst/>
            </a:prstGeom>
            <a:solidFill>
              <a:schemeClr val="accent3"/>
            </a:solidFill>
            <a:ln>
              <a:noFill/>
              <a:tailEnd type="triangle" w="sm" len="sm"/>
            </a:ln>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sz="1400" dirty="0">
                  <a:solidFill>
                    <a:schemeClr val="tx1"/>
                  </a:solidFill>
                  <a:latin typeface="Britannic Bold"/>
                  <a:cs typeface="Britannic Bold"/>
                </a:rPr>
                <a:t>For to society	</a:t>
              </a:r>
            </a:p>
          </p:txBody>
        </p:sp>
      </p:grpSp>
    </p:spTree>
    <p:extLst>
      <p:ext uri="{BB962C8B-B14F-4D97-AF65-F5344CB8AC3E}">
        <p14:creationId xmlns:p14="http://schemas.microsoft.com/office/powerpoint/2010/main" val="2929315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1000"/>
                                  </p:stCondLst>
                                  <p:childTnLst>
                                    <p:animEffect transition="out" filter="fade">
                                      <p:cBhvr>
                                        <p:cTn id="10" dur="500"/>
                                        <p:tgtEl>
                                          <p:spTgt spid="3"/>
                                        </p:tgtEl>
                                      </p:cBhvr>
                                    </p:animEffect>
                                    <p:set>
                                      <p:cBhvr>
                                        <p:cTn id="11" dur="1" fill="hold">
                                          <p:stCondLst>
                                            <p:cond delay="499"/>
                                          </p:stCondLst>
                                        </p:cTn>
                                        <p:tgtEl>
                                          <p:spTgt spid="3"/>
                                        </p:tgtEl>
                                        <p:attrNameLst>
                                          <p:attrName>style.visibility</p:attrName>
                                        </p:attrNameLst>
                                      </p:cBhvr>
                                      <p:to>
                                        <p:strVal val="hidden"/>
                                      </p:to>
                                    </p:set>
                                  </p:childTnLst>
                                </p:cTn>
                              </p:par>
                            </p:childTnLst>
                          </p:cTn>
                        </p:par>
                        <p:par>
                          <p:cTn id="12" fill="hold">
                            <p:stCondLst>
                              <p:cond delay="2000"/>
                            </p:stCondLst>
                            <p:childTnLst>
                              <p:par>
                                <p:cTn id="13" presetID="10" presetClass="exit" presetSubtype="0" fill="hold" nodeType="afterEffect">
                                  <p:stCondLst>
                                    <p:cond delay="100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par>
                          <p:cTn id="16" fill="hold">
                            <p:stCondLst>
                              <p:cond delay="3500"/>
                            </p:stCondLst>
                            <p:childTnLst>
                              <p:par>
                                <p:cTn id="17" presetID="9" presetClass="entr" presetSubtype="0" fill="hold" nodeType="afterEffect">
                                  <p:stCondLst>
                                    <p:cond delay="100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childTnLst>
                          </p:cTn>
                        </p:par>
                        <p:par>
                          <p:cTn id="20" fill="hold">
                            <p:stCondLst>
                              <p:cond delay="5000"/>
                            </p:stCondLst>
                            <p:childTnLst>
                              <p:par>
                                <p:cTn id="21" presetID="9" presetClass="entr" presetSubtype="0" fill="hold" nodeType="afterEffect">
                                  <p:stCondLst>
                                    <p:cond delay="1000"/>
                                  </p:stCondLst>
                                  <p:childTnLst>
                                    <p:set>
                                      <p:cBhvr>
                                        <p:cTn id="22" dur="1" fill="hold">
                                          <p:stCondLst>
                                            <p:cond delay="0"/>
                                          </p:stCondLst>
                                        </p:cTn>
                                        <p:tgtEl>
                                          <p:spTgt spid="9"/>
                                        </p:tgtEl>
                                        <p:attrNameLst>
                                          <p:attrName>style.visibility</p:attrName>
                                        </p:attrNameLst>
                                      </p:cBhvr>
                                      <p:to>
                                        <p:strVal val="visible"/>
                                      </p:to>
                                    </p:set>
                                    <p:animEffect transition="in" filter="dissolv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par>
                          <p:cTn id="29" fill="hold">
                            <p:stCondLst>
                              <p:cond delay="500"/>
                            </p:stCondLst>
                            <p:childTnLst>
                              <p:par>
                                <p:cTn id="30" presetID="9" presetClass="entr" presetSubtype="0" fill="hold" nodeType="afterEffect">
                                  <p:stCondLst>
                                    <p:cond delay="1000"/>
                                  </p:stCondLst>
                                  <p:childTnLst>
                                    <p:set>
                                      <p:cBhvr>
                                        <p:cTn id="31" dur="1" fill="hold">
                                          <p:stCondLst>
                                            <p:cond delay="0"/>
                                          </p:stCondLst>
                                        </p:cTn>
                                        <p:tgtEl>
                                          <p:spTgt spid="97"/>
                                        </p:tgtEl>
                                        <p:attrNameLst>
                                          <p:attrName>style.visibility</p:attrName>
                                        </p:attrNameLst>
                                      </p:cBhvr>
                                      <p:to>
                                        <p:strVal val="visible"/>
                                      </p:to>
                                    </p:set>
                                    <p:animEffect transition="in" filter="dissolve">
                                      <p:cBhvr>
                                        <p:cTn id="32" dur="500"/>
                                        <p:tgtEl>
                                          <p:spTgt spid="97"/>
                                        </p:tgtEl>
                                      </p:cBhvr>
                                    </p:animEffect>
                                  </p:childTnLst>
                                </p:cTn>
                              </p:par>
                            </p:childTnLst>
                          </p:cTn>
                        </p:par>
                        <p:par>
                          <p:cTn id="33" fill="hold">
                            <p:stCondLst>
                              <p:cond delay="2000"/>
                            </p:stCondLst>
                            <p:childTnLst>
                              <p:par>
                                <p:cTn id="34" presetID="9" presetClass="entr" presetSubtype="0" fill="hold" nodeType="afterEffect">
                                  <p:stCondLst>
                                    <p:cond delay="200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102"/>
                                        </p:tgtEl>
                                        <p:attrNameLst>
                                          <p:attrName>style.visibility</p:attrName>
                                        </p:attrNameLst>
                                      </p:cBhvr>
                                      <p:to>
                                        <p:strVal val="visible"/>
                                      </p:to>
                                    </p:set>
                                    <p:anim calcmode="lin" valueType="num">
                                      <p:cBhvr>
                                        <p:cTn id="41" dur="500" fill="hold"/>
                                        <p:tgtEl>
                                          <p:spTgt spid="102"/>
                                        </p:tgtEl>
                                        <p:attrNameLst>
                                          <p:attrName>ppt_w</p:attrName>
                                        </p:attrNameLst>
                                      </p:cBhvr>
                                      <p:tavLst>
                                        <p:tav tm="0">
                                          <p:val>
                                            <p:fltVal val="0"/>
                                          </p:val>
                                        </p:tav>
                                        <p:tav tm="100000">
                                          <p:val>
                                            <p:strVal val="#ppt_w"/>
                                          </p:val>
                                        </p:tav>
                                      </p:tavLst>
                                    </p:anim>
                                    <p:anim calcmode="lin" valueType="num">
                                      <p:cBhvr>
                                        <p:cTn id="42" dur="500" fill="hold"/>
                                        <p:tgtEl>
                                          <p:spTgt spid="102"/>
                                        </p:tgtEl>
                                        <p:attrNameLst>
                                          <p:attrName>ppt_h</p:attrName>
                                        </p:attrNameLst>
                                      </p:cBhvr>
                                      <p:tavLst>
                                        <p:tav tm="0">
                                          <p:val>
                                            <p:fltVal val="0"/>
                                          </p:val>
                                        </p:tav>
                                        <p:tav tm="100000">
                                          <p:val>
                                            <p:strVal val="#ppt_h"/>
                                          </p:val>
                                        </p:tav>
                                      </p:tavLst>
                                    </p:anim>
                                    <p:animEffect transition="in" filter="fade">
                                      <p:cBhvr>
                                        <p:cTn id="43" dur="500"/>
                                        <p:tgtEl>
                                          <p:spTgt spid="102"/>
                                        </p:tgtEl>
                                      </p:cBhvr>
                                    </p:animEffect>
                                  </p:childTnLst>
                                </p:cTn>
                              </p:par>
                              <p:par>
                                <p:cTn id="44" presetID="53" presetClass="entr" presetSubtype="16" fill="hold" nodeType="withEffect">
                                  <p:stCondLst>
                                    <p:cond delay="0"/>
                                  </p:stCondLst>
                                  <p:childTnLst>
                                    <p:set>
                                      <p:cBhvr>
                                        <p:cTn id="45" dur="1" fill="hold">
                                          <p:stCondLst>
                                            <p:cond delay="0"/>
                                          </p:stCondLst>
                                        </p:cTn>
                                        <p:tgtEl>
                                          <p:spTgt spid="103"/>
                                        </p:tgtEl>
                                        <p:attrNameLst>
                                          <p:attrName>style.visibility</p:attrName>
                                        </p:attrNameLst>
                                      </p:cBhvr>
                                      <p:to>
                                        <p:strVal val="visible"/>
                                      </p:to>
                                    </p:set>
                                    <p:anim calcmode="lin" valueType="num">
                                      <p:cBhvr>
                                        <p:cTn id="46" dur="500" fill="hold"/>
                                        <p:tgtEl>
                                          <p:spTgt spid="103"/>
                                        </p:tgtEl>
                                        <p:attrNameLst>
                                          <p:attrName>ppt_w</p:attrName>
                                        </p:attrNameLst>
                                      </p:cBhvr>
                                      <p:tavLst>
                                        <p:tav tm="0">
                                          <p:val>
                                            <p:fltVal val="0"/>
                                          </p:val>
                                        </p:tav>
                                        <p:tav tm="100000">
                                          <p:val>
                                            <p:strVal val="#ppt_w"/>
                                          </p:val>
                                        </p:tav>
                                      </p:tavLst>
                                    </p:anim>
                                    <p:anim calcmode="lin" valueType="num">
                                      <p:cBhvr>
                                        <p:cTn id="47" dur="500" fill="hold"/>
                                        <p:tgtEl>
                                          <p:spTgt spid="103"/>
                                        </p:tgtEl>
                                        <p:attrNameLst>
                                          <p:attrName>ppt_h</p:attrName>
                                        </p:attrNameLst>
                                      </p:cBhvr>
                                      <p:tavLst>
                                        <p:tav tm="0">
                                          <p:val>
                                            <p:fltVal val="0"/>
                                          </p:val>
                                        </p:tav>
                                        <p:tav tm="100000">
                                          <p:val>
                                            <p:strVal val="#ppt_h"/>
                                          </p:val>
                                        </p:tav>
                                      </p:tavLst>
                                    </p:anim>
                                    <p:animEffect transition="in" filter="fade">
                                      <p:cBhvr>
                                        <p:cTn id="48" dur="500"/>
                                        <p:tgtEl>
                                          <p:spTgt spid="103"/>
                                        </p:tgtEl>
                                      </p:cBhvr>
                                    </p:animEffect>
                                  </p:childTnLst>
                                </p:cTn>
                              </p:par>
                              <p:par>
                                <p:cTn id="49" presetID="53" presetClass="entr" presetSubtype="16" fill="hold" nodeType="withEffect">
                                  <p:stCondLst>
                                    <p:cond delay="0"/>
                                  </p:stCondLst>
                                  <p:childTnLst>
                                    <p:set>
                                      <p:cBhvr>
                                        <p:cTn id="50" dur="1" fill="hold">
                                          <p:stCondLst>
                                            <p:cond delay="0"/>
                                          </p:stCondLst>
                                        </p:cTn>
                                        <p:tgtEl>
                                          <p:spTgt spid="104"/>
                                        </p:tgtEl>
                                        <p:attrNameLst>
                                          <p:attrName>style.visibility</p:attrName>
                                        </p:attrNameLst>
                                      </p:cBhvr>
                                      <p:to>
                                        <p:strVal val="visible"/>
                                      </p:to>
                                    </p:set>
                                    <p:anim calcmode="lin" valueType="num">
                                      <p:cBhvr>
                                        <p:cTn id="51" dur="500" fill="hold"/>
                                        <p:tgtEl>
                                          <p:spTgt spid="104"/>
                                        </p:tgtEl>
                                        <p:attrNameLst>
                                          <p:attrName>ppt_w</p:attrName>
                                        </p:attrNameLst>
                                      </p:cBhvr>
                                      <p:tavLst>
                                        <p:tav tm="0">
                                          <p:val>
                                            <p:fltVal val="0"/>
                                          </p:val>
                                        </p:tav>
                                        <p:tav tm="100000">
                                          <p:val>
                                            <p:strVal val="#ppt_w"/>
                                          </p:val>
                                        </p:tav>
                                      </p:tavLst>
                                    </p:anim>
                                    <p:anim calcmode="lin" valueType="num">
                                      <p:cBhvr>
                                        <p:cTn id="52" dur="500" fill="hold"/>
                                        <p:tgtEl>
                                          <p:spTgt spid="104"/>
                                        </p:tgtEl>
                                        <p:attrNameLst>
                                          <p:attrName>ppt_h</p:attrName>
                                        </p:attrNameLst>
                                      </p:cBhvr>
                                      <p:tavLst>
                                        <p:tav tm="0">
                                          <p:val>
                                            <p:fltVal val="0"/>
                                          </p:val>
                                        </p:tav>
                                        <p:tav tm="100000">
                                          <p:val>
                                            <p:strVal val="#ppt_h"/>
                                          </p:val>
                                        </p:tav>
                                      </p:tavLst>
                                    </p:anim>
                                    <p:animEffect transition="in" filter="fade">
                                      <p:cBhvr>
                                        <p:cTn id="53" dur="500"/>
                                        <p:tgtEl>
                                          <p:spTgt spid="104"/>
                                        </p:tgtEl>
                                      </p:cBhvr>
                                    </p:animEffect>
                                  </p:childTnLst>
                                </p:cTn>
                              </p:par>
                            </p:childTnLst>
                          </p:cTn>
                        </p:par>
                        <p:par>
                          <p:cTn id="54" fill="hold">
                            <p:stCondLst>
                              <p:cond delay="500"/>
                            </p:stCondLst>
                            <p:childTnLst>
                              <p:par>
                                <p:cTn id="55" presetID="6" presetClass="emph" presetSubtype="0" fill="hold" nodeType="afterEffect">
                                  <p:stCondLst>
                                    <p:cond delay="1000"/>
                                  </p:stCondLst>
                                  <p:childTnLst>
                                    <p:animScale>
                                      <p:cBhvr>
                                        <p:cTn id="56" dur="2000" fill="hold"/>
                                        <p:tgtEl>
                                          <p:spTgt spid="12"/>
                                        </p:tgtEl>
                                      </p:cBhvr>
                                      <p:by x="50000" y="50000"/>
                                    </p:animScale>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dissolve">
                                      <p:cBhvr>
                                        <p:cTn id="61" dur="500"/>
                                        <p:tgtEl>
                                          <p:spTgt spid="15"/>
                                        </p:tgtEl>
                                      </p:cBhvr>
                                    </p:animEffect>
                                  </p:childTnLst>
                                </p:cTn>
                              </p:par>
                              <p:par>
                                <p:cTn id="62" presetID="9"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dissolve">
                                      <p:cBhvr>
                                        <p:cTn id="6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sz="3200" dirty="0" smtClean="0"/>
              <a:t>Open University Courses, Sprint 2014</a:t>
            </a:r>
            <a:endParaRPr kumimoji="1" lang="ja-JP" altLang="en-US" sz="3200" dirty="0"/>
          </a:p>
        </p:txBody>
      </p:sp>
      <p:graphicFrame>
        <p:nvGraphicFramePr>
          <p:cNvPr id="6" name="コンテンツ プレースホルダー 5"/>
          <p:cNvGraphicFramePr>
            <a:graphicFrameLocks noGrp="1"/>
          </p:cNvGraphicFramePr>
          <p:nvPr>
            <p:ph idx="1"/>
            <p:extLst>
              <p:ext uri="{D42A27DB-BD31-4B8C-83A1-F6EECF244321}">
                <p14:modId xmlns:p14="http://schemas.microsoft.com/office/powerpoint/2010/main" val="3024704299"/>
              </p:ext>
            </p:extLst>
          </p:nvPr>
        </p:nvGraphicFramePr>
        <p:xfrm>
          <a:off x="539552" y="2517658"/>
          <a:ext cx="8291264" cy="4032449"/>
        </p:xfrm>
        <a:graphic>
          <a:graphicData uri="http://schemas.openxmlformats.org/drawingml/2006/table">
            <a:tbl>
              <a:tblPr firstRow="1" bandRow="1">
                <a:tableStyleId>{BDBED569-4797-4DF1-A0F4-6AAB3CD982D8}</a:tableStyleId>
              </a:tblPr>
              <a:tblGrid>
                <a:gridCol w="1306488"/>
                <a:gridCol w="2520280"/>
                <a:gridCol w="2376264"/>
                <a:gridCol w="2088232"/>
              </a:tblGrid>
              <a:tr h="727911">
                <a:tc>
                  <a:txBody>
                    <a:bodyPr/>
                    <a:lstStyle/>
                    <a:p>
                      <a:pPr algn="ctr"/>
                      <a:endParaRPr kumimoji="1" lang="ja-JP" altLang="en-US" sz="2000" dirty="0">
                        <a:latin typeface="+mj-ea"/>
                        <a:ea typeface="+mj-ea"/>
                      </a:endParaRPr>
                    </a:p>
                  </a:txBody>
                  <a:tcPr anchor="ctr"/>
                </a:tc>
                <a:tc>
                  <a:txBody>
                    <a:bodyPr/>
                    <a:lstStyle/>
                    <a:p>
                      <a:pPr algn="ctr"/>
                      <a:r>
                        <a:rPr kumimoji="1" lang="ja-JP" altLang="en-US" sz="2000" dirty="0" smtClean="0">
                          <a:latin typeface="+mj-ea"/>
                          <a:ea typeface="+mj-ea"/>
                        </a:rPr>
                        <a:t>コース名</a:t>
                      </a:r>
                      <a:endParaRPr kumimoji="1" lang="ja-JP" altLang="en-US" sz="2000" dirty="0">
                        <a:latin typeface="+mj-ea"/>
                        <a:ea typeface="+mj-ea"/>
                      </a:endParaRPr>
                    </a:p>
                  </a:txBody>
                  <a:tcPr anchor="ctr"/>
                </a:tc>
                <a:tc>
                  <a:txBody>
                    <a:bodyPr/>
                    <a:lstStyle/>
                    <a:p>
                      <a:pPr algn="ctr"/>
                      <a:r>
                        <a:rPr kumimoji="1" lang="ja-JP" altLang="en-US" sz="2000" dirty="0" smtClean="0">
                          <a:latin typeface="+mj-ea"/>
                          <a:ea typeface="+mj-ea"/>
                        </a:rPr>
                        <a:t>講師</a:t>
                      </a:r>
                      <a:endParaRPr kumimoji="1" lang="ja-JP" altLang="en-US" sz="2000" dirty="0">
                        <a:latin typeface="+mj-ea"/>
                        <a:ea typeface="+mj-ea"/>
                      </a:endParaRPr>
                    </a:p>
                  </a:txBody>
                  <a:tcPr anchor="ctr"/>
                </a:tc>
                <a:tc>
                  <a:txBody>
                    <a:bodyPr/>
                    <a:lstStyle/>
                    <a:p>
                      <a:pPr algn="ctr"/>
                      <a:r>
                        <a:rPr kumimoji="1" lang="ja-JP" altLang="en-US" sz="2000" dirty="0" smtClean="0">
                          <a:latin typeface="+mj-ea"/>
                          <a:ea typeface="+mj-ea"/>
                        </a:rPr>
                        <a:t>特徴</a:t>
                      </a:r>
                      <a:endParaRPr kumimoji="1" lang="ja-JP" altLang="en-US" sz="2000" dirty="0">
                        <a:latin typeface="+mj-ea"/>
                        <a:ea typeface="+mj-ea"/>
                      </a:endParaRPr>
                    </a:p>
                  </a:txBody>
                  <a:tcPr anchor="ctr"/>
                </a:tc>
              </a:tr>
              <a:tr h="1763945">
                <a:tc>
                  <a:txBody>
                    <a:bodyPr/>
                    <a:lstStyle/>
                    <a:p>
                      <a:pPr algn="ctr"/>
                      <a:endParaRPr kumimoji="1" lang="ja-JP" altLang="en-US" sz="2000" dirty="0">
                        <a:latin typeface="+mj-ea"/>
                        <a:ea typeface="+mj-ea"/>
                      </a:endParaRPr>
                    </a:p>
                  </a:txBody>
                  <a:tcPr anchor="ctr">
                    <a:noFill/>
                  </a:tcPr>
                </a:tc>
                <a:tc>
                  <a:txBody>
                    <a:bodyPr/>
                    <a:lstStyle/>
                    <a:p>
                      <a:pPr algn="l"/>
                      <a:r>
                        <a:rPr kumimoji="1" lang="ja-JP" altLang="en-US" sz="2000" dirty="0" smtClean="0">
                          <a:latin typeface="+mj-ea"/>
                          <a:ea typeface="+mj-ea"/>
                        </a:rPr>
                        <a:t>にほんご　にゅうもん</a:t>
                      </a:r>
                      <a:endParaRPr kumimoji="1" lang="en-US" altLang="ja-JP" sz="2000" dirty="0" smtClean="0">
                        <a:latin typeface="+mj-ea"/>
                        <a:ea typeface="+mj-ea"/>
                      </a:endParaRPr>
                    </a:p>
                    <a:p>
                      <a:pPr algn="l"/>
                      <a:r>
                        <a:rPr kumimoji="1" lang="en-US" altLang="ja-JP" sz="2000" dirty="0" smtClean="0">
                          <a:latin typeface="+mj-ea"/>
                          <a:ea typeface="+mj-ea"/>
                        </a:rPr>
                        <a:t>NIHONGO STARTER</a:t>
                      </a:r>
                      <a:r>
                        <a:rPr kumimoji="1" lang="ja-JP" altLang="en-US" sz="2000" dirty="0" smtClean="0">
                          <a:latin typeface="+mj-ea"/>
                          <a:ea typeface="+mj-ea"/>
                        </a:rPr>
                        <a:t>　　　</a:t>
                      </a:r>
                      <a:endParaRPr kumimoji="1" lang="en-US" altLang="ja-JP" sz="2000" dirty="0" smtClean="0">
                        <a:latin typeface="+mj-ea"/>
                        <a:ea typeface="+mj-ea"/>
                      </a:endParaRPr>
                    </a:p>
                    <a:p>
                      <a:pPr algn="l"/>
                      <a:r>
                        <a:rPr kumimoji="1" lang="ja-JP" altLang="en-US" sz="2000" dirty="0" smtClean="0">
                          <a:latin typeface="+mj-ea"/>
                          <a:ea typeface="+mj-ea"/>
                        </a:rPr>
                        <a:t>　　　　　</a:t>
                      </a:r>
                      <a:r>
                        <a:rPr kumimoji="1" lang="en-US" altLang="ja-JP" sz="2000" dirty="0" smtClean="0">
                          <a:latin typeface="+mj-ea"/>
                          <a:ea typeface="+mj-ea"/>
                        </a:rPr>
                        <a:t>A1</a:t>
                      </a:r>
                      <a:r>
                        <a:rPr kumimoji="1" lang="ja-JP" altLang="en-US" sz="2000" dirty="0" smtClean="0">
                          <a:latin typeface="+mj-ea"/>
                          <a:ea typeface="+mj-ea"/>
                        </a:rPr>
                        <a:t>　（英語）</a:t>
                      </a:r>
                      <a:endParaRPr kumimoji="1" lang="ja-JP" altLang="en-US" sz="2000" dirty="0">
                        <a:latin typeface="+mj-ea"/>
                        <a:ea typeface="+mj-ea"/>
                      </a:endParaRPr>
                    </a:p>
                  </a:txBody>
                  <a:tcPr anchor="ctr">
                    <a:noFill/>
                  </a:tcPr>
                </a:tc>
                <a:tc>
                  <a:txBody>
                    <a:bodyPr/>
                    <a:lstStyle/>
                    <a:p>
                      <a:pPr algn="l"/>
                      <a:r>
                        <a:rPr kumimoji="1" lang="ja-JP" altLang="en-US" sz="2000" dirty="0" smtClean="0">
                          <a:latin typeface="+mj-ea"/>
                          <a:ea typeface="+mj-ea"/>
                        </a:rPr>
                        <a:t>放送大学＋国際交流基金コースチーム</a:t>
                      </a:r>
                      <a:endParaRPr kumimoji="1" lang="en-US" altLang="ja-JP" sz="2000" dirty="0" smtClean="0">
                        <a:latin typeface="+mj-ea"/>
                        <a:ea typeface="+mj-ea"/>
                      </a:endParaRPr>
                    </a:p>
                    <a:p>
                      <a:pPr algn="l"/>
                      <a:r>
                        <a:rPr kumimoji="1" lang="ja-JP" altLang="en-US" sz="2000" dirty="0" smtClean="0">
                          <a:latin typeface="+mj-ea"/>
                          <a:ea typeface="+mj-ea"/>
                        </a:rPr>
                        <a:t>（主任：放送大学教授・山田恒夫）</a:t>
                      </a:r>
                      <a:endParaRPr kumimoji="1" lang="ja-JP" altLang="en-US" sz="2000" dirty="0">
                        <a:latin typeface="+mj-ea"/>
                        <a:ea typeface="+mj-ea"/>
                      </a:endParaRPr>
                    </a:p>
                  </a:txBody>
                  <a:tcPr anchor="ctr">
                    <a:noFill/>
                  </a:tcPr>
                </a:tc>
                <a:tc>
                  <a:txBody>
                    <a:bodyPr/>
                    <a:lstStyle/>
                    <a:p>
                      <a:pPr algn="l"/>
                      <a:r>
                        <a:rPr kumimoji="1" lang="ja-JP" altLang="en-US" sz="2000" dirty="0" smtClean="0">
                          <a:latin typeface="+mj-ea"/>
                          <a:ea typeface="+mj-ea"/>
                        </a:rPr>
                        <a:t>全</a:t>
                      </a:r>
                      <a:r>
                        <a:rPr kumimoji="1" lang="en-US" altLang="ja-JP" sz="2000" dirty="0" smtClean="0">
                          <a:latin typeface="+mj-ea"/>
                          <a:ea typeface="+mj-ea"/>
                        </a:rPr>
                        <a:t>10</a:t>
                      </a:r>
                      <a:r>
                        <a:rPr kumimoji="1" lang="ja-JP" altLang="en-US" sz="2000" dirty="0" smtClean="0">
                          <a:latin typeface="+mj-ea"/>
                          <a:ea typeface="+mj-ea"/>
                        </a:rPr>
                        <a:t>冊</a:t>
                      </a:r>
                      <a:endParaRPr kumimoji="1" lang="ja-JP" altLang="en-US" sz="2000" dirty="0">
                        <a:latin typeface="+mj-ea"/>
                        <a:ea typeface="+mj-ea"/>
                      </a:endParaRPr>
                    </a:p>
                  </a:txBody>
                  <a:tcPr anchor="ctr">
                    <a:noFill/>
                  </a:tcPr>
                </a:tc>
              </a:tr>
              <a:tr h="1540593">
                <a:tc>
                  <a:txBody>
                    <a:bodyPr/>
                    <a:lstStyle/>
                    <a:p>
                      <a:pPr algn="ctr"/>
                      <a:endParaRPr kumimoji="1" lang="ja-JP" altLang="en-US" sz="2000" dirty="0">
                        <a:latin typeface="+mj-ea"/>
                        <a:ea typeface="+mj-ea"/>
                      </a:endParaRPr>
                    </a:p>
                  </a:txBody>
                  <a:tcPr anchor="ctr"/>
                </a:tc>
                <a:tc>
                  <a:txBody>
                    <a:bodyPr/>
                    <a:lstStyle/>
                    <a:p>
                      <a:pPr algn="l"/>
                      <a:r>
                        <a:rPr kumimoji="1" lang="ja-JP" altLang="en-US" sz="2000" dirty="0" smtClean="0">
                          <a:latin typeface="+mj-ea"/>
                          <a:ea typeface="+mj-ea"/>
                        </a:rPr>
                        <a:t>コンピュータのしくみ　　　　</a:t>
                      </a:r>
                      <a:endParaRPr kumimoji="1" lang="en-US" altLang="ja-JP" sz="2000" dirty="0" smtClean="0">
                        <a:latin typeface="+mj-ea"/>
                        <a:ea typeface="+mj-ea"/>
                      </a:endParaRPr>
                    </a:p>
                    <a:p>
                      <a:pPr algn="l"/>
                      <a:r>
                        <a:rPr kumimoji="1" lang="ja-JP" altLang="en-US" sz="2000" dirty="0" smtClean="0">
                          <a:latin typeface="+mj-ea"/>
                          <a:ea typeface="+mj-ea"/>
                        </a:rPr>
                        <a:t>　　　　　　　（日本語）</a:t>
                      </a:r>
                      <a:endParaRPr kumimoji="1" lang="ja-JP" altLang="en-US" sz="2000" dirty="0">
                        <a:latin typeface="+mj-ea"/>
                        <a:ea typeface="+mj-ea"/>
                      </a:endParaRPr>
                    </a:p>
                  </a:txBody>
                  <a:tcPr anchor="ctr"/>
                </a:tc>
                <a:tc>
                  <a:txBody>
                    <a:bodyPr/>
                    <a:lstStyle/>
                    <a:p>
                      <a:pPr algn="l"/>
                      <a:r>
                        <a:rPr kumimoji="1" lang="ja-JP" altLang="en-US" sz="2000" dirty="0" smtClean="0">
                          <a:latin typeface="+mj-ea"/>
                          <a:ea typeface="+mj-ea"/>
                        </a:rPr>
                        <a:t>岡部洋一（放送大学・学長）</a:t>
                      </a:r>
                      <a:endParaRPr kumimoji="1" lang="ja-JP" altLang="en-US" sz="2000" dirty="0">
                        <a:latin typeface="+mj-ea"/>
                        <a:ea typeface="+mj-ea"/>
                      </a:endParaRPr>
                    </a:p>
                  </a:txBody>
                  <a:tcPr anchor="ctr"/>
                </a:tc>
                <a:tc>
                  <a:txBody>
                    <a:bodyPr/>
                    <a:lstStyle/>
                    <a:p>
                      <a:pPr algn="l"/>
                      <a:r>
                        <a:rPr kumimoji="1" lang="ja-JP" altLang="en-US" sz="2000" dirty="0" smtClean="0">
                          <a:latin typeface="+mj-ea"/>
                          <a:ea typeface="+mj-ea"/>
                        </a:rPr>
                        <a:t>全</a:t>
                      </a:r>
                      <a:r>
                        <a:rPr kumimoji="1" lang="en-US" altLang="ja-JP" sz="2000" dirty="0" smtClean="0">
                          <a:latin typeface="+mj-ea"/>
                          <a:ea typeface="+mj-ea"/>
                        </a:rPr>
                        <a:t>15</a:t>
                      </a:r>
                      <a:r>
                        <a:rPr kumimoji="1" lang="ja-JP" altLang="en-US" sz="2000" dirty="0" smtClean="0">
                          <a:latin typeface="+mj-ea"/>
                          <a:ea typeface="+mj-ea"/>
                        </a:rPr>
                        <a:t>冊</a:t>
                      </a:r>
                      <a:endParaRPr kumimoji="1" lang="en-US" altLang="ja-JP" sz="2000" dirty="0" smtClean="0">
                        <a:latin typeface="+mj-ea"/>
                        <a:ea typeface="+mj-ea"/>
                      </a:endParaRPr>
                    </a:p>
                    <a:p>
                      <a:pPr algn="l"/>
                      <a:r>
                        <a:rPr kumimoji="1" lang="ja-JP" altLang="en-US" sz="2000" dirty="0" smtClean="0">
                          <a:latin typeface="+mj-ea"/>
                          <a:ea typeface="+mj-ea"/>
                        </a:rPr>
                        <a:t>正規放送番組科目をベース</a:t>
                      </a:r>
                      <a:endParaRPr kumimoji="1" lang="ja-JP" altLang="en-US" sz="2000" dirty="0">
                        <a:latin typeface="+mj-ea"/>
                        <a:ea typeface="+mj-ea"/>
                      </a:endParaRPr>
                    </a:p>
                  </a:txBody>
                  <a:tcPr anchor="ctr"/>
                </a:tc>
              </a:tr>
            </a:tbl>
          </a:graphicData>
        </a:graphic>
      </p:graphicFrame>
      <p:pic>
        <p:nvPicPr>
          <p:cNvPr id="11" name="図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808" y="5110098"/>
            <a:ext cx="1055872" cy="1368000"/>
          </a:xfrm>
          <a:prstGeom prst="rect">
            <a:avLst/>
          </a:prstGeom>
          <a:effectLst>
            <a:outerShdw blurRad="50800" dist="38100" dir="2700000" algn="tl" rotWithShape="0">
              <a:prstClr val="black">
                <a:alpha val="40000"/>
              </a:prstClr>
            </a:outerShdw>
          </a:effectLst>
        </p:spPr>
      </p:pic>
      <p:pic>
        <p:nvPicPr>
          <p:cNvPr id="3" name="図 2" descr="01cover-ima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381754"/>
            <a:ext cx="1101094" cy="1440000"/>
          </a:xfrm>
          <a:prstGeom prst="rect">
            <a:avLst/>
          </a:prstGeom>
          <a:effectLst>
            <a:outerShdw blurRad="50800" dist="38100" dir="2700000" algn="tl" rotWithShape="0">
              <a:prstClr val="black">
                <a:alpha val="40000"/>
              </a:prstClr>
            </a:outerShdw>
          </a:effectLst>
        </p:spPr>
      </p:pic>
      <p:pic>
        <p:nvPicPr>
          <p:cNvPr id="4" name="図 3" descr="image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552" y="960710"/>
            <a:ext cx="4632370" cy="17315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4352619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Demonstration</a:t>
            </a:r>
            <a:endParaRPr kumimoji="1" lang="ja-JP" altLang="en-US" dirty="0"/>
          </a:p>
        </p:txBody>
      </p:sp>
      <p:pic>
        <p:nvPicPr>
          <p:cNvPr id="5" name="pr-chilo_hori.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497013"/>
            <a:ext cx="8229600" cy="4629150"/>
          </a:xfrm>
        </p:spPr>
      </p:pic>
      <p:sp>
        <p:nvSpPr>
          <p:cNvPr id="4" name="スライド番号プレースホルダー 3"/>
          <p:cNvSpPr>
            <a:spLocks noGrp="1"/>
          </p:cNvSpPr>
          <p:nvPr>
            <p:ph type="sldNum" sz="quarter" idx="12"/>
          </p:nvPr>
        </p:nvSpPr>
        <p:spPr/>
        <p:txBody>
          <a:bodyPr/>
          <a:lstStyle/>
          <a:p>
            <a:fld id="{E863AB6B-07E7-994D-8C15-200C54B03C40}" type="slidenum">
              <a:rPr kumimoji="1" lang="ja-JP" altLang="en-US" smtClean="0"/>
              <a:pPr/>
              <a:t>39</a:t>
            </a:fld>
            <a:endParaRPr kumimoji="1" lang="ja-JP" altLang="en-US"/>
          </a:p>
        </p:txBody>
      </p:sp>
    </p:spTree>
    <p:extLst>
      <p:ext uri="{BB962C8B-B14F-4D97-AF65-F5344CB8AC3E}">
        <p14:creationId xmlns:p14="http://schemas.microsoft.com/office/powerpoint/2010/main" val="190653437"/>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a:alphaModFix amt="47000"/>
            <a:extLst>
              <a:ext uri="{BEBA8EAE-BF5A-486C-A8C5-ECC9F3942E4B}">
                <a14:imgProps xmlns:a14="http://schemas.microsoft.com/office/drawing/2010/main">
                  <a14:imgLayer r:embed="rId4">
                    <a14:imgEffect>
                      <a14:backgroundRemoval t="6875" b="92500" l="7969" r="92344">
                        <a14:foregroundMark x1="48750" y1="91719" x2="48750" y2="91719"/>
                      </a14:backgroundRemoval>
                    </a14:imgEffect>
                  </a14:imgLayer>
                </a14:imgProps>
              </a:ext>
            </a:extLst>
          </a:blip>
          <a:srcRect l="6993" t="7946" r="6928" b="7407"/>
          <a:stretch/>
        </p:blipFill>
        <p:spPr>
          <a:xfrm>
            <a:off x="6243720" y="3947726"/>
            <a:ext cx="2697800" cy="2652889"/>
          </a:xfrm>
          <a:prstGeom prst="rect">
            <a:avLst/>
          </a:prstGeom>
        </p:spPr>
      </p:pic>
      <p:sp>
        <p:nvSpPr>
          <p:cNvPr id="3" name="タイトル 2"/>
          <p:cNvSpPr>
            <a:spLocks noGrp="1"/>
          </p:cNvSpPr>
          <p:nvPr>
            <p:ph type="title"/>
          </p:nvPr>
        </p:nvSpPr>
        <p:spPr/>
        <p:txBody>
          <a:bodyPr/>
          <a:lstStyle/>
          <a:p>
            <a:r>
              <a:rPr lang="en-US" altLang="ja-JP" smtClean="0"/>
              <a:t>The Ideals of Open Education</a:t>
            </a:r>
            <a:endParaRPr lang="ja-JP" altLang="en-US" dirty="0"/>
          </a:p>
        </p:txBody>
      </p:sp>
      <p:sp>
        <p:nvSpPr>
          <p:cNvPr id="2" name="コンテンツ プレースホルダー 1"/>
          <p:cNvSpPr>
            <a:spLocks noGrp="1"/>
          </p:cNvSpPr>
          <p:nvPr>
            <p:ph idx="1"/>
          </p:nvPr>
        </p:nvSpPr>
        <p:spPr>
          <a:xfrm>
            <a:off x="457199" y="1022969"/>
            <a:ext cx="7475415" cy="5577646"/>
          </a:xfrm>
        </p:spPr>
        <p:txBody>
          <a:bodyPr>
            <a:normAutofit fontScale="92500" lnSpcReduction="20000"/>
          </a:bodyPr>
          <a:lstStyle/>
          <a:p>
            <a:r>
              <a:rPr lang="en-US" altLang="ja-JP" dirty="0" smtClean="0"/>
              <a:t>Global diversity</a:t>
            </a:r>
          </a:p>
          <a:p>
            <a:pPr lvl="1"/>
            <a:r>
              <a:rPr lang="en-US" altLang="ja-JP" dirty="0" smtClean="0"/>
              <a:t>Economic gap</a:t>
            </a:r>
          </a:p>
          <a:p>
            <a:pPr lvl="1"/>
            <a:r>
              <a:rPr lang="en-US" altLang="ja-JP" dirty="0" smtClean="0"/>
              <a:t>The disadvantaged</a:t>
            </a:r>
          </a:p>
          <a:p>
            <a:pPr lvl="1"/>
            <a:r>
              <a:rPr lang="en-US" altLang="ja-JP" dirty="0" smtClean="0"/>
              <a:t>NEETs</a:t>
            </a:r>
          </a:p>
          <a:p>
            <a:pPr lvl="1"/>
            <a:r>
              <a:rPr lang="en-US" altLang="ja-JP" dirty="0" err="1" smtClean="0"/>
              <a:t>Hikikomori</a:t>
            </a:r>
            <a:r>
              <a:rPr lang="en-US" altLang="ja-JP" dirty="0" smtClean="0"/>
              <a:t> </a:t>
            </a:r>
          </a:p>
          <a:p>
            <a:pPr lvl="1"/>
            <a:r>
              <a:rPr lang="en-US" altLang="ja-JP" dirty="0" smtClean="0"/>
              <a:t>Older adults</a:t>
            </a:r>
          </a:p>
          <a:p>
            <a:pPr lvl="1"/>
            <a:r>
              <a:rPr lang="en-US" altLang="ja-JP" dirty="0" smtClean="0"/>
              <a:t>Business persons</a:t>
            </a:r>
          </a:p>
          <a:p>
            <a:pPr marL="457200" lvl="1" indent="0">
              <a:buNone/>
            </a:pPr>
            <a:r>
              <a:rPr lang="ja-JP" altLang="en-US" dirty="0" smtClean="0"/>
              <a:t>　　　　：</a:t>
            </a:r>
            <a:endParaRPr lang="en-US" altLang="ja-JP" dirty="0" smtClean="0"/>
          </a:p>
          <a:p>
            <a:pPr marL="0" indent="0">
              <a:buNone/>
            </a:pPr>
            <a:r>
              <a:rPr lang="en-US" altLang="ja-JP" sz="3000" dirty="0" smtClean="0"/>
              <a:t>    Anyone who wants to learn </a:t>
            </a:r>
            <a:br>
              <a:rPr lang="en-US" altLang="ja-JP" sz="3000" dirty="0" smtClean="0"/>
            </a:br>
            <a:r>
              <a:rPr lang="en-US" altLang="ja-JP" sz="3000" dirty="0" smtClean="0"/>
              <a:t>and needs to learn in the world</a:t>
            </a:r>
            <a:endParaRPr lang="en-US" altLang="ja-JP" sz="2200" dirty="0" smtClean="0"/>
          </a:p>
          <a:p>
            <a:pPr lvl="1"/>
            <a:endParaRPr lang="en-US" altLang="ja-JP" dirty="0"/>
          </a:p>
          <a:p>
            <a:pPr marL="457200" lvl="1" indent="0" algn="ctr">
              <a:buNone/>
            </a:pPr>
            <a:r>
              <a:rPr lang="en-US" altLang="ja-JP" sz="4800" i="1" dirty="0" smtClean="0">
                <a:solidFill>
                  <a:schemeClr val="accent2"/>
                </a:solidFill>
                <a:latin typeface="Britannic Bold"/>
                <a:cs typeface="Britannic Bold"/>
              </a:rPr>
              <a:t>Education for everyone</a:t>
            </a:r>
          </a:p>
          <a:p>
            <a:pPr lvl="1"/>
            <a:endParaRPr lang="en-US" altLang="ja-JP" dirty="0" smtClean="0"/>
          </a:p>
          <a:p>
            <a:endParaRPr lang="en-US" altLang="ja-JP" dirty="0" smtClean="0"/>
          </a:p>
          <a:p>
            <a:pPr lvl="0"/>
            <a:endParaRPr lang="en-US" altLang="ja-JP" dirty="0"/>
          </a:p>
        </p:txBody>
      </p:sp>
      <p:sp>
        <p:nvSpPr>
          <p:cNvPr id="5" name="正方形/長方形 4"/>
          <p:cNvSpPr/>
          <p:nvPr/>
        </p:nvSpPr>
        <p:spPr>
          <a:xfrm>
            <a:off x="8766079" y="190490"/>
            <a:ext cx="320395" cy="369332"/>
          </a:xfrm>
          <a:prstGeom prst="rect">
            <a:avLst/>
          </a:prstGeom>
        </p:spPr>
        <p:txBody>
          <a:bodyPr wrap="none">
            <a:spAutoFit/>
          </a:bodyPr>
          <a:lstStyle/>
          <a:p>
            <a:fld id="{6142AB99-7B28-AE4A-BEDC-4F93516E6ACB}" type="slidenum">
              <a:rPr kumimoji="0" lang="en-US" altLang="ja-JP">
                <a:solidFill>
                  <a:srgbClr val="000000"/>
                </a:solidFill>
                <a:latin typeface="ヒラギノ明朝 ProN W3"/>
                <a:ea typeface="ヒラギノ明朝 ProN W3"/>
                <a:cs typeface="ヒラギノ明朝 ProN W3"/>
              </a:rPr>
              <a:pPr/>
              <a:t>4</a:t>
            </a:fld>
            <a:endParaRPr lang="ja-JP" altLang="en-US" dirty="0">
              <a:solidFill>
                <a:srgbClr val="000000"/>
              </a:solidFill>
              <a:latin typeface="ヒラギノ明朝 ProN W3"/>
              <a:ea typeface="ヒラギノ明朝 ProN W3"/>
              <a:cs typeface="ヒラギノ明朝 ProN W3"/>
            </a:endParaRPr>
          </a:p>
        </p:txBody>
      </p:sp>
    </p:spTree>
    <p:extLst>
      <p:ext uri="{BB962C8B-B14F-4D97-AF65-F5344CB8AC3E}">
        <p14:creationId xmlns:p14="http://schemas.microsoft.com/office/powerpoint/2010/main" val="7922477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smtClean="0"/>
              <a:t>Expectations </a:t>
            </a:r>
            <a:r>
              <a:rPr lang="en-US" altLang="ja-JP" dirty="0"/>
              <a:t>for </a:t>
            </a:r>
            <a:r>
              <a:rPr lang="en-US" altLang="ja-JP" dirty="0" smtClean="0"/>
              <a:t>Moodle</a:t>
            </a:r>
            <a:endParaRPr kumimoji="1" lang="ja-JP" altLang="en-US" dirty="0"/>
          </a:p>
        </p:txBody>
      </p:sp>
      <p:sp>
        <p:nvSpPr>
          <p:cNvPr id="3" name="スライド番号プレースホルダー 2"/>
          <p:cNvSpPr>
            <a:spLocks noGrp="1"/>
          </p:cNvSpPr>
          <p:nvPr>
            <p:ph type="sldNum" sz="quarter" idx="10"/>
          </p:nvPr>
        </p:nvSpPr>
        <p:spPr/>
        <p:txBody>
          <a:bodyPr/>
          <a:lstStyle/>
          <a:p>
            <a:fld id="{E863AB6B-07E7-994D-8C15-200C54B03C40}" type="slidenum">
              <a:rPr kumimoji="1" lang="ja-JP" altLang="en-US" smtClean="0"/>
              <a:pPr/>
              <a:t>40</a:t>
            </a:fld>
            <a:endParaRPr kumimoji="1" lang="ja-JP" altLang="en-US"/>
          </a:p>
        </p:txBody>
      </p:sp>
    </p:spTree>
    <p:extLst>
      <p:ext uri="{BB962C8B-B14F-4D97-AF65-F5344CB8AC3E}">
        <p14:creationId xmlns:p14="http://schemas.microsoft.com/office/powerpoint/2010/main" val="1448660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Customized Moodle 2.61</a:t>
            </a:r>
            <a:endParaRPr lang="en-US" altLang="ja-JP" dirty="0"/>
          </a:p>
        </p:txBody>
      </p:sp>
      <p:sp>
        <p:nvSpPr>
          <p:cNvPr id="4" name="コンテンツ プレースホルダー 3"/>
          <p:cNvSpPr>
            <a:spLocks noGrp="1"/>
          </p:cNvSpPr>
          <p:nvPr>
            <p:ph idx="1"/>
          </p:nvPr>
        </p:nvSpPr>
        <p:spPr>
          <a:xfrm>
            <a:off x="179646" y="1075817"/>
            <a:ext cx="4631762" cy="2837319"/>
          </a:xfrm>
        </p:spPr>
        <p:txBody>
          <a:bodyPr>
            <a:normAutofit lnSpcReduction="10000"/>
          </a:bodyPr>
          <a:lstStyle/>
          <a:p>
            <a:r>
              <a:rPr lang="en-US" altLang="ja-JP" sz="2800" dirty="0" smtClean="0"/>
              <a:t>Hide </a:t>
            </a:r>
            <a:r>
              <a:rPr lang="en-US" altLang="ja-JP" sz="2800" dirty="0"/>
              <a:t>related </a:t>
            </a:r>
            <a:r>
              <a:rPr lang="en-US" altLang="ja-JP" sz="2800" dirty="0" smtClean="0"/>
              <a:t>courses</a:t>
            </a:r>
          </a:p>
          <a:p>
            <a:pPr lvl="1"/>
            <a:r>
              <a:rPr lang="en-US" altLang="ja-JP" sz="2400" dirty="0" smtClean="0"/>
              <a:t>Skin-module</a:t>
            </a:r>
          </a:p>
          <a:p>
            <a:r>
              <a:rPr lang="en-US" altLang="ja-JP" sz="2800" dirty="0" smtClean="0"/>
              <a:t>User registration, course registration</a:t>
            </a:r>
          </a:p>
          <a:p>
            <a:pPr lvl="1"/>
            <a:r>
              <a:rPr lang="en-US" altLang="ja-JP" sz="2400" dirty="0" err="1" smtClean="0"/>
              <a:t>AutoEnrol</a:t>
            </a:r>
            <a:endParaRPr lang="en-US" altLang="ja-JP" sz="2400" dirty="0"/>
          </a:p>
          <a:p>
            <a:pPr lvl="1"/>
            <a:r>
              <a:rPr lang="en-US" altLang="ja-JP" sz="2400" dirty="0" smtClean="0"/>
              <a:t>OAuth2</a:t>
            </a:r>
            <a:endParaRPr lang="ja-JP" altLang="en-US" sz="2400" dirty="0"/>
          </a:p>
        </p:txBody>
      </p:sp>
      <p:sp>
        <p:nvSpPr>
          <p:cNvPr id="3" name="スライド番号プレースホルダー 2"/>
          <p:cNvSpPr>
            <a:spLocks noGrp="1"/>
          </p:cNvSpPr>
          <p:nvPr>
            <p:ph type="sldNum" sz="quarter" idx="12"/>
          </p:nvPr>
        </p:nvSpPr>
        <p:spPr/>
        <p:txBody>
          <a:bodyPr/>
          <a:lstStyle/>
          <a:p>
            <a:fld id="{E863AB6B-07E7-994D-8C15-200C54B03C40}" type="slidenum">
              <a:rPr lang="ja-JP" altLang="en-US" smtClean="0"/>
              <a:pPr/>
              <a:t>41</a:t>
            </a:fld>
            <a:endParaRPr lang="ja-JP" altLang="en-US"/>
          </a:p>
        </p:txBody>
      </p:sp>
      <p:pic>
        <p:nvPicPr>
          <p:cNvPr id="6" name="図 5" descr="Screenshot_2014-02-05-19-41-27.png"/>
          <p:cNvPicPr>
            <a:picLocks noChangeAspect="1"/>
          </p:cNvPicPr>
          <p:nvPr/>
        </p:nvPicPr>
        <p:blipFill rotWithShape="1">
          <a:blip r:embed="rId3">
            <a:extLst>
              <a:ext uri="{28A0092B-C50C-407E-A947-70E740481C1C}">
                <a14:useLocalDpi xmlns:a14="http://schemas.microsoft.com/office/drawing/2010/main" val="0"/>
              </a:ext>
            </a:extLst>
          </a:blip>
          <a:srcRect b="39377"/>
          <a:stretch/>
        </p:blipFill>
        <p:spPr>
          <a:xfrm>
            <a:off x="5463830" y="1075817"/>
            <a:ext cx="3568786" cy="3461590"/>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5" name="図 4" descr="Screenshot_2014-02-05-19-36-28.png"/>
          <p:cNvPicPr>
            <a:picLocks noChangeAspect="1"/>
          </p:cNvPicPr>
          <p:nvPr/>
        </p:nvPicPr>
        <p:blipFill rotWithShape="1">
          <a:blip r:embed="rId4">
            <a:extLst>
              <a:ext uri="{28A0092B-C50C-407E-A947-70E740481C1C}">
                <a14:useLocalDpi xmlns:a14="http://schemas.microsoft.com/office/drawing/2010/main" val="0"/>
              </a:ext>
            </a:extLst>
          </a:blip>
          <a:srcRect b="39551"/>
          <a:stretch/>
        </p:blipFill>
        <p:spPr>
          <a:xfrm>
            <a:off x="2770191" y="3201898"/>
            <a:ext cx="3579042" cy="3461590"/>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7" name="角丸四角形 6"/>
          <p:cNvSpPr/>
          <p:nvPr/>
        </p:nvSpPr>
        <p:spPr>
          <a:xfrm>
            <a:off x="5463830" y="2048103"/>
            <a:ext cx="3568786" cy="640748"/>
          </a:xfrm>
          <a:prstGeom prst="roundRect">
            <a:avLst/>
          </a:prstGeom>
          <a:noFill/>
          <a:ln>
            <a:tailEnd type="triangle" w="sm" len="s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a:endParaRPr kumimoji="1" lang="ja-JP" altLang="en-US" sz="2000" dirty="0">
              <a:solidFill>
                <a:srgbClr val="000000"/>
              </a:solidFill>
              <a:latin typeface="Britannic Bold"/>
              <a:cs typeface="Britannic Bold"/>
            </a:endParaRPr>
          </a:p>
        </p:txBody>
      </p:sp>
      <p:cxnSp>
        <p:nvCxnSpPr>
          <p:cNvPr id="9" name="直線矢印コネクタ 8"/>
          <p:cNvCxnSpPr/>
          <p:nvPr/>
        </p:nvCxnSpPr>
        <p:spPr>
          <a:xfrm flipH="1">
            <a:off x="4416120" y="2688851"/>
            <a:ext cx="1807635" cy="1613310"/>
          </a:xfrm>
          <a:prstGeom prst="straightConnector1">
            <a:avLst/>
          </a:prstGeom>
          <a:ln w="28575" cmpd="sng">
            <a:solidFill>
              <a:schemeClr val="accent2"/>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255851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Long Past </a:t>
            </a:r>
            <a:r>
              <a:rPr lang="en-US" altLang="ja-JP" dirty="0" smtClean="0"/>
              <a:t>E</a:t>
            </a:r>
            <a:r>
              <a:rPr lang="en-US" altLang="ja-JP" dirty="0"/>
              <a:t>-learning </a:t>
            </a:r>
            <a:endParaRPr lang="ja-JP" altLang="en-US" dirty="0"/>
          </a:p>
        </p:txBody>
      </p:sp>
      <p:pic>
        <p:nvPicPr>
          <p:cNvPr id="5" name="コンテンツ プレースホルダー 4" descr="スクリーンショット 2014-01-24 21.05.19.png"/>
          <p:cNvPicPr>
            <a:picLocks noGrp="1" noChangeAspect="1"/>
          </p:cNvPicPr>
          <p:nvPr>
            <p:ph idx="1"/>
          </p:nvPr>
        </p:nvPicPr>
        <p:blipFill rotWithShape="1">
          <a:blip r:embed="rId2">
            <a:extLst>
              <a:ext uri="{28A0092B-C50C-407E-A947-70E740481C1C}">
                <a14:useLocalDpi xmlns:a14="http://schemas.microsoft.com/office/drawing/2010/main" val="0"/>
              </a:ext>
            </a:extLst>
          </a:blip>
          <a:srcRect t="-2371" b="-1166"/>
          <a:stretch/>
        </p:blipFill>
        <p:spPr>
          <a:xfrm>
            <a:off x="457200" y="2705822"/>
            <a:ext cx="8229600" cy="3244273"/>
          </a:xfrm>
        </p:spPr>
      </p:pic>
      <p:sp>
        <p:nvSpPr>
          <p:cNvPr id="4" name="スライド番号プレースホルダー 3"/>
          <p:cNvSpPr>
            <a:spLocks noGrp="1"/>
          </p:cNvSpPr>
          <p:nvPr>
            <p:ph type="sldNum" sz="quarter" idx="12"/>
          </p:nvPr>
        </p:nvSpPr>
        <p:spPr/>
        <p:txBody>
          <a:bodyPr/>
          <a:lstStyle/>
          <a:p>
            <a:fld id="{E863AB6B-07E7-994D-8C15-200C54B03C40}" type="slidenum">
              <a:rPr lang="ja-JP" altLang="en-US" smtClean="0"/>
              <a:pPr/>
              <a:t>42</a:t>
            </a:fld>
            <a:endParaRPr lang="ja-JP" altLang="en-US"/>
          </a:p>
        </p:txBody>
      </p:sp>
      <p:sp>
        <p:nvSpPr>
          <p:cNvPr id="7" name="テキスト ボックス 6"/>
          <p:cNvSpPr txBox="1"/>
          <p:nvPr/>
        </p:nvSpPr>
        <p:spPr>
          <a:xfrm>
            <a:off x="894152" y="1917778"/>
            <a:ext cx="5435653" cy="461665"/>
          </a:xfrm>
          <a:prstGeom prst="rect">
            <a:avLst/>
          </a:prstGeom>
          <a:noFill/>
        </p:spPr>
        <p:txBody>
          <a:bodyPr wrap="none" rtlCol="0">
            <a:spAutoFit/>
          </a:bodyPr>
          <a:lstStyle/>
          <a:p>
            <a:r>
              <a:rPr kumimoji="1" lang="en-US" altLang="ja-JP" sz="2400" dirty="0" smtClean="0">
                <a:latin typeface="Century Gothic"/>
                <a:cs typeface="Century Gothic"/>
              </a:rPr>
              <a:t>Interest over </a:t>
            </a:r>
            <a:r>
              <a:rPr lang="en-US" altLang="ja-JP" sz="2400" dirty="0" smtClean="0">
                <a:latin typeface="Century Gothic"/>
                <a:cs typeface="Century Gothic"/>
              </a:rPr>
              <a:t>t</a:t>
            </a:r>
            <a:r>
              <a:rPr kumimoji="1" lang="en-US" altLang="ja-JP" sz="2400" dirty="0" smtClean="0">
                <a:latin typeface="Century Gothic"/>
                <a:cs typeface="Century Gothic"/>
              </a:rPr>
              <a:t>ime by Google trends </a:t>
            </a:r>
            <a:endParaRPr kumimoji="1" lang="ja-JP" altLang="en-US" sz="2400" dirty="0">
              <a:latin typeface="Century Gothic"/>
              <a:cs typeface="Century Gothic"/>
            </a:endParaRPr>
          </a:p>
        </p:txBody>
      </p:sp>
      <p:sp>
        <p:nvSpPr>
          <p:cNvPr id="8" name="四角形吹き出し 7"/>
          <p:cNvSpPr/>
          <p:nvPr/>
        </p:nvSpPr>
        <p:spPr>
          <a:xfrm>
            <a:off x="1879015" y="3148784"/>
            <a:ext cx="1827180" cy="298033"/>
          </a:xfrm>
          <a:prstGeom prst="wedgeRectCallout">
            <a:avLst>
              <a:gd name="adj1" fmla="val -42110"/>
              <a:gd name="adj2" fmla="val 223370"/>
            </a:avLst>
          </a:prstGeom>
          <a:ln>
            <a:tailEnd type="triangle" w="sm" len="s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kumimoji="1" lang="en-US" altLang="ja-JP" sz="2000" dirty="0" smtClean="0">
                <a:latin typeface="Century Gothic"/>
                <a:cs typeface="Century Gothic"/>
              </a:rPr>
              <a:t>e-learning </a:t>
            </a:r>
            <a:endParaRPr kumimoji="1" lang="ja-JP" altLang="en-US" sz="2000" dirty="0" smtClean="0">
              <a:latin typeface="Century Gothic"/>
              <a:cs typeface="Century Gothic"/>
            </a:endParaRPr>
          </a:p>
        </p:txBody>
      </p:sp>
      <p:sp>
        <p:nvSpPr>
          <p:cNvPr id="9" name="四角形吹き出し 8"/>
          <p:cNvSpPr/>
          <p:nvPr/>
        </p:nvSpPr>
        <p:spPr>
          <a:xfrm>
            <a:off x="6466522" y="4029926"/>
            <a:ext cx="1827180" cy="298033"/>
          </a:xfrm>
          <a:prstGeom prst="wedgeRectCallout">
            <a:avLst>
              <a:gd name="adj1" fmla="val -6649"/>
              <a:gd name="adj2" fmla="val 379892"/>
            </a:avLst>
          </a:prstGeom>
          <a:ln>
            <a:tailEnd type="triangle" w="sm" len="sm"/>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r>
              <a:rPr lang="en-US" altLang="ja-JP" sz="2000" dirty="0" smtClean="0">
                <a:latin typeface="Century Gothic"/>
                <a:cs typeface="Century Gothic"/>
              </a:rPr>
              <a:t>MOOC</a:t>
            </a:r>
            <a:endParaRPr kumimoji="1" lang="ja-JP" altLang="en-US" sz="2000" dirty="0" smtClean="0">
              <a:latin typeface="Century Gothic"/>
              <a:cs typeface="Century Gothic"/>
            </a:endParaRPr>
          </a:p>
        </p:txBody>
      </p:sp>
    </p:spTree>
    <p:extLst>
      <p:ext uri="{BB962C8B-B14F-4D97-AF65-F5344CB8AC3E}">
        <p14:creationId xmlns:p14="http://schemas.microsoft.com/office/powerpoint/2010/main" val="343483067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図形グループ 44"/>
          <p:cNvGrpSpPr/>
          <p:nvPr/>
        </p:nvGrpSpPr>
        <p:grpSpPr>
          <a:xfrm>
            <a:off x="2110768" y="2531743"/>
            <a:ext cx="4922465" cy="4150201"/>
            <a:chOff x="2110768" y="2531743"/>
            <a:chExt cx="4922465" cy="4150201"/>
          </a:xfrm>
        </p:grpSpPr>
        <p:pic>
          <p:nvPicPr>
            <p:cNvPr id="42" name="図 41"/>
            <p:cNvPicPr>
              <a:picLocks noChangeAspect="1"/>
            </p:cNvPicPr>
            <p:nvPr/>
          </p:nvPicPr>
          <p:blipFill>
            <a:blip r:embed="rId2"/>
            <a:stretch>
              <a:fillRect/>
            </a:stretch>
          </p:blipFill>
          <p:spPr>
            <a:xfrm>
              <a:off x="2529285" y="2677223"/>
              <a:ext cx="4085431" cy="3512862"/>
            </a:xfrm>
            <a:prstGeom prst="rect">
              <a:avLst/>
            </a:prstGeom>
          </p:spPr>
        </p:pic>
        <p:pic>
          <p:nvPicPr>
            <p:cNvPr id="36" name="図 35"/>
            <p:cNvPicPr>
              <a:picLocks noChangeAspect="1"/>
            </p:cNvPicPr>
            <p:nvPr/>
          </p:nvPicPr>
          <p:blipFill>
            <a:blip r:embed="rId3"/>
            <a:stretch>
              <a:fillRect/>
            </a:stretch>
          </p:blipFill>
          <p:spPr>
            <a:xfrm rot="563861">
              <a:off x="2110768" y="2531744"/>
              <a:ext cx="1582905" cy="4048133"/>
            </a:xfrm>
            <a:prstGeom prst="rect">
              <a:avLst/>
            </a:prstGeom>
          </p:spPr>
        </p:pic>
        <p:pic>
          <p:nvPicPr>
            <p:cNvPr id="37" name="図 36"/>
            <p:cNvPicPr>
              <a:picLocks noChangeAspect="1"/>
            </p:cNvPicPr>
            <p:nvPr/>
          </p:nvPicPr>
          <p:blipFill>
            <a:blip r:embed="rId3"/>
            <a:stretch>
              <a:fillRect/>
            </a:stretch>
          </p:blipFill>
          <p:spPr>
            <a:xfrm rot="21036139" flipH="1">
              <a:off x="5450329" y="2531743"/>
              <a:ext cx="1582904" cy="4048133"/>
            </a:xfrm>
            <a:prstGeom prst="rect">
              <a:avLst/>
            </a:prstGeom>
          </p:spPr>
        </p:pic>
        <p:pic>
          <p:nvPicPr>
            <p:cNvPr id="38" name="図 37"/>
            <p:cNvPicPr>
              <a:picLocks noChangeAspect="1"/>
            </p:cNvPicPr>
            <p:nvPr/>
          </p:nvPicPr>
          <p:blipFill>
            <a:blip r:embed="rId4"/>
            <a:stretch>
              <a:fillRect/>
            </a:stretch>
          </p:blipFill>
          <p:spPr>
            <a:xfrm>
              <a:off x="2615169" y="5955610"/>
              <a:ext cx="3913663" cy="726334"/>
            </a:xfrm>
            <a:prstGeom prst="rect">
              <a:avLst/>
            </a:prstGeom>
          </p:spPr>
        </p:pic>
      </p:grpSp>
      <p:pic>
        <p:nvPicPr>
          <p:cNvPr id="20" name="図 19"/>
          <p:cNvPicPr>
            <a:picLocks noChangeAspect="1"/>
          </p:cNvPicPr>
          <p:nvPr/>
        </p:nvPicPr>
        <p:blipFill rotWithShape="1">
          <a:blip r:embed="rId5">
            <a:alphaModFix amt="77000"/>
          </a:blip>
          <a:srcRect t="15874" b="28582"/>
          <a:stretch/>
        </p:blipFill>
        <p:spPr>
          <a:xfrm>
            <a:off x="3092167" y="3085353"/>
            <a:ext cx="2959667" cy="1643894"/>
          </a:xfrm>
          <a:prstGeom prst="rect">
            <a:avLst/>
          </a:prstGeom>
        </p:spPr>
      </p:pic>
      <p:sp>
        <p:nvSpPr>
          <p:cNvPr id="2" name="タイトル 1"/>
          <p:cNvSpPr>
            <a:spLocks noGrp="1"/>
          </p:cNvSpPr>
          <p:nvPr>
            <p:ph type="title"/>
          </p:nvPr>
        </p:nvSpPr>
        <p:spPr/>
        <p:txBody>
          <a:bodyPr/>
          <a:lstStyle/>
          <a:p>
            <a:r>
              <a:rPr lang="en-US" altLang="ja-JP" dirty="0" smtClean="0"/>
              <a:t>Expectations </a:t>
            </a:r>
            <a:r>
              <a:rPr lang="en-US" altLang="ja-JP" dirty="0"/>
              <a:t>for Moodle</a:t>
            </a:r>
            <a:endParaRPr kumimoji="1" lang="ja-JP" altLang="en-US" dirty="0"/>
          </a:p>
        </p:txBody>
      </p:sp>
      <p:sp>
        <p:nvSpPr>
          <p:cNvPr id="3" name="スライド番号プレースホルダー 2"/>
          <p:cNvSpPr>
            <a:spLocks noGrp="1"/>
          </p:cNvSpPr>
          <p:nvPr>
            <p:ph type="sldNum" sz="quarter" idx="12"/>
          </p:nvPr>
        </p:nvSpPr>
        <p:spPr/>
        <p:txBody>
          <a:bodyPr/>
          <a:lstStyle/>
          <a:p>
            <a:fld id="{E863AB6B-07E7-994D-8C15-200C54B03C40}" type="slidenum">
              <a:rPr kumimoji="1" lang="ja-JP" altLang="en-US" smtClean="0"/>
              <a:pPr/>
              <a:t>43</a:t>
            </a:fld>
            <a:endParaRPr kumimoji="1" lang="ja-JP" altLang="en-US"/>
          </a:p>
        </p:txBody>
      </p:sp>
      <p:grpSp>
        <p:nvGrpSpPr>
          <p:cNvPr id="53" name="図形グループ 52"/>
          <p:cNvGrpSpPr/>
          <p:nvPr/>
        </p:nvGrpSpPr>
        <p:grpSpPr>
          <a:xfrm>
            <a:off x="308840" y="4341115"/>
            <a:ext cx="2169699" cy="2445492"/>
            <a:chOff x="308840" y="4341115"/>
            <a:chExt cx="2169699" cy="2445492"/>
          </a:xfrm>
        </p:grpSpPr>
        <p:pic>
          <p:nvPicPr>
            <p:cNvPr id="27" name="図 26" descr="meetin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9189" y="4341115"/>
              <a:ext cx="1896002" cy="1896002"/>
            </a:xfrm>
            <a:prstGeom prst="rect">
              <a:avLst/>
            </a:prstGeom>
          </p:spPr>
        </p:pic>
        <p:sp>
          <p:nvSpPr>
            <p:cNvPr id="12" name="正方形/長方形 11"/>
            <p:cNvSpPr/>
            <p:nvPr/>
          </p:nvSpPr>
          <p:spPr>
            <a:xfrm>
              <a:off x="308840" y="5955610"/>
              <a:ext cx="2169699" cy="830997"/>
            </a:xfrm>
            <a:prstGeom prst="rect">
              <a:avLst/>
            </a:prstGeom>
          </p:spPr>
          <p:txBody>
            <a:bodyPr wrap="square">
              <a:spAutoFit/>
            </a:bodyPr>
            <a:lstStyle/>
            <a:p>
              <a:pPr algn="ctr"/>
              <a:r>
                <a:rPr lang="en-US" altLang="ja-JP" sz="2400" dirty="0" smtClean="0">
                  <a:latin typeface="Britannic Bold"/>
                  <a:cs typeface="Britannic Bold"/>
                </a:rPr>
                <a:t>Traditional</a:t>
              </a:r>
            </a:p>
            <a:p>
              <a:pPr algn="ctr"/>
              <a:r>
                <a:rPr lang="en-US" altLang="ja-JP" sz="2400" dirty="0" smtClean="0">
                  <a:latin typeface="Britannic Bold"/>
                  <a:cs typeface="Britannic Bold"/>
                </a:rPr>
                <a:t>School</a:t>
              </a:r>
              <a:endParaRPr lang="ja-JP" altLang="en-US" sz="2400" dirty="0">
                <a:latin typeface="Britannic Bold"/>
                <a:cs typeface="Britannic Bold"/>
              </a:endParaRPr>
            </a:p>
          </p:txBody>
        </p:sp>
      </p:grpSp>
      <p:grpSp>
        <p:nvGrpSpPr>
          <p:cNvPr id="54" name="図形グループ 53"/>
          <p:cNvGrpSpPr/>
          <p:nvPr/>
        </p:nvGrpSpPr>
        <p:grpSpPr>
          <a:xfrm>
            <a:off x="6806001" y="4703556"/>
            <a:ext cx="2050481" cy="2082140"/>
            <a:chOff x="6806001" y="4703556"/>
            <a:chExt cx="2050481" cy="2082140"/>
          </a:xfrm>
        </p:grpSpPr>
        <p:pic>
          <p:nvPicPr>
            <p:cNvPr id="11" name="図 10"/>
            <p:cNvPicPr>
              <a:picLocks noChangeAspect="1"/>
            </p:cNvPicPr>
            <p:nvPr/>
          </p:nvPicPr>
          <p:blipFill rotWithShape="1">
            <a:blip r:embed="rId7"/>
            <a:srcRect t="12079" b="9950"/>
            <a:stretch/>
          </p:blipFill>
          <p:spPr>
            <a:xfrm>
              <a:off x="7163838" y="4703556"/>
              <a:ext cx="1638156" cy="1703780"/>
            </a:xfrm>
            <a:prstGeom prst="rect">
              <a:avLst/>
            </a:prstGeom>
          </p:spPr>
        </p:pic>
        <p:sp>
          <p:nvSpPr>
            <p:cNvPr id="31" name="正方形/長方形 30"/>
            <p:cNvSpPr/>
            <p:nvPr/>
          </p:nvSpPr>
          <p:spPr>
            <a:xfrm>
              <a:off x="6806001" y="5954699"/>
              <a:ext cx="2050481" cy="830997"/>
            </a:xfrm>
            <a:prstGeom prst="rect">
              <a:avLst/>
            </a:prstGeom>
          </p:spPr>
          <p:txBody>
            <a:bodyPr wrap="square">
              <a:spAutoFit/>
            </a:bodyPr>
            <a:lstStyle/>
            <a:p>
              <a:pPr algn="ctr"/>
              <a:r>
                <a:rPr lang="en-US" altLang="ja-JP" sz="2400" dirty="0" smtClean="0">
                  <a:latin typeface="Britannic Bold"/>
                  <a:cs typeface="Britannic Bold"/>
                </a:rPr>
                <a:t>Other</a:t>
              </a:r>
              <a:r>
                <a:rPr lang="ja-JP" altLang="en-US" sz="2400" dirty="0" smtClean="0">
                  <a:latin typeface="Britannic Bold"/>
                  <a:cs typeface="Britannic Bold"/>
                </a:rPr>
                <a:t>　</a:t>
              </a:r>
              <a:r>
                <a:rPr lang="en-US" altLang="ja-JP" sz="2400" dirty="0" smtClean="0">
                  <a:latin typeface="Britannic Bold"/>
                  <a:cs typeface="Britannic Bold"/>
                </a:rPr>
                <a:t>institution</a:t>
              </a:r>
              <a:endParaRPr lang="ja-JP" altLang="en-US" sz="2400" dirty="0">
                <a:latin typeface="Britannic Bold"/>
                <a:cs typeface="Britannic Bold"/>
              </a:endParaRPr>
            </a:p>
          </p:txBody>
        </p:sp>
      </p:grpSp>
      <p:grpSp>
        <p:nvGrpSpPr>
          <p:cNvPr id="24" name="図形グループ 23"/>
          <p:cNvGrpSpPr/>
          <p:nvPr/>
        </p:nvGrpSpPr>
        <p:grpSpPr>
          <a:xfrm>
            <a:off x="2529285" y="2677223"/>
            <a:ext cx="4266968" cy="3093621"/>
            <a:chOff x="2204021" y="1202362"/>
            <a:chExt cx="5172158" cy="3749897"/>
          </a:xfrm>
        </p:grpSpPr>
        <p:pic>
          <p:nvPicPr>
            <p:cNvPr id="8" name="図 7"/>
            <p:cNvPicPr>
              <a:picLocks noChangeAspect="1"/>
            </p:cNvPicPr>
            <p:nvPr/>
          </p:nvPicPr>
          <p:blipFill>
            <a:blip r:embed="rId8"/>
            <a:stretch>
              <a:fillRect/>
            </a:stretch>
          </p:blipFill>
          <p:spPr>
            <a:xfrm>
              <a:off x="2204021" y="1202362"/>
              <a:ext cx="5172158" cy="3749897"/>
            </a:xfrm>
            <a:prstGeom prst="rect">
              <a:avLst/>
            </a:prstGeom>
          </p:spPr>
        </p:pic>
        <p:pic>
          <p:nvPicPr>
            <p:cNvPr id="47" name="図 46"/>
            <p:cNvPicPr>
              <a:picLocks noChangeAspect="1"/>
            </p:cNvPicPr>
            <p:nvPr/>
          </p:nvPicPr>
          <p:blipFill rotWithShape="1">
            <a:blip r:embed="rId5">
              <a:alphaModFix amt="77000"/>
            </a:blip>
            <a:srcRect t="15874" b="28582"/>
            <a:stretch/>
          </p:blipFill>
          <p:spPr>
            <a:xfrm>
              <a:off x="2873981" y="1560211"/>
              <a:ext cx="3587528" cy="1992628"/>
            </a:xfrm>
            <a:prstGeom prst="rect">
              <a:avLst/>
            </a:prstGeom>
          </p:spPr>
        </p:pic>
      </p:grpSp>
      <p:grpSp>
        <p:nvGrpSpPr>
          <p:cNvPr id="55" name="図形グループ 54"/>
          <p:cNvGrpSpPr/>
          <p:nvPr/>
        </p:nvGrpSpPr>
        <p:grpSpPr>
          <a:xfrm>
            <a:off x="2995458" y="532111"/>
            <a:ext cx="3056376" cy="1948548"/>
            <a:chOff x="2995458" y="532111"/>
            <a:chExt cx="3056376" cy="1948548"/>
          </a:xfrm>
        </p:grpSpPr>
        <p:pic>
          <p:nvPicPr>
            <p:cNvPr id="40" name="図 39"/>
            <p:cNvPicPr>
              <a:picLocks noChangeAspect="1"/>
            </p:cNvPicPr>
            <p:nvPr/>
          </p:nvPicPr>
          <p:blipFill rotWithShape="1">
            <a:blip r:embed="rId9"/>
            <a:srcRect b="34614"/>
            <a:stretch/>
          </p:blipFill>
          <p:spPr>
            <a:xfrm>
              <a:off x="2995458" y="532111"/>
              <a:ext cx="3056376" cy="1948548"/>
            </a:xfrm>
            <a:prstGeom prst="rect">
              <a:avLst/>
            </a:prstGeom>
          </p:spPr>
        </p:pic>
        <p:sp>
          <p:nvSpPr>
            <p:cNvPr id="29" name="正方形/長方形 28"/>
            <p:cNvSpPr/>
            <p:nvPr/>
          </p:nvSpPr>
          <p:spPr>
            <a:xfrm>
              <a:off x="3293626" y="889171"/>
              <a:ext cx="2408251" cy="1077218"/>
            </a:xfrm>
            <a:prstGeom prst="rect">
              <a:avLst/>
            </a:prstGeom>
          </p:spPr>
          <p:txBody>
            <a:bodyPr wrap="square">
              <a:spAutoFit/>
            </a:bodyPr>
            <a:lstStyle/>
            <a:p>
              <a:pPr algn="ctr"/>
              <a:r>
                <a:rPr lang="en-US" altLang="ja-JP" sz="3200" dirty="0" smtClean="0">
                  <a:latin typeface="Britannic Bold"/>
                  <a:cs typeface="Britannic Bold"/>
                </a:rPr>
                <a:t>Open</a:t>
              </a:r>
              <a:r>
                <a:rPr lang="ja-JP" altLang="en-US" sz="3200" dirty="0" smtClean="0">
                  <a:latin typeface="Britannic Bold"/>
                  <a:cs typeface="Britannic Bold"/>
                </a:rPr>
                <a:t>　</a:t>
              </a:r>
              <a:r>
                <a:rPr lang="en-US" altLang="ja-JP" sz="3200" dirty="0" smtClean="0">
                  <a:latin typeface="Britannic Bold"/>
                  <a:cs typeface="Britannic Bold"/>
                </a:rPr>
                <a:t>Education</a:t>
              </a:r>
              <a:endParaRPr lang="en-US" altLang="ja-JP" sz="3200" dirty="0">
                <a:latin typeface="Britannic Bold"/>
                <a:cs typeface="Britannic Bold"/>
              </a:endParaRPr>
            </a:p>
          </p:txBody>
        </p:sp>
      </p:grpSp>
      <p:grpSp>
        <p:nvGrpSpPr>
          <p:cNvPr id="57" name="図形グループ 56"/>
          <p:cNvGrpSpPr/>
          <p:nvPr/>
        </p:nvGrpSpPr>
        <p:grpSpPr>
          <a:xfrm>
            <a:off x="5211581" y="1735556"/>
            <a:ext cx="2506457" cy="1407896"/>
            <a:chOff x="5211581" y="1735556"/>
            <a:chExt cx="2506457" cy="1407896"/>
          </a:xfrm>
        </p:grpSpPr>
        <p:sp>
          <p:nvSpPr>
            <p:cNvPr id="48" name="正方形/長方形 47"/>
            <p:cNvSpPr/>
            <p:nvPr/>
          </p:nvSpPr>
          <p:spPr>
            <a:xfrm>
              <a:off x="6076267" y="1735556"/>
              <a:ext cx="1641771" cy="400110"/>
            </a:xfrm>
            <a:prstGeom prst="rect">
              <a:avLst/>
            </a:prstGeom>
          </p:spPr>
          <p:txBody>
            <a:bodyPr wrap="none">
              <a:spAutoFit/>
            </a:bodyPr>
            <a:lstStyle/>
            <a:p>
              <a:pPr algn="ctr"/>
              <a:r>
                <a:rPr lang="en-US" altLang="ja-JP" sz="2000" dirty="0" smtClean="0">
                  <a:solidFill>
                    <a:schemeClr val="tx2"/>
                  </a:solidFill>
                  <a:latin typeface="Britannic Bold"/>
                  <a:ea typeface="ヒラギノ角ゴ StdN W8"/>
                  <a:cs typeface="Britannic Bold"/>
                  <a:sym typeface="ヒラギノ角ゴ Pro W6" charset="0"/>
                </a:rPr>
                <a:t>Little </a:t>
              </a:r>
              <a:r>
                <a:rPr lang="en-US" altLang="ja-JP" sz="2000" dirty="0" err="1" smtClean="0">
                  <a:solidFill>
                    <a:schemeClr val="tx2"/>
                  </a:solidFill>
                  <a:latin typeface="Britannic Bold"/>
                  <a:ea typeface="ヒラギノ角ゴ StdN W8"/>
                  <a:cs typeface="Britannic Bold"/>
                  <a:sym typeface="ヒラギノ角ゴ Pro W6" charset="0"/>
                </a:rPr>
                <a:t>CHiLOs</a:t>
              </a:r>
              <a:endParaRPr lang="en-US" altLang="ja-JP" sz="2000" dirty="0">
                <a:solidFill>
                  <a:schemeClr val="tx2"/>
                </a:solidFill>
                <a:latin typeface="Britannic Bold"/>
                <a:ea typeface="ヒラギノ角ゴ StdN W8"/>
                <a:cs typeface="Britannic Bold"/>
                <a:sym typeface="ヒラギノ角ゴ Pro W6" charset="0"/>
              </a:endParaRPr>
            </a:p>
          </p:txBody>
        </p:sp>
        <p:grpSp>
          <p:nvGrpSpPr>
            <p:cNvPr id="50" name="図形グループ 49"/>
            <p:cNvGrpSpPr>
              <a:grpSpLocks noChangeAspect="1"/>
            </p:cNvGrpSpPr>
            <p:nvPr/>
          </p:nvGrpSpPr>
          <p:grpSpPr>
            <a:xfrm>
              <a:off x="5211581" y="2480659"/>
              <a:ext cx="677170" cy="662793"/>
              <a:chOff x="1116433" y="1269953"/>
              <a:chExt cx="998828" cy="1157295"/>
            </a:xfrm>
          </p:grpSpPr>
          <p:pic>
            <p:nvPicPr>
              <p:cNvPr id="51" name="図 16"/>
              <p:cNvPicPr>
                <a:picLocks noChangeAspect="1"/>
              </p:cNvPicPr>
              <p:nvPr/>
            </p:nvPicPr>
            <p:blipFill rotWithShape="1">
              <a:blip r:embed="rId10">
                <a:extLst>
                  <a:ext uri="{28A0092B-C50C-407E-A947-70E740481C1C}">
                    <a14:useLocalDpi xmlns:a14="http://schemas.microsoft.com/office/drawing/2010/main" val="0"/>
                  </a:ext>
                </a:extLst>
              </a:blip>
              <a:srcRect l="8589" t="7457" r="7543" b="5790"/>
              <a:stretch/>
            </p:blipFill>
            <p:spPr bwMode="auto">
              <a:xfrm>
                <a:off x="1116433" y="1269953"/>
                <a:ext cx="998828" cy="1157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図 51" descr="写真.JPG"/>
              <p:cNvPicPr>
                <a:picLocks noChangeAspect="1"/>
              </p:cNvPicPr>
              <p:nvPr/>
            </p:nvPicPr>
            <p:blipFill rotWithShape="1">
              <a:blip r:embed="rId11">
                <a:extLst>
                  <a:ext uri="{BEBA8EAE-BF5A-486C-A8C5-ECC9F3942E4B}">
                    <a14:imgProps xmlns:a14="http://schemas.microsoft.com/office/drawing/2010/main">
                      <a14:imgLayer r:embed="rId12">
                        <a14:imgEffect>
                          <a14:backgroundRemoval t="2344" b="83594" l="19141" r="79004">
                            <a14:foregroundMark x1="40137" y1="21745" x2="54199" y2="58594"/>
                            <a14:foregroundMark x1="57324" y1="21745" x2="36816" y2="55599"/>
                            <a14:foregroundMark x1="75391" y1="8073" x2="63672" y2="29427"/>
                            <a14:foregroundMark x1="66797" y1="9505" x2="76563" y2="21354"/>
                            <a14:foregroundMark x1="28516" y1="4818" x2="32422" y2="26563"/>
                            <a14:foregroundMark x1="39063" y1="75260" x2="40430" y2="80078"/>
                            <a14:foregroundMark x1="34863" y1="76563" x2="36426" y2="77734"/>
                            <a14:foregroundMark x1="53516" y1="77734" x2="55371" y2="80599"/>
                            <a14:foregroundMark x1="63867" y1="68490" x2="66309" y2="79818"/>
                            <a14:foregroundMark x1="47070" y1="75651" x2="46875" y2="79688"/>
                            <a14:foregroundMark x1="44141" y1="79167" x2="51758" y2="79818"/>
                            <a14:foregroundMark x1="42383" y1="80599" x2="52637" y2="80599"/>
                            <a14:foregroundMark x1="59766" y1="80729" x2="64941" y2="83594"/>
                            <a14:foregroundMark x1="68359" y1="67188" x2="69629" y2="70182"/>
                            <a14:foregroundMark x1="71484" y1="67318" x2="72070" y2="69401"/>
                          </a14:backgroundRemoval>
                        </a14:imgEffect>
                      </a14:imgLayer>
                    </a14:imgProps>
                  </a:ext>
                  <a:ext uri="{28A0092B-C50C-407E-A947-70E740481C1C}">
                    <a14:useLocalDpi xmlns:a14="http://schemas.microsoft.com/office/drawing/2010/main" val="0"/>
                  </a:ext>
                </a:extLst>
              </a:blip>
              <a:srcRect l="18230" r="19791" b="15278"/>
              <a:stretch/>
            </p:blipFill>
            <p:spPr>
              <a:xfrm rot="20478417">
                <a:off x="1330431" y="1518670"/>
                <a:ext cx="623624" cy="639345"/>
              </a:xfrm>
              <a:prstGeom prst="rect">
                <a:avLst/>
              </a:prstGeom>
            </p:spPr>
          </p:pic>
        </p:grpSp>
        <p:sp>
          <p:nvSpPr>
            <p:cNvPr id="43" name="円弧 42"/>
            <p:cNvSpPr/>
            <p:nvPr/>
          </p:nvSpPr>
          <p:spPr>
            <a:xfrm>
              <a:off x="5597227" y="1966389"/>
              <a:ext cx="776087" cy="854694"/>
            </a:xfrm>
            <a:prstGeom prst="arc">
              <a:avLst>
                <a:gd name="adj1" fmla="val 9996833"/>
                <a:gd name="adj2" fmla="val 16545777"/>
              </a:avLst>
            </a:prstGeom>
            <a:ln w="28575" cmpd="sng">
              <a:solidFill>
                <a:schemeClr val="tx1"/>
              </a:solidFill>
              <a:headEnd type="arrow"/>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grpSp>
    </p:spTree>
    <p:extLst>
      <p:ext uri="{BB962C8B-B14F-4D97-AF65-F5344CB8AC3E}">
        <p14:creationId xmlns:p14="http://schemas.microsoft.com/office/powerpoint/2010/main" val="394072366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5"/>
                                        </p:tgtEl>
                                      </p:cBhvr>
                                    </p:animEffect>
                                    <p:set>
                                      <p:cBhvr>
                                        <p:cTn id="7" dur="1" fill="hold">
                                          <p:stCondLst>
                                            <p:cond delay="499"/>
                                          </p:stCondLst>
                                        </p:cTn>
                                        <p:tgtEl>
                                          <p:spTgt spid="45"/>
                                        </p:tgtEl>
                                        <p:attrNameLst>
                                          <p:attrName>style.visibility</p:attrName>
                                        </p:attrNameLst>
                                      </p:cBhvr>
                                      <p:to>
                                        <p:strVal val="hidden"/>
                                      </p:to>
                                    </p:set>
                                  </p:childTnLst>
                                </p:cTn>
                              </p:par>
                            </p:childTnLst>
                          </p:cTn>
                        </p:par>
                        <p:par>
                          <p:cTn id="8" fill="hold">
                            <p:stCondLst>
                              <p:cond delay="500"/>
                            </p:stCondLst>
                            <p:childTnLst>
                              <p:par>
                                <p:cTn id="9" presetID="9" presetClass="entr" presetSubtype="0" fill="hold" nodeType="afterEffect">
                                  <p:stCondLst>
                                    <p:cond delay="100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childTnLst>
                          </p:cTn>
                        </p:par>
                        <p:par>
                          <p:cTn id="12" fill="hold">
                            <p:stCondLst>
                              <p:cond delay="2000"/>
                            </p:stCondLst>
                            <p:childTnLst>
                              <p:par>
                                <p:cTn id="13" presetID="22" presetClass="entr" presetSubtype="1" fill="hold" nodeType="afterEffect">
                                  <p:stCondLst>
                                    <p:cond delay="1000"/>
                                  </p:stCondLst>
                                  <p:childTnLst>
                                    <p:set>
                                      <p:cBhvr>
                                        <p:cTn id="14" dur="1" fill="hold">
                                          <p:stCondLst>
                                            <p:cond delay="0"/>
                                          </p:stCondLst>
                                        </p:cTn>
                                        <p:tgtEl>
                                          <p:spTgt spid="57"/>
                                        </p:tgtEl>
                                        <p:attrNameLst>
                                          <p:attrName>style.visibility</p:attrName>
                                        </p:attrNameLst>
                                      </p:cBhvr>
                                      <p:to>
                                        <p:strVal val="visible"/>
                                      </p:to>
                                    </p:set>
                                    <p:animEffect transition="in" filter="wipe(up)">
                                      <p:cBhvr>
                                        <p:cTn id="15" dur="500"/>
                                        <p:tgtEl>
                                          <p:spTgt spid="57"/>
                                        </p:tgtEl>
                                      </p:cBhvr>
                                    </p:animEffect>
                                  </p:childTnLst>
                                </p:cTn>
                              </p:par>
                            </p:childTnLst>
                          </p:cTn>
                        </p:par>
                        <p:par>
                          <p:cTn id="16" fill="hold">
                            <p:stCondLst>
                              <p:cond delay="3500"/>
                            </p:stCondLst>
                            <p:childTnLst>
                              <p:par>
                                <p:cTn id="17" presetID="53" presetClass="entr" presetSubtype="16" fill="hold" nodeType="afterEffect">
                                  <p:stCondLst>
                                    <p:cond delay="2000"/>
                                  </p:stCondLst>
                                  <p:childTnLst>
                                    <p:set>
                                      <p:cBhvr>
                                        <p:cTn id="18" dur="1" fill="hold">
                                          <p:stCondLst>
                                            <p:cond delay="0"/>
                                          </p:stCondLst>
                                        </p:cTn>
                                        <p:tgtEl>
                                          <p:spTgt spid="53"/>
                                        </p:tgtEl>
                                        <p:attrNameLst>
                                          <p:attrName>style.visibility</p:attrName>
                                        </p:attrNameLst>
                                      </p:cBhvr>
                                      <p:to>
                                        <p:strVal val="visible"/>
                                      </p:to>
                                    </p:set>
                                    <p:anim calcmode="lin" valueType="num">
                                      <p:cBhvr>
                                        <p:cTn id="19" dur="500" fill="hold"/>
                                        <p:tgtEl>
                                          <p:spTgt spid="53"/>
                                        </p:tgtEl>
                                        <p:attrNameLst>
                                          <p:attrName>ppt_w</p:attrName>
                                        </p:attrNameLst>
                                      </p:cBhvr>
                                      <p:tavLst>
                                        <p:tav tm="0">
                                          <p:val>
                                            <p:fltVal val="0"/>
                                          </p:val>
                                        </p:tav>
                                        <p:tav tm="100000">
                                          <p:val>
                                            <p:strVal val="#ppt_w"/>
                                          </p:val>
                                        </p:tav>
                                      </p:tavLst>
                                    </p:anim>
                                    <p:anim calcmode="lin" valueType="num">
                                      <p:cBhvr>
                                        <p:cTn id="20" dur="500" fill="hold"/>
                                        <p:tgtEl>
                                          <p:spTgt spid="53"/>
                                        </p:tgtEl>
                                        <p:attrNameLst>
                                          <p:attrName>ppt_h</p:attrName>
                                        </p:attrNameLst>
                                      </p:cBhvr>
                                      <p:tavLst>
                                        <p:tav tm="0">
                                          <p:val>
                                            <p:fltVal val="0"/>
                                          </p:val>
                                        </p:tav>
                                        <p:tav tm="100000">
                                          <p:val>
                                            <p:strVal val="#ppt_h"/>
                                          </p:val>
                                        </p:tav>
                                      </p:tavLst>
                                    </p:anim>
                                    <p:animEffect transition="in" filter="fade">
                                      <p:cBhvr>
                                        <p:cTn id="21" dur="500"/>
                                        <p:tgtEl>
                                          <p:spTgt spid="53"/>
                                        </p:tgtEl>
                                      </p:cBhvr>
                                    </p:animEffect>
                                  </p:childTnLst>
                                </p:cTn>
                              </p:par>
                            </p:childTnLst>
                          </p:cTn>
                        </p:par>
                        <p:par>
                          <p:cTn id="22" fill="hold">
                            <p:stCondLst>
                              <p:cond delay="6000"/>
                            </p:stCondLst>
                            <p:childTnLst>
                              <p:par>
                                <p:cTn id="23" presetID="53" presetClass="entr" presetSubtype="16" fill="hold" nodeType="afterEffect">
                                  <p:stCondLst>
                                    <p:cond delay="1000"/>
                                  </p:stCondLst>
                                  <p:childTnLst>
                                    <p:set>
                                      <p:cBhvr>
                                        <p:cTn id="24" dur="1" fill="hold">
                                          <p:stCondLst>
                                            <p:cond delay="0"/>
                                          </p:stCondLst>
                                        </p:cTn>
                                        <p:tgtEl>
                                          <p:spTgt spid="54"/>
                                        </p:tgtEl>
                                        <p:attrNameLst>
                                          <p:attrName>style.visibility</p:attrName>
                                        </p:attrNameLst>
                                      </p:cBhvr>
                                      <p:to>
                                        <p:strVal val="visible"/>
                                      </p:to>
                                    </p:set>
                                    <p:anim calcmode="lin" valueType="num">
                                      <p:cBhvr>
                                        <p:cTn id="25" dur="500" fill="hold"/>
                                        <p:tgtEl>
                                          <p:spTgt spid="54"/>
                                        </p:tgtEl>
                                        <p:attrNameLst>
                                          <p:attrName>ppt_w</p:attrName>
                                        </p:attrNameLst>
                                      </p:cBhvr>
                                      <p:tavLst>
                                        <p:tav tm="0">
                                          <p:val>
                                            <p:fltVal val="0"/>
                                          </p:val>
                                        </p:tav>
                                        <p:tav tm="100000">
                                          <p:val>
                                            <p:strVal val="#ppt_w"/>
                                          </p:val>
                                        </p:tav>
                                      </p:tavLst>
                                    </p:anim>
                                    <p:anim calcmode="lin" valueType="num">
                                      <p:cBhvr>
                                        <p:cTn id="26" dur="500" fill="hold"/>
                                        <p:tgtEl>
                                          <p:spTgt spid="54"/>
                                        </p:tgtEl>
                                        <p:attrNameLst>
                                          <p:attrName>ppt_h</p:attrName>
                                        </p:attrNameLst>
                                      </p:cBhvr>
                                      <p:tavLst>
                                        <p:tav tm="0">
                                          <p:val>
                                            <p:fltVal val="0"/>
                                          </p:val>
                                        </p:tav>
                                        <p:tav tm="100000">
                                          <p:val>
                                            <p:strVal val="#ppt_h"/>
                                          </p:val>
                                        </p:tav>
                                      </p:tavLst>
                                    </p:anim>
                                    <p:animEffect transition="in" filter="fade">
                                      <p:cBhvr>
                                        <p:cTn id="27" dur="500"/>
                                        <p:tgtEl>
                                          <p:spTgt spid="54"/>
                                        </p:tgtEl>
                                      </p:cBhvr>
                                    </p:animEffect>
                                  </p:childTnLst>
                                </p:cTn>
                              </p:par>
                            </p:childTnLst>
                          </p:cTn>
                        </p:par>
                        <p:par>
                          <p:cTn id="28" fill="hold">
                            <p:stCondLst>
                              <p:cond delay="7500"/>
                            </p:stCondLst>
                            <p:childTnLst>
                              <p:par>
                                <p:cTn id="29" presetID="53" presetClass="entr" presetSubtype="16" fill="hold" nodeType="afterEffect">
                                  <p:stCondLst>
                                    <p:cond delay="1000"/>
                                  </p:stCondLst>
                                  <p:childTnLst>
                                    <p:set>
                                      <p:cBhvr>
                                        <p:cTn id="30" dur="1" fill="hold">
                                          <p:stCondLst>
                                            <p:cond delay="0"/>
                                          </p:stCondLst>
                                        </p:cTn>
                                        <p:tgtEl>
                                          <p:spTgt spid="55"/>
                                        </p:tgtEl>
                                        <p:attrNameLst>
                                          <p:attrName>style.visibility</p:attrName>
                                        </p:attrNameLst>
                                      </p:cBhvr>
                                      <p:to>
                                        <p:strVal val="visible"/>
                                      </p:to>
                                    </p:set>
                                    <p:anim calcmode="lin" valueType="num">
                                      <p:cBhvr>
                                        <p:cTn id="31" dur="500" fill="hold"/>
                                        <p:tgtEl>
                                          <p:spTgt spid="55"/>
                                        </p:tgtEl>
                                        <p:attrNameLst>
                                          <p:attrName>ppt_w</p:attrName>
                                        </p:attrNameLst>
                                      </p:cBhvr>
                                      <p:tavLst>
                                        <p:tav tm="0">
                                          <p:val>
                                            <p:fltVal val="0"/>
                                          </p:val>
                                        </p:tav>
                                        <p:tav tm="100000">
                                          <p:val>
                                            <p:strVal val="#ppt_w"/>
                                          </p:val>
                                        </p:tav>
                                      </p:tavLst>
                                    </p:anim>
                                    <p:anim calcmode="lin" valueType="num">
                                      <p:cBhvr>
                                        <p:cTn id="32" dur="500" fill="hold"/>
                                        <p:tgtEl>
                                          <p:spTgt spid="55"/>
                                        </p:tgtEl>
                                        <p:attrNameLst>
                                          <p:attrName>ppt_h</p:attrName>
                                        </p:attrNameLst>
                                      </p:cBhvr>
                                      <p:tavLst>
                                        <p:tav tm="0">
                                          <p:val>
                                            <p:fltVal val="0"/>
                                          </p:val>
                                        </p:tav>
                                        <p:tav tm="100000">
                                          <p:val>
                                            <p:strVal val="#ppt_h"/>
                                          </p:val>
                                        </p:tav>
                                      </p:tavLst>
                                    </p:anim>
                                    <p:animEffect transition="in" filter="fade">
                                      <p:cBhvr>
                                        <p:cTn id="3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lang="en-US" altLang="ja-JP" dirty="0" err="1" smtClean="0"/>
              <a:t>Nihongo</a:t>
            </a:r>
            <a:r>
              <a:rPr lang="en-US" altLang="ja-JP" dirty="0" smtClean="0"/>
              <a:t> Starter Official page</a:t>
            </a:r>
            <a:endParaRPr kumimoji="1" lang="ja-JP" altLang="en-US" dirty="0"/>
          </a:p>
        </p:txBody>
      </p:sp>
      <p:sp>
        <p:nvSpPr>
          <p:cNvPr id="7" name="正方形/長方形 6"/>
          <p:cNvSpPr/>
          <p:nvPr/>
        </p:nvSpPr>
        <p:spPr>
          <a:xfrm>
            <a:off x="90711" y="6142073"/>
            <a:ext cx="8853706" cy="646331"/>
          </a:xfrm>
          <a:prstGeom prst="rect">
            <a:avLst/>
          </a:prstGeom>
        </p:spPr>
        <p:txBody>
          <a:bodyPr wrap="none">
            <a:spAutoFit/>
          </a:bodyPr>
          <a:lstStyle/>
          <a:p>
            <a:r>
              <a:rPr lang="en-US" altLang="ja-JP" sz="3600" dirty="0">
                <a:latin typeface="Britannic Bold"/>
                <a:cs typeface="Britannic Bold"/>
              </a:rPr>
              <a:t>https://</a:t>
            </a:r>
            <a:r>
              <a:rPr lang="en-US" altLang="ja-JP" sz="3600" dirty="0" err="1">
                <a:latin typeface="Britannic Bold"/>
                <a:cs typeface="Britannic Bold"/>
              </a:rPr>
              <a:t>www.facebook.com</a:t>
            </a:r>
            <a:r>
              <a:rPr lang="en-US" altLang="ja-JP" sz="3600" dirty="0">
                <a:latin typeface="Britannic Bold"/>
                <a:cs typeface="Britannic Bold"/>
              </a:rPr>
              <a:t>/</a:t>
            </a:r>
            <a:r>
              <a:rPr lang="en-US" altLang="ja-JP" sz="3600" dirty="0" err="1">
                <a:latin typeface="Britannic Bold"/>
                <a:cs typeface="Britannic Bold"/>
              </a:rPr>
              <a:t>nihongostarter</a:t>
            </a:r>
            <a:endParaRPr lang="ja-JP" altLang="en-US" sz="3600" dirty="0">
              <a:latin typeface="Britannic Bold"/>
              <a:cs typeface="Britannic Bold"/>
            </a:endParaRPr>
          </a:p>
        </p:txBody>
      </p:sp>
      <p:pic>
        <p:nvPicPr>
          <p:cNvPr id="9" name="コンテンツ プレースホルダー 8" descr="スクリーンショット 2014-01-30 22.58.14.png"/>
          <p:cNvPicPr>
            <a:picLocks noGrp="1" noChangeAspect="1"/>
          </p:cNvPicPr>
          <p:nvPr>
            <p:ph idx="1"/>
          </p:nvPr>
        </p:nvPicPr>
        <p:blipFill rotWithShape="1">
          <a:blip r:embed="rId3">
            <a:extLst>
              <a:ext uri="{28A0092B-C50C-407E-A947-70E740481C1C}">
                <a14:useLocalDpi xmlns:a14="http://schemas.microsoft.com/office/drawing/2010/main" val="0"/>
              </a:ext>
            </a:extLst>
          </a:blip>
          <a:srcRect l="-24" r="-112" b="28200"/>
          <a:stretch/>
        </p:blipFill>
        <p:spPr>
          <a:xfrm>
            <a:off x="1129955" y="945221"/>
            <a:ext cx="7163747" cy="5196852"/>
          </a:xfrm>
          <a:prstGeom prst="rect">
            <a:avLst/>
          </a:prstGeom>
        </p:spPr>
      </p:pic>
    </p:spTree>
    <p:extLst>
      <p:ext uri="{BB962C8B-B14F-4D97-AF65-F5344CB8AC3E}">
        <p14:creationId xmlns:p14="http://schemas.microsoft.com/office/powerpoint/2010/main" val="92091196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チロ.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5017" y="900027"/>
            <a:ext cx="3766196" cy="3803650"/>
          </a:xfrm>
          <a:prstGeom prst="rect">
            <a:avLst/>
          </a:prstGeom>
        </p:spPr>
      </p:pic>
      <p:sp>
        <p:nvSpPr>
          <p:cNvPr id="4" name="テキスト ボックス 3"/>
          <p:cNvSpPr txBox="1"/>
          <p:nvPr/>
        </p:nvSpPr>
        <p:spPr>
          <a:xfrm>
            <a:off x="938731" y="5109145"/>
            <a:ext cx="7090014" cy="646331"/>
          </a:xfrm>
          <a:prstGeom prst="rect">
            <a:avLst/>
          </a:prstGeom>
          <a:noFill/>
        </p:spPr>
        <p:txBody>
          <a:bodyPr wrap="square" rtlCol="0">
            <a:spAutoFit/>
          </a:bodyPr>
          <a:lstStyle/>
          <a:p>
            <a:pPr algn="ctr"/>
            <a:r>
              <a:rPr kumimoji="1" lang="en-US" altLang="ja-JP" sz="3600" dirty="0" smtClean="0">
                <a:latin typeface="Britannic Bold"/>
                <a:cs typeface="Britannic Bold"/>
              </a:rPr>
              <a:t>To make </a:t>
            </a:r>
            <a:r>
              <a:rPr lang="en-US" altLang="ja-JP" sz="3600" dirty="0" smtClean="0">
                <a:latin typeface="Britannic Bold"/>
                <a:cs typeface="Britannic Bold"/>
              </a:rPr>
              <a:t>d</a:t>
            </a:r>
            <a:r>
              <a:rPr kumimoji="1" lang="en-US" altLang="ja-JP" sz="3600" dirty="0" smtClean="0">
                <a:latin typeface="Britannic Bold"/>
                <a:cs typeface="Britannic Bold"/>
              </a:rPr>
              <a:t>reams </a:t>
            </a:r>
            <a:r>
              <a:rPr lang="en-US" altLang="ja-JP" sz="3600" dirty="0">
                <a:latin typeface="Britannic Bold"/>
                <a:cs typeface="Britannic Bold"/>
              </a:rPr>
              <a:t>c</a:t>
            </a:r>
            <a:r>
              <a:rPr kumimoji="1" lang="en-US" altLang="ja-JP" sz="3600" dirty="0" smtClean="0">
                <a:latin typeface="Britannic Bold"/>
                <a:cs typeface="Britannic Bold"/>
              </a:rPr>
              <a:t>ome </a:t>
            </a:r>
            <a:r>
              <a:rPr lang="en-US" altLang="ja-JP" sz="3600" dirty="0">
                <a:latin typeface="Britannic Bold"/>
                <a:cs typeface="Britannic Bold"/>
              </a:rPr>
              <a:t>t</a:t>
            </a:r>
            <a:r>
              <a:rPr kumimoji="1" lang="en-US" altLang="ja-JP" sz="3600" dirty="0" smtClean="0">
                <a:latin typeface="Britannic Bold"/>
                <a:cs typeface="Britannic Bold"/>
              </a:rPr>
              <a:t>rue!</a:t>
            </a:r>
            <a:endParaRPr kumimoji="1" lang="ja-JP" altLang="en-US" sz="3600" dirty="0">
              <a:latin typeface="Britannic Bold"/>
              <a:cs typeface="Britannic Bold"/>
            </a:endParaRPr>
          </a:p>
        </p:txBody>
      </p:sp>
    </p:spTree>
    <p:extLst>
      <p:ext uri="{BB962C8B-B14F-4D97-AF65-F5344CB8AC3E}">
        <p14:creationId xmlns:p14="http://schemas.microsoft.com/office/powerpoint/2010/main" val="73347739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 name="正方形/長方形 55"/>
          <p:cNvSpPr/>
          <p:nvPr/>
        </p:nvSpPr>
        <p:spPr>
          <a:xfrm>
            <a:off x="8608813" y="175593"/>
            <a:ext cx="441422" cy="369332"/>
          </a:xfrm>
          <a:prstGeom prst="rect">
            <a:avLst/>
          </a:prstGeom>
        </p:spPr>
        <p:txBody>
          <a:bodyPr wrap="none">
            <a:spAutoFit/>
          </a:bodyPr>
          <a:lstStyle/>
          <a:p>
            <a:fld id="{6142AB99-7B28-AE4A-BEDC-4F93516E6ACB}" type="slidenum">
              <a:rPr kumimoji="0" lang="en-US" altLang="ja-JP">
                <a:solidFill>
                  <a:schemeClr val="bg1"/>
                </a:solidFill>
              </a:rPr>
              <a:pPr/>
              <a:t>46</a:t>
            </a:fld>
            <a:endParaRPr lang="ja-JP" altLang="en-US" dirty="0"/>
          </a:p>
        </p:txBody>
      </p:sp>
      <p:sp>
        <p:nvSpPr>
          <p:cNvPr id="3" name="タイトル 2"/>
          <p:cNvSpPr>
            <a:spLocks noGrp="1"/>
          </p:cNvSpPr>
          <p:nvPr>
            <p:ph type="title"/>
          </p:nvPr>
        </p:nvSpPr>
        <p:spPr>
          <a:xfrm>
            <a:off x="-122134" y="54175"/>
            <a:ext cx="8466323" cy="639150"/>
          </a:xfrm>
        </p:spPr>
        <p:txBody>
          <a:bodyPr/>
          <a:lstStyle/>
          <a:p>
            <a:r>
              <a:rPr lang="en-US" altLang="ja-JP" sz="3200" dirty="0"/>
              <a:t>Were the Ideals of Open Education Attained?</a:t>
            </a:r>
          </a:p>
        </p:txBody>
      </p:sp>
      <p:sp>
        <p:nvSpPr>
          <p:cNvPr id="89" name="左矢印 88"/>
          <p:cNvSpPr/>
          <p:nvPr/>
        </p:nvSpPr>
        <p:spPr>
          <a:xfrm rot="1829076">
            <a:off x="5341305" y="3332442"/>
            <a:ext cx="2068190" cy="726898"/>
          </a:xfrm>
          <a:prstGeom prst="leftArrow">
            <a:avLst>
              <a:gd name="adj1" fmla="val 65685"/>
              <a:gd name="adj2" fmla="val 40274"/>
            </a:avLst>
          </a:prstGeom>
          <a:solidFill>
            <a:srgbClr val="ACD853"/>
          </a:solidFill>
          <a:ln w="254000" cap="rnd" cmpd="sng">
            <a:noFill/>
            <a:tailEnd type="triangle" w="sm" len="sm"/>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kumimoji="1" lang="ja-JP" altLang="en-US" sz="2400" dirty="0" smtClean="0">
              <a:latin typeface="Britannic Bold"/>
              <a:cs typeface="Britannic Bold"/>
            </a:endParaRPr>
          </a:p>
        </p:txBody>
      </p:sp>
      <p:sp>
        <p:nvSpPr>
          <p:cNvPr id="90" name="左矢印 89"/>
          <p:cNvSpPr/>
          <p:nvPr/>
        </p:nvSpPr>
        <p:spPr>
          <a:xfrm rot="19770924" flipH="1">
            <a:off x="1734505" y="3332442"/>
            <a:ext cx="2068190" cy="726898"/>
          </a:xfrm>
          <a:prstGeom prst="leftArrow">
            <a:avLst>
              <a:gd name="adj1" fmla="val 65685"/>
              <a:gd name="adj2" fmla="val 40274"/>
            </a:avLst>
          </a:prstGeom>
          <a:solidFill>
            <a:srgbClr val="ACD853"/>
          </a:solidFill>
          <a:ln w="254000" cap="rnd" cmpd="sng">
            <a:noFill/>
            <a:tailEnd type="triangle" w="sm" len="sm"/>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kumimoji="1" lang="ja-JP" altLang="en-US" sz="2400" dirty="0" smtClean="0">
              <a:latin typeface="Britannic Bold"/>
              <a:cs typeface="Britannic Bold"/>
            </a:endParaRPr>
          </a:p>
        </p:txBody>
      </p:sp>
      <p:sp>
        <p:nvSpPr>
          <p:cNvPr id="69" name="正方形/長方形 68"/>
          <p:cNvSpPr/>
          <p:nvPr/>
        </p:nvSpPr>
        <p:spPr>
          <a:xfrm>
            <a:off x="396876" y="4337111"/>
            <a:ext cx="3095719" cy="461665"/>
          </a:xfrm>
          <a:prstGeom prst="rect">
            <a:avLst/>
          </a:prstGeom>
        </p:spPr>
        <p:txBody>
          <a:bodyPr wrap="none">
            <a:spAutoFit/>
          </a:bodyPr>
          <a:lstStyle/>
          <a:p>
            <a:pPr algn="ctr"/>
            <a:r>
              <a:rPr lang="en-US" altLang="ja-JP" sz="2400" dirty="0" smtClean="0">
                <a:effectLst/>
                <a:latin typeface="Britannic Bold"/>
                <a:cs typeface="Britannic Bold"/>
              </a:rPr>
              <a:t>Traditional University</a:t>
            </a:r>
            <a:endParaRPr lang="ja-JP" altLang="en-US" sz="2400" dirty="0">
              <a:effectLst/>
              <a:latin typeface="Britannic Bold"/>
              <a:cs typeface="Britannic Bold"/>
            </a:endParaRPr>
          </a:p>
        </p:txBody>
      </p:sp>
      <p:sp>
        <p:nvSpPr>
          <p:cNvPr id="70" name="正方形/長方形 69"/>
          <p:cNvSpPr/>
          <p:nvPr/>
        </p:nvSpPr>
        <p:spPr>
          <a:xfrm>
            <a:off x="6655660" y="4337111"/>
            <a:ext cx="1141358" cy="461665"/>
          </a:xfrm>
          <a:prstGeom prst="rect">
            <a:avLst/>
          </a:prstGeom>
        </p:spPr>
        <p:txBody>
          <a:bodyPr wrap="none">
            <a:spAutoFit/>
          </a:bodyPr>
          <a:lstStyle/>
          <a:p>
            <a:pPr algn="ctr"/>
            <a:r>
              <a:rPr lang="en-US" altLang="ja-JP" sz="2400" dirty="0" smtClean="0">
                <a:effectLst/>
                <a:latin typeface="Britannic Bold"/>
                <a:cs typeface="Britannic Bold"/>
              </a:rPr>
              <a:t>MOOCs</a:t>
            </a:r>
            <a:endParaRPr lang="ja-JP" altLang="en-US" sz="2400" dirty="0">
              <a:effectLst/>
              <a:latin typeface="Britannic Bold"/>
              <a:cs typeface="Britannic Bold"/>
            </a:endParaRPr>
          </a:p>
        </p:txBody>
      </p:sp>
      <p:pic>
        <p:nvPicPr>
          <p:cNvPr id="45" name="図 44"/>
          <p:cNvPicPr>
            <a:picLocks noChangeAspect="1"/>
          </p:cNvPicPr>
          <p:nvPr/>
        </p:nvPicPr>
        <p:blipFill rotWithShape="1">
          <a:blip r:embed="rId3">
            <a:extLst>
              <a:ext uri="{BEBA8EAE-BF5A-486C-A8C5-ECC9F3942E4B}">
                <a14:imgProps xmlns:a14="http://schemas.microsoft.com/office/drawing/2010/main">
                  <a14:imgLayer r:embed="rId4">
                    <a14:imgEffect>
                      <a14:backgroundRemoval t="6875" b="92500" l="7969" r="92344">
                        <a14:foregroundMark x1="48750" y1="91719" x2="48750" y2="91719"/>
                      </a14:backgroundRemoval>
                    </a14:imgEffect>
                  </a14:imgLayer>
                </a14:imgProps>
              </a:ext>
            </a:extLst>
          </a:blip>
          <a:srcRect l="6993" t="7946" r="6928" b="7407"/>
          <a:stretch/>
        </p:blipFill>
        <p:spPr>
          <a:xfrm>
            <a:off x="3438545" y="1364456"/>
            <a:ext cx="2266911" cy="2229174"/>
          </a:xfrm>
          <a:prstGeom prst="rect">
            <a:avLst/>
          </a:prstGeom>
        </p:spPr>
      </p:pic>
      <p:grpSp>
        <p:nvGrpSpPr>
          <p:cNvPr id="93" name="図形グループ 92"/>
          <p:cNvGrpSpPr/>
          <p:nvPr/>
        </p:nvGrpSpPr>
        <p:grpSpPr>
          <a:xfrm>
            <a:off x="6146339" y="4797086"/>
            <a:ext cx="2197850" cy="1684823"/>
            <a:chOff x="5390485" y="4548952"/>
            <a:chExt cx="2698800" cy="2016000"/>
          </a:xfrm>
          <a:effectLst>
            <a:outerShdw blurRad="50800" dist="38100" dir="2700000" algn="tl" rotWithShape="0">
              <a:prstClr val="black">
                <a:alpha val="40000"/>
              </a:prstClr>
            </a:outerShdw>
          </a:effectLst>
        </p:grpSpPr>
        <p:sp>
          <p:nvSpPr>
            <p:cNvPr id="94" name="正方形/長方形 93"/>
            <p:cNvSpPr/>
            <p:nvPr/>
          </p:nvSpPr>
          <p:spPr>
            <a:xfrm>
              <a:off x="5390485" y="4548952"/>
              <a:ext cx="2698800" cy="2016000"/>
            </a:xfrm>
            <a:prstGeom prst="rect">
              <a:avLst/>
            </a:prstGeom>
            <a:ln w="3175" cmpd="sng">
              <a:solidFill>
                <a:schemeClr val="bg1">
                  <a:lumMod val="85000"/>
                </a:schemeClr>
              </a:solidFill>
              <a:tailEnd type="triangle" w="sm" len="sm"/>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95" name="図形グループ 94"/>
            <p:cNvGrpSpPr/>
            <p:nvPr/>
          </p:nvGrpSpPr>
          <p:grpSpPr>
            <a:xfrm>
              <a:off x="5415133" y="4639756"/>
              <a:ext cx="2649504" cy="1834393"/>
              <a:chOff x="5547830" y="4327470"/>
              <a:chExt cx="2774237" cy="1834393"/>
            </a:xfrm>
          </p:grpSpPr>
          <p:pic>
            <p:nvPicPr>
              <p:cNvPr id="96" name="図 95"/>
              <p:cNvPicPr>
                <a:picLocks noChangeAspect="1"/>
              </p:cNvPicPr>
              <p:nvPr/>
            </p:nvPicPr>
            <p:blipFill rotWithShape="1">
              <a:blip r:embed="rId5"/>
              <a:srcRect l="5602" t="19007" r="4805" b="29435"/>
              <a:stretch/>
            </p:blipFill>
            <p:spPr>
              <a:xfrm>
                <a:off x="5547830" y="5309001"/>
                <a:ext cx="2774237" cy="852862"/>
              </a:xfrm>
              <a:prstGeom prst="rect">
                <a:avLst/>
              </a:prstGeom>
            </p:spPr>
          </p:pic>
          <p:pic>
            <p:nvPicPr>
              <p:cNvPr id="97" name="図 96"/>
              <p:cNvPicPr>
                <a:picLocks noChangeAspect="1"/>
              </p:cNvPicPr>
              <p:nvPr/>
            </p:nvPicPr>
            <p:blipFill>
              <a:blip r:embed="rId6"/>
              <a:stretch>
                <a:fillRect/>
              </a:stretch>
            </p:blipFill>
            <p:spPr>
              <a:xfrm>
                <a:off x="6999254" y="4327470"/>
                <a:ext cx="1280851" cy="1280851"/>
              </a:xfrm>
              <a:prstGeom prst="rect">
                <a:avLst/>
              </a:prstGeom>
            </p:spPr>
          </p:pic>
          <p:pic>
            <p:nvPicPr>
              <p:cNvPr id="98" name="図 97"/>
              <p:cNvPicPr>
                <a:picLocks noChangeAspect="1"/>
              </p:cNvPicPr>
              <p:nvPr/>
            </p:nvPicPr>
            <p:blipFill>
              <a:blip r:embed="rId7"/>
              <a:stretch>
                <a:fillRect/>
              </a:stretch>
            </p:blipFill>
            <p:spPr>
              <a:xfrm>
                <a:off x="5570897" y="4327470"/>
                <a:ext cx="1475445" cy="981840"/>
              </a:xfrm>
              <a:prstGeom prst="rect">
                <a:avLst/>
              </a:prstGeom>
            </p:spPr>
          </p:pic>
        </p:grpSp>
      </p:grpSp>
      <p:pic>
        <p:nvPicPr>
          <p:cNvPr id="50" name="図 49"/>
          <p:cNvPicPr>
            <a:picLocks/>
          </p:cNvPicPr>
          <p:nvPr/>
        </p:nvPicPr>
        <p:blipFill>
          <a:blip r:embed="rId8">
            <a:alphaModFix/>
          </a:blip>
          <a:stretch>
            <a:fillRect/>
          </a:stretch>
        </p:blipFill>
        <p:spPr>
          <a:xfrm>
            <a:off x="799811" y="4793498"/>
            <a:ext cx="2196000" cy="1691999"/>
          </a:xfrm>
          <a:prstGeom prst="rect">
            <a:avLst/>
          </a:prstGeom>
          <a:effectLst>
            <a:outerShdw blurRad="50800" dist="38100" dir="2700000" algn="tl" rotWithShape="0">
              <a:prstClr val="black">
                <a:alpha val="40000"/>
              </a:prstClr>
            </a:outerShdw>
          </a:effectLst>
        </p:spPr>
      </p:pic>
      <p:pic>
        <p:nvPicPr>
          <p:cNvPr id="52" name="図 51"/>
          <p:cNvPicPr>
            <a:picLocks noChangeAspect="1"/>
          </p:cNvPicPr>
          <p:nvPr/>
        </p:nvPicPr>
        <p:blipFill rotWithShape="1">
          <a:blip r:embed="rId9"/>
          <a:srcRect l="6734" r="4252"/>
          <a:stretch/>
        </p:blipFill>
        <p:spPr>
          <a:xfrm>
            <a:off x="828135" y="4723520"/>
            <a:ext cx="780270" cy="690879"/>
          </a:xfrm>
          <a:prstGeom prst="rect">
            <a:avLst/>
          </a:prstGeom>
          <a:effectLst/>
        </p:spPr>
      </p:pic>
      <p:pic>
        <p:nvPicPr>
          <p:cNvPr id="53" name="図 52"/>
          <p:cNvPicPr>
            <a:picLocks noChangeAspect="1"/>
          </p:cNvPicPr>
          <p:nvPr/>
        </p:nvPicPr>
        <p:blipFill>
          <a:blip r:embed="rId10"/>
          <a:stretch>
            <a:fillRect/>
          </a:stretch>
        </p:blipFill>
        <p:spPr>
          <a:xfrm>
            <a:off x="1693072" y="6232404"/>
            <a:ext cx="2079574" cy="276439"/>
          </a:xfrm>
          <a:prstGeom prst="rect">
            <a:avLst/>
          </a:prstGeom>
        </p:spPr>
      </p:pic>
      <p:sp>
        <p:nvSpPr>
          <p:cNvPr id="2" name="正方形/長方形 1"/>
          <p:cNvSpPr/>
          <p:nvPr/>
        </p:nvSpPr>
        <p:spPr>
          <a:xfrm>
            <a:off x="661767" y="1010513"/>
            <a:ext cx="7947046" cy="707886"/>
          </a:xfrm>
          <a:prstGeom prst="rect">
            <a:avLst/>
          </a:prstGeom>
        </p:spPr>
        <p:txBody>
          <a:bodyPr wrap="square">
            <a:spAutoFit/>
          </a:bodyPr>
          <a:lstStyle/>
          <a:p>
            <a:pPr lvl="1" algn="ctr"/>
            <a:r>
              <a:rPr lang="en-US" altLang="ja-JP" sz="4000" i="1" dirty="0">
                <a:solidFill>
                  <a:schemeClr val="accent2"/>
                </a:solidFill>
                <a:latin typeface="Britannic Bold"/>
                <a:cs typeface="Britannic Bold"/>
              </a:rPr>
              <a:t>Education </a:t>
            </a:r>
            <a:r>
              <a:rPr lang="en-US" altLang="ja-JP" sz="4000" i="1" dirty="0" smtClean="0">
                <a:solidFill>
                  <a:schemeClr val="accent2"/>
                </a:solidFill>
                <a:latin typeface="Britannic Bold"/>
                <a:cs typeface="Britannic Bold"/>
              </a:rPr>
              <a:t>for everyone</a:t>
            </a:r>
            <a:endParaRPr lang="en-US" altLang="ja-JP" sz="4000" i="1" dirty="0">
              <a:solidFill>
                <a:schemeClr val="accent2"/>
              </a:solidFill>
              <a:latin typeface="Britannic Bold"/>
              <a:cs typeface="Britannic Bold"/>
            </a:endParaRPr>
          </a:p>
        </p:txBody>
      </p:sp>
    </p:spTree>
    <p:extLst>
      <p:ext uri="{BB962C8B-B14F-4D97-AF65-F5344CB8AC3E}">
        <p14:creationId xmlns:p14="http://schemas.microsoft.com/office/powerpoint/2010/main" val="9837258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rotWithShape="1">
          <a:blip r:embed="rId3">
            <a:extLst>
              <a:ext uri="{BEBA8EAE-BF5A-486C-A8C5-ECC9F3942E4B}">
                <a14:imgProps xmlns:a14="http://schemas.microsoft.com/office/drawing/2010/main">
                  <a14:imgLayer r:embed="rId4">
                    <a14:imgEffect>
                      <a14:backgroundRemoval t="6875" b="92500" l="7969" r="92344">
                        <a14:foregroundMark x1="48750" y1="91719" x2="48750" y2="91719"/>
                      </a14:backgroundRemoval>
                    </a14:imgEffect>
                  </a14:imgLayer>
                </a14:imgProps>
              </a:ext>
            </a:extLst>
          </a:blip>
          <a:srcRect l="6993" t="7946" r="6928" b="7407"/>
          <a:stretch/>
        </p:blipFill>
        <p:spPr>
          <a:xfrm>
            <a:off x="7483349" y="2408370"/>
            <a:ext cx="1566886" cy="1540802"/>
          </a:xfrm>
          <a:prstGeom prst="rect">
            <a:avLst/>
          </a:prstGeom>
        </p:spPr>
      </p:pic>
      <p:pic>
        <p:nvPicPr>
          <p:cNvPr id="4" name="図 3"/>
          <p:cNvPicPr>
            <a:picLocks/>
          </p:cNvPicPr>
          <p:nvPr/>
        </p:nvPicPr>
        <p:blipFill>
          <a:blip r:embed="rId5">
            <a:alphaModFix/>
          </a:blip>
          <a:stretch>
            <a:fillRect/>
          </a:stretch>
        </p:blipFill>
        <p:spPr>
          <a:xfrm>
            <a:off x="29116" y="2154295"/>
            <a:ext cx="2462780" cy="1937926"/>
          </a:xfrm>
          <a:prstGeom prst="rect">
            <a:avLst/>
          </a:prstGeom>
        </p:spPr>
      </p:pic>
      <p:sp>
        <p:nvSpPr>
          <p:cNvPr id="35" name="下矢印 34"/>
          <p:cNvSpPr/>
          <p:nvPr/>
        </p:nvSpPr>
        <p:spPr>
          <a:xfrm rot="16200000">
            <a:off x="4093369" y="140315"/>
            <a:ext cx="1182618" cy="6246947"/>
          </a:xfrm>
          <a:prstGeom prst="downArrow">
            <a:avLst>
              <a:gd name="adj1" fmla="val 73388"/>
              <a:gd name="adj2" fmla="val 36357"/>
            </a:avLst>
          </a:prstGeom>
          <a:gradFill flip="none" rotWithShape="1">
            <a:gsLst>
              <a:gs pos="100000">
                <a:schemeClr val="accent3"/>
              </a:gs>
              <a:gs pos="0">
                <a:schemeClr val="accent3">
                  <a:alpha val="0"/>
                </a:schemeClr>
              </a:gs>
              <a:gs pos="54000">
                <a:schemeClr val="accent3"/>
              </a:gs>
              <a:gs pos="64000">
                <a:schemeClr val="accent3"/>
              </a:gs>
            </a:gsLst>
            <a:lin ang="5400000" scaled="0"/>
            <a:tileRect/>
          </a:gradFill>
          <a:ln>
            <a:noFill/>
          </a:ln>
          <a:effectLst>
            <a:outerShdw blurRad="50800" dist="38100" dir="2700000" algn="tl" rotWithShape="0">
              <a:prstClr val="black">
                <a:alpha val="40000"/>
              </a:prstClr>
            </a:outerShdw>
          </a:effectLst>
        </p:spPr>
        <p:style>
          <a:lnRef idx="1">
            <a:schemeClr val="accent3"/>
          </a:lnRef>
          <a:fillRef idx="3">
            <a:schemeClr val="accent3"/>
          </a:fillRef>
          <a:effectRef idx="2">
            <a:schemeClr val="accent3"/>
          </a:effectRef>
          <a:fontRef idx="minor">
            <a:schemeClr val="lt1"/>
          </a:fontRef>
        </p:style>
        <p:txBody>
          <a:bodyPr rtlCol="0" anchor="ctr"/>
          <a:lstStyle/>
          <a:p>
            <a:pPr algn="ctr"/>
            <a:endParaRPr kumimoji="1" lang="ja-JP" altLang="en-US"/>
          </a:p>
        </p:txBody>
      </p:sp>
      <p:sp>
        <p:nvSpPr>
          <p:cNvPr id="56" name="正方形/長方形 55"/>
          <p:cNvSpPr/>
          <p:nvPr/>
        </p:nvSpPr>
        <p:spPr>
          <a:xfrm>
            <a:off x="8608813" y="175593"/>
            <a:ext cx="441422" cy="369332"/>
          </a:xfrm>
          <a:prstGeom prst="rect">
            <a:avLst/>
          </a:prstGeom>
        </p:spPr>
        <p:txBody>
          <a:bodyPr wrap="none">
            <a:spAutoFit/>
          </a:bodyPr>
          <a:lstStyle/>
          <a:p>
            <a:fld id="{6142AB99-7B28-AE4A-BEDC-4F93516E6ACB}" type="slidenum">
              <a:rPr kumimoji="0" lang="en-US" altLang="ja-JP">
                <a:solidFill>
                  <a:schemeClr val="bg1"/>
                </a:solidFill>
              </a:rPr>
              <a:pPr/>
              <a:t>5</a:t>
            </a:fld>
            <a:endParaRPr lang="ja-JP" altLang="en-US" dirty="0"/>
          </a:p>
        </p:txBody>
      </p:sp>
      <p:sp>
        <p:nvSpPr>
          <p:cNvPr id="3" name="タイトル 2"/>
          <p:cNvSpPr>
            <a:spLocks noGrp="1"/>
          </p:cNvSpPr>
          <p:nvPr>
            <p:ph type="title"/>
          </p:nvPr>
        </p:nvSpPr>
        <p:spPr>
          <a:xfrm>
            <a:off x="29115" y="84655"/>
            <a:ext cx="8034972" cy="639150"/>
          </a:xfrm>
        </p:spPr>
        <p:txBody>
          <a:bodyPr/>
          <a:lstStyle/>
          <a:p>
            <a:pPr algn="ctr"/>
            <a:r>
              <a:rPr lang="en-US" altLang="ja-JP" dirty="0" smtClean="0"/>
              <a:t>History</a:t>
            </a:r>
            <a:r>
              <a:rPr lang="en-US" altLang="ja-JP" dirty="0"/>
              <a:t> </a:t>
            </a:r>
            <a:r>
              <a:rPr lang="en-US" altLang="ja-JP" dirty="0" smtClean="0"/>
              <a:t>of Open Education </a:t>
            </a:r>
            <a:endParaRPr kumimoji="1" lang="ja-JP" altLang="en-US" dirty="0"/>
          </a:p>
        </p:txBody>
      </p:sp>
      <p:sp>
        <p:nvSpPr>
          <p:cNvPr id="50" name="Text Box 18"/>
          <p:cNvSpPr txBox="1">
            <a:spLocks noChangeArrowheads="1"/>
          </p:cNvSpPr>
          <p:nvPr/>
        </p:nvSpPr>
        <p:spPr bwMode="auto">
          <a:xfrm>
            <a:off x="2550621" y="2309981"/>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Verdana" charset="0"/>
                <a:ea typeface="ＭＳ Ｐゴシック" charset="0"/>
                <a:cs typeface="ＭＳ Ｐゴシック" charset="0"/>
              </a:defRPr>
            </a:lvl1pPr>
            <a:lvl2pPr marL="742950" indent="-285750">
              <a:defRPr kumimoji="1">
                <a:solidFill>
                  <a:schemeClr val="tx1"/>
                </a:solidFill>
                <a:latin typeface="Verdana" charset="0"/>
                <a:ea typeface="ＭＳ Ｐゴシック" charset="0"/>
              </a:defRPr>
            </a:lvl2pPr>
            <a:lvl3pPr marL="1143000" indent="-228600">
              <a:defRPr kumimoji="1">
                <a:solidFill>
                  <a:schemeClr val="tx1"/>
                </a:solidFill>
                <a:latin typeface="Verdana" charset="0"/>
                <a:ea typeface="ＭＳ Ｐゴシック" charset="0"/>
              </a:defRPr>
            </a:lvl3pPr>
            <a:lvl4pPr marL="1600200" indent="-228600">
              <a:defRPr kumimoji="1">
                <a:solidFill>
                  <a:schemeClr val="tx1"/>
                </a:solidFill>
                <a:latin typeface="Verdana" charset="0"/>
                <a:ea typeface="ＭＳ Ｐゴシック" charset="0"/>
              </a:defRPr>
            </a:lvl4pPr>
            <a:lvl5pPr marL="2057400" indent="-228600">
              <a:defRPr kumimoji="1">
                <a:solidFill>
                  <a:schemeClr val="tx1"/>
                </a:solidFill>
                <a:latin typeface="Verdana" charset="0"/>
                <a:ea typeface="ＭＳ Ｐゴシック" charset="0"/>
              </a:defRPr>
            </a:lvl5pPr>
            <a:lvl6pPr marL="2514600" indent="-228600" fontAlgn="base">
              <a:spcBef>
                <a:spcPct val="0"/>
              </a:spcBef>
              <a:spcAft>
                <a:spcPct val="0"/>
              </a:spcAft>
              <a:defRPr kumimoji="1">
                <a:solidFill>
                  <a:schemeClr val="tx1"/>
                </a:solidFill>
                <a:latin typeface="Verdana" charset="0"/>
                <a:ea typeface="ＭＳ Ｐゴシック" charset="0"/>
              </a:defRPr>
            </a:lvl6pPr>
            <a:lvl7pPr marL="2971800" indent="-228600" fontAlgn="base">
              <a:spcBef>
                <a:spcPct val="0"/>
              </a:spcBef>
              <a:spcAft>
                <a:spcPct val="0"/>
              </a:spcAft>
              <a:defRPr kumimoji="1">
                <a:solidFill>
                  <a:schemeClr val="tx1"/>
                </a:solidFill>
                <a:latin typeface="Verdana" charset="0"/>
                <a:ea typeface="ＭＳ Ｐゴシック" charset="0"/>
              </a:defRPr>
            </a:lvl7pPr>
            <a:lvl8pPr marL="3429000" indent="-228600" fontAlgn="base">
              <a:spcBef>
                <a:spcPct val="0"/>
              </a:spcBef>
              <a:spcAft>
                <a:spcPct val="0"/>
              </a:spcAft>
              <a:defRPr kumimoji="1">
                <a:solidFill>
                  <a:schemeClr val="tx1"/>
                </a:solidFill>
                <a:latin typeface="Verdana" charset="0"/>
                <a:ea typeface="ＭＳ Ｐゴシック" charset="0"/>
              </a:defRPr>
            </a:lvl8pPr>
            <a:lvl9pPr marL="3886200" indent="-228600" fontAlgn="base">
              <a:spcBef>
                <a:spcPct val="0"/>
              </a:spcBef>
              <a:spcAft>
                <a:spcPct val="0"/>
              </a:spcAft>
              <a:defRPr kumimoji="1">
                <a:solidFill>
                  <a:schemeClr val="tx1"/>
                </a:solidFill>
                <a:latin typeface="Verdana" charset="0"/>
                <a:ea typeface="ＭＳ Ｐゴシック" charset="0"/>
              </a:defRPr>
            </a:lvl9pPr>
          </a:lstStyle>
          <a:p>
            <a:r>
              <a:rPr lang="en-US" altLang="ja-JP" sz="2400" dirty="0" smtClean="0">
                <a:latin typeface="Gill Sans"/>
                <a:ea typeface="ＭＳ ゴシック" charset="0"/>
                <a:cs typeface="Gill Sans"/>
              </a:rPr>
              <a:t>2002</a:t>
            </a:r>
            <a:endParaRPr lang="ja-JP" altLang="en-US" sz="2400" dirty="0">
              <a:latin typeface="Gill Sans"/>
              <a:ea typeface="ＭＳ ゴシック" charset="0"/>
              <a:cs typeface="Gill Sans"/>
            </a:endParaRPr>
          </a:p>
        </p:txBody>
      </p:sp>
      <p:sp>
        <p:nvSpPr>
          <p:cNvPr id="51" name="Oval 17">
            <a:hlinkClick r:id="rId6" action="ppaction://hlinksldjump"/>
          </p:cNvPr>
          <p:cNvSpPr>
            <a:spLocks noChangeArrowheads="1"/>
          </p:cNvSpPr>
          <p:nvPr/>
        </p:nvSpPr>
        <p:spPr bwMode="auto">
          <a:xfrm>
            <a:off x="1827113" y="2993789"/>
            <a:ext cx="1008000" cy="539999"/>
          </a:xfrm>
          <a:prstGeom prst="round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spAutoFit/>
          </a:bodyPr>
          <a:lstStyle/>
          <a:p>
            <a:pPr algn="ctr"/>
            <a:r>
              <a:rPr lang="en-US" altLang="ja-JP" sz="2400" dirty="0" smtClean="0">
                <a:latin typeface="Britannic Bold"/>
                <a:cs typeface="Britannic Bold"/>
              </a:rPr>
              <a:t>OCW</a:t>
            </a:r>
          </a:p>
        </p:txBody>
      </p:sp>
      <p:sp>
        <p:nvSpPr>
          <p:cNvPr id="54" name="Oval 17">
            <a:hlinkClick r:id="rId6" action="ppaction://hlinksldjump"/>
          </p:cNvPr>
          <p:cNvSpPr>
            <a:spLocks noChangeArrowheads="1"/>
          </p:cNvSpPr>
          <p:nvPr/>
        </p:nvSpPr>
        <p:spPr bwMode="auto">
          <a:xfrm>
            <a:off x="5263473" y="2993789"/>
            <a:ext cx="1008000" cy="539999"/>
          </a:xfrm>
          <a:prstGeom prst="roundRect">
            <a:avLst/>
          </a:prstGeom>
          <a:ln>
            <a:headEnd/>
            <a:tailEnd/>
          </a:ln>
        </p:spPr>
        <p:style>
          <a:lnRef idx="1">
            <a:schemeClr val="accent2"/>
          </a:lnRef>
          <a:fillRef idx="3">
            <a:schemeClr val="accent2"/>
          </a:fillRef>
          <a:effectRef idx="2">
            <a:schemeClr val="accent2"/>
          </a:effectRef>
          <a:fontRef idx="minor">
            <a:schemeClr val="lt1"/>
          </a:fontRef>
        </p:style>
        <p:txBody>
          <a:bodyPr wrap="none" anchor="ctr">
            <a:spAutoFit/>
          </a:bodyPr>
          <a:lstStyle/>
          <a:p>
            <a:pPr algn="ctr"/>
            <a:r>
              <a:rPr lang="en-US" altLang="ja-JP" sz="2400" dirty="0" smtClean="0">
                <a:latin typeface="Britannic Bold"/>
                <a:cs typeface="Britannic Bold"/>
              </a:rPr>
              <a:t>cMOOC</a:t>
            </a:r>
          </a:p>
        </p:txBody>
      </p:sp>
      <p:sp>
        <p:nvSpPr>
          <p:cNvPr id="61" name="Text Box 18"/>
          <p:cNvSpPr txBox="1">
            <a:spLocks noChangeArrowheads="1"/>
          </p:cNvSpPr>
          <p:nvPr/>
        </p:nvSpPr>
        <p:spPr bwMode="auto">
          <a:xfrm>
            <a:off x="4071471" y="2309981"/>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Verdana" charset="0"/>
                <a:ea typeface="ＭＳ Ｐゴシック" charset="0"/>
                <a:cs typeface="ＭＳ Ｐゴシック" charset="0"/>
              </a:defRPr>
            </a:lvl1pPr>
            <a:lvl2pPr marL="742950" indent="-285750">
              <a:defRPr kumimoji="1">
                <a:solidFill>
                  <a:schemeClr val="tx1"/>
                </a:solidFill>
                <a:latin typeface="Verdana" charset="0"/>
                <a:ea typeface="ＭＳ Ｐゴシック" charset="0"/>
              </a:defRPr>
            </a:lvl2pPr>
            <a:lvl3pPr marL="1143000" indent="-228600">
              <a:defRPr kumimoji="1">
                <a:solidFill>
                  <a:schemeClr val="tx1"/>
                </a:solidFill>
                <a:latin typeface="Verdana" charset="0"/>
                <a:ea typeface="ＭＳ Ｐゴシック" charset="0"/>
              </a:defRPr>
            </a:lvl3pPr>
            <a:lvl4pPr marL="1600200" indent="-228600">
              <a:defRPr kumimoji="1">
                <a:solidFill>
                  <a:schemeClr val="tx1"/>
                </a:solidFill>
                <a:latin typeface="Verdana" charset="0"/>
                <a:ea typeface="ＭＳ Ｐゴシック" charset="0"/>
              </a:defRPr>
            </a:lvl4pPr>
            <a:lvl5pPr marL="2057400" indent="-228600">
              <a:defRPr kumimoji="1">
                <a:solidFill>
                  <a:schemeClr val="tx1"/>
                </a:solidFill>
                <a:latin typeface="Verdana" charset="0"/>
                <a:ea typeface="ＭＳ Ｐゴシック" charset="0"/>
              </a:defRPr>
            </a:lvl5pPr>
            <a:lvl6pPr marL="2514600" indent="-228600" fontAlgn="base">
              <a:spcBef>
                <a:spcPct val="0"/>
              </a:spcBef>
              <a:spcAft>
                <a:spcPct val="0"/>
              </a:spcAft>
              <a:defRPr kumimoji="1">
                <a:solidFill>
                  <a:schemeClr val="tx1"/>
                </a:solidFill>
                <a:latin typeface="Verdana" charset="0"/>
                <a:ea typeface="ＭＳ Ｐゴシック" charset="0"/>
              </a:defRPr>
            </a:lvl6pPr>
            <a:lvl7pPr marL="2971800" indent="-228600" fontAlgn="base">
              <a:spcBef>
                <a:spcPct val="0"/>
              </a:spcBef>
              <a:spcAft>
                <a:spcPct val="0"/>
              </a:spcAft>
              <a:defRPr kumimoji="1">
                <a:solidFill>
                  <a:schemeClr val="tx1"/>
                </a:solidFill>
                <a:latin typeface="Verdana" charset="0"/>
                <a:ea typeface="ＭＳ Ｐゴシック" charset="0"/>
              </a:defRPr>
            </a:lvl7pPr>
            <a:lvl8pPr marL="3429000" indent="-228600" fontAlgn="base">
              <a:spcBef>
                <a:spcPct val="0"/>
              </a:spcBef>
              <a:spcAft>
                <a:spcPct val="0"/>
              </a:spcAft>
              <a:defRPr kumimoji="1">
                <a:solidFill>
                  <a:schemeClr val="tx1"/>
                </a:solidFill>
                <a:latin typeface="Verdana" charset="0"/>
                <a:ea typeface="ＭＳ Ｐゴシック" charset="0"/>
              </a:defRPr>
            </a:lvl8pPr>
            <a:lvl9pPr marL="3886200" indent="-228600" fontAlgn="base">
              <a:spcBef>
                <a:spcPct val="0"/>
              </a:spcBef>
              <a:spcAft>
                <a:spcPct val="0"/>
              </a:spcAft>
              <a:defRPr kumimoji="1">
                <a:solidFill>
                  <a:schemeClr val="tx1"/>
                </a:solidFill>
                <a:latin typeface="Verdana" charset="0"/>
                <a:ea typeface="ＭＳ Ｐゴシック" charset="0"/>
              </a:defRPr>
            </a:lvl9pPr>
          </a:lstStyle>
          <a:p>
            <a:r>
              <a:rPr lang="en-US" altLang="ja-JP" sz="2400" dirty="0" smtClean="0">
                <a:latin typeface="Gill Sans"/>
                <a:ea typeface="ＭＳ ゴシック" charset="0"/>
                <a:cs typeface="Gill Sans"/>
              </a:rPr>
              <a:t>2006</a:t>
            </a:r>
            <a:endParaRPr lang="ja-JP" altLang="en-US" sz="2400" dirty="0">
              <a:latin typeface="Gill Sans"/>
              <a:ea typeface="ＭＳ ゴシック" charset="0"/>
              <a:cs typeface="Gill Sans"/>
            </a:endParaRPr>
          </a:p>
        </p:txBody>
      </p:sp>
      <p:sp>
        <p:nvSpPr>
          <p:cNvPr id="62" name="Oval 17">
            <a:hlinkClick r:id="rId6" action="ppaction://hlinksldjump"/>
          </p:cNvPr>
          <p:cNvSpPr>
            <a:spLocks noChangeArrowheads="1"/>
          </p:cNvSpPr>
          <p:nvPr/>
        </p:nvSpPr>
        <p:spPr bwMode="auto">
          <a:xfrm>
            <a:off x="3967580" y="2993789"/>
            <a:ext cx="1008000" cy="539999"/>
          </a:xfrm>
          <a:prstGeom prst="roundRect">
            <a:avLst/>
          </a:prstGeom>
          <a:ln>
            <a:headEnd/>
            <a:tailEnd/>
          </a:ln>
        </p:spPr>
        <p:style>
          <a:lnRef idx="1">
            <a:schemeClr val="accent2"/>
          </a:lnRef>
          <a:fillRef idx="3">
            <a:schemeClr val="accent2"/>
          </a:fillRef>
          <a:effectRef idx="2">
            <a:schemeClr val="accent2"/>
          </a:effectRef>
          <a:fontRef idx="minor">
            <a:schemeClr val="lt1"/>
          </a:fontRef>
        </p:style>
        <p:txBody>
          <a:bodyPr wrap="none" lIns="0" rIns="0" anchor="ctr">
            <a:spAutoFit/>
          </a:bodyPr>
          <a:lstStyle/>
          <a:p>
            <a:pPr algn="ctr">
              <a:lnSpc>
                <a:spcPct val="80000"/>
              </a:lnSpc>
            </a:pPr>
            <a:r>
              <a:rPr lang="en-US" altLang="ja-JP" sz="2000" dirty="0" smtClean="0">
                <a:latin typeface="Britannic Bold"/>
                <a:cs typeface="Britannic Bold"/>
              </a:rPr>
              <a:t>Khan</a:t>
            </a:r>
            <a:br>
              <a:rPr lang="en-US" altLang="ja-JP" sz="2000" dirty="0" smtClean="0">
                <a:latin typeface="Britannic Bold"/>
                <a:cs typeface="Britannic Bold"/>
              </a:rPr>
            </a:br>
            <a:r>
              <a:rPr lang="en-US" altLang="ja-JP" sz="2000" dirty="0" smtClean="0">
                <a:latin typeface="Britannic Bold"/>
                <a:cs typeface="Britannic Bold"/>
              </a:rPr>
              <a:t>Academy</a:t>
            </a:r>
          </a:p>
        </p:txBody>
      </p:sp>
      <p:sp>
        <p:nvSpPr>
          <p:cNvPr id="67" name="Oval 17">
            <a:hlinkClick r:id="rId6" action="ppaction://hlinksldjump"/>
          </p:cNvPr>
          <p:cNvSpPr>
            <a:spLocks noChangeArrowheads="1"/>
          </p:cNvSpPr>
          <p:nvPr/>
        </p:nvSpPr>
        <p:spPr bwMode="auto">
          <a:xfrm>
            <a:off x="2866068" y="2993789"/>
            <a:ext cx="1008000" cy="539999"/>
          </a:xfrm>
          <a:prstGeom prst="roundRect">
            <a:avLst/>
          </a:prstGeom>
          <a:ln>
            <a:headEnd/>
            <a:tailEnd/>
          </a:ln>
        </p:spPr>
        <p:style>
          <a:lnRef idx="1">
            <a:schemeClr val="accent2"/>
          </a:lnRef>
          <a:fillRef idx="3">
            <a:schemeClr val="accent2"/>
          </a:fillRef>
          <a:effectRef idx="2">
            <a:schemeClr val="accent2"/>
          </a:effectRef>
          <a:fontRef idx="minor">
            <a:schemeClr val="lt1"/>
          </a:fontRef>
        </p:style>
        <p:txBody>
          <a:bodyPr wrap="square" anchor="ctr">
            <a:spAutoFit/>
          </a:bodyPr>
          <a:lstStyle/>
          <a:p>
            <a:pPr algn="ctr"/>
            <a:r>
              <a:rPr lang="en-US" altLang="ja-JP" sz="2400" dirty="0" smtClean="0">
                <a:latin typeface="Britannic Bold"/>
                <a:cs typeface="Britannic Bold"/>
              </a:rPr>
              <a:t>OER</a:t>
            </a:r>
            <a:endParaRPr lang="en-US" altLang="ja-JP" sz="2400" dirty="0">
              <a:latin typeface="Britannic Bold"/>
              <a:ea typeface="HG丸ｺﾞｼｯｸM-PRO" charset="0"/>
              <a:cs typeface="Britannic Bold"/>
            </a:endParaRPr>
          </a:p>
        </p:txBody>
      </p:sp>
      <p:sp>
        <p:nvSpPr>
          <p:cNvPr id="69" name="Text Box 15"/>
          <p:cNvSpPr txBox="1">
            <a:spLocks noChangeArrowheads="1"/>
          </p:cNvSpPr>
          <p:nvPr/>
        </p:nvSpPr>
        <p:spPr bwMode="auto">
          <a:xfrm>
            <a:off x="6550926" y="2309981"/>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Verdana" charset="0"/>
                <a:ea typeface="ＭＳ Ｐゴシック" charset="0"/>
                <a:cs typeface="ＭＳ Ｐゴシック" charset="0"/>
              </a:defRPr>
            </a:lvl1pPr>
            <a:lvl2pPr marL="742950" indent="-285750">
              <a:defRPr kumimoji="1">
                <a:solidFill>
                  <a:schemeClr val="tx1"/>
                </a:solidFill>
                <a:latin typeface="Verdana" charset="0"/>
                <a:ea typeface="ＭＳ Ｐゴシック" charset="0"/>
              </a:defRPr>
            </a:lvl2pPr>
            <a:lvl3pPr marL="1143000" indent="-228600">
              <a:defRPr kumimoji="1">
                <a:solidFill>
                  <a:schemeClr val="tx1"/>
                </a:solidFill>
                <a:latin typeface="Verdana" charset="0"/>
                <a:ea typeface="ＭＳ Ｐゴシック" charset="0"/>
              </a:defRPr>
            </a:lvl3pPr>
            <a:lvl4pPr marL="1600200" indent="-228600">
              <a:defRPr kumimoji="1">
                <a:solidFill>
                  <a:schemeClr val="tx1"/>
                </a:solidFill>
                <a:latin typeface="Verdana" charset="0"/>
                <a:ea typeface="ＭＳ Ｐゴシック" charset="0"/>
              </a:defRPr>
            </a:lvl4pPr>
            <a:lvl5pPr marL="2057400" indent="-228600">
              <a:defRPr kumimoji="1">
                <a:solidFill>
                  <a:schemeClr val="tx1"/>
                </a:solidFill>
                <a:latin typeface="Verdana" charset="0"/>
                <a:ea typeface="ＭＳ Ｐゴシック" charset="0"/>
              </a:defRPr>
            </a:lvl5pPr>
            <a:lvl6pPr marL="2514600" indent="-228600" fontAlgn="base">
              <a:spcBef>
                <a:spcPct val="0"/>
              </a:spcBef>
              <a:spcAft>
                <a:spcPct val="0"/>
              </a:spcAft>
              <a:defRPr kumimoji="1">
                <a:solidFill>
                  <a:schemeClr val="tx1"/>
                </a:solidFill>
                <a:latin typeface="Verdana" charset="0"/>
                <a:ea typeface="ＭＳ Ｐゴシック" charset="0"/>
              </a:defRPr>
            </a:lvl6pPr>
            <a:lvl7pPr marL="2971800" indent="-228600" fontAlgn="base">
              <a:spcBef>
                <a:spcPct val="0"/>
              </a:spcBef>
              <a:spcAft>
                <a:spcPct val="0"/>
              </a:spcAft>
              <a:defRPr kumimoji="1">
                <a:solidFill>
                  <a:schemeClr val="tx1"/>
                </a:solidFill>
                <a:latin typeface="Verdana" charset="0"/>
                <a:ea typeface="ＭＳ Ｐゴシック" charset="0"/>
              </a:defRPr>
            </a:lvl7pPr>
            <a:lvl8pPr marL="3429000" indent="-228600" fontAlgn="base">
              <a:spcBef>
                <a:spcPct val="0"/>
              </a:spcBef>
              <a:spcAft>
                <a:spcPct val="0"/>
              </a:spcAft>
              <a:defRPr kumimoji="1">
                <a:solidFill>
                  <a:schemeClr val="tx1"/>
                </a:solidFill>
                <a:latin typeface="Verdana" charset="0"/>
                <a:ea typeface="ＭＳ Ｐゴシック" charset="0"/>
              </a:defRPr>
            </a:lvl8pPr>
            <a:lvl9pPr marL="3886200" indent="-228600" fontAlgn="base">
              <a:spcBef>
                <a:spcPct val="0"/>
              </a:spcBef>
              <a:spcAft>
                <a:spcPct val="0"/>
              </a:spcAft>
              <a:defRPr kumimoji="1">
                <a:solidFill>
                  <a:schemeClr val="tx1"/>
                </a:solidFill>
                <a:latin typeface="Verdana" charset="0"/>
                <a:ea typeface="ＭＳ Ｐゴシック" charset="0"/>
              </a:defRPr>
            </a:lvl9pPr>
          </a:lstStyle>
          <a:p>
            <a:pPr algn="ctr"/>
            <a:r>
              <a:rPr lang="en-US" altLang="ja-JP" sz="2400" dirty="0" smtClean="0">
                <a:latin typeface="Gill Sans"/>
                <a:ea typeface="ＭＳ ゴシック" charset="0"/>
                <a:cs typeface="Gill Sans"/>
              </a:rPr>
              <a:t>2012</a:t>
            </a:r>
            <a:endParaRPr lang="ja-JP" altLang="en-US" sz="2400" dirty="0">
              <a:latin typeface="Gill Sans"/>
              <a:ea typeface="ＭＳ ゴシック" charset="0"/>
              <a:cs typeface="Gill Sans"/>
            </a:endParaRPr>
          </a:p>
        </p:txBody>
      </p:sp>
      <p:sp>
        <p:nvSpPr>
          <p:cNvPr id="70" name="Oval 17">
            <a:hlinkClick r:id="rId6" action="ppaction://hlinksldjump"/>
          </p:cNvPr>
          <p:cNvSpPr>
            <a:spLocks noChangeArrowheads="1"/>
          </p:cNvSpPr>
          <p:nvPr/>
        </p:nvSpPr>
        <p:spPr bwMode="auto">
          <a:xfrm>
            <a:off x="6447035" y="2993789"/>
            <a:ext cx="1008000" cy="539999"/>
          </a:xfrm>
          <a:prstGeom prst="roundRect">
            <a:avLst/>
          </a:prstGeom>
          <a:ln>
            <a:headEnd/>
            <a:tailEnd/>
          </a:ln>
          <a:effectLst>
            <a:outerShdw blurRad="40000" dist="23000" dir="5400000" rotWithShape="0">
              <a:srgbClr val="000000">
                <a:alpha val="35000"/>
              </a:srgbClr>
            </a:outerShdw>
          </a:effectLst>
        </p:spPr>
        <p:style>
          <a:lnRef idx="1">
            <a:schemeClr val="accent2"/>
          </a:lnRef>
          <a:fillRef idx="3">
            <a:schemeClr val="accent2"/>
          </a:fillRef>
          <a:effectRef idx="2">
            <a:schemeClr val="accent2"/>
          </a:effectRef>
          <a:fontRef idx="minor">
            <a:schemeClr val="lt1"/>
          </a:fontRef>
        </p:style>
        <p:txBody>
          <a:bodyPr wrap="none" anchor="ctr">
            <a:spAutoFit/>
          </a:bodyPr>
          <a:lstStyle/>
          <a:p>
            <a:pPr algn="ctr"/>
            <a:r>
              <a:rPr lang="en-US" altLang="ja-JP" sz="2400" dirty="0" smtClean="0">
                <a:latin typeface="Britannic Bold"/>
                <a:cs typeface="Britannic Bold"/>
              </a:rPr>
              <a:t>xMOOC</a:t>
            </a:r>
          </a:p>
        </p:txBody>
      </p:sp>
      <p:sp>
        <p:nvSpPr>
          <p:cNvPr id="27" name="四角形吹き出し 26"/>
          <p:cNvSpPr/>
          <p:nvPr/>
        </p:nvSpPr>
        <p:spPr bwMode="auto">
          <a:xfrm>
            <a:off x="1072437" y="4813622"/>
            <a:ext cx="2288254" cy="1192064"/>
          </a:xfrm>
          <a:prstGeom prst="wedgeRectCallout">
            <a:avLst>
              <a:gd name="adj1" fmla="val 17784"/>
              <a:gd name="adj2" fmla="val -163393"/>
            </a:avLst>
          </a:prstGeom>
          <a:ln>
            <a:noFill/>
            <a:headEnd/>
            <a:tailEnd/>
          </a:ln>
        </p:spPr>
        <p:style>
          <a:lnRef idx="1">
            <a:schemeClr val="accent2"/>
          </a:lnRef>
          <a:fillRef idx="2">
            <a:schemeClr val="accent2"/>
          </a:fillRef>
          <a:effectRef idx="1">
            <a:schemeClr val="accent2"/>
          </a:effectRef>
          <a:fontRef idx="minor">
            <a:schemeClr val="dk1"/>
          </a:fontRef>
        </p:style>
        <p:txBody>
          <a:bodyPr vert="horz" wrap="square" lIns="74295" tIns="100800" rIns="74295" bIns="8890" numCol="1" rtlCol="0" anchor="t" anchorCtr="0" compatLnSpc="1">
            <a:prstTxWarp prst="textNoShape">
              <a:avLst/>
            </a:prstTxWarp>
          </a:bodyPr>
          <a:lstStyle/>
          <a:p>
            <a:pPr>
              <a:lnSpc>
                <a:spcPct val="120000"/>
              </a:lnSpc>
            </a:pPr>
            <a:endParaRPr lang="en-US" altLang="ja-JP" sz="1600" dirty="0">
              <a:latin typeface="ヒラギノ明朝 ProN W3"/>
              <a:ea typeface="ヒラギノ明朝 ProN W3"/>
              <a:cs typeface="ヒラギノ明朝 ProN W3"/>
            </a:endParaRPr>
          </a:p>
          <a:p>
            <a:pPr algn="ctr" defTabSz="914400" fontAlgn="base">
              <a:lnSpc>
                <a:spcPct val="96000"/>
              </a:lnSpc>
              <a:spcBef>
                <a:spcPct val="0"/>
              </a:spcBef>
              <a:spcAft>
                <a:spcPct val="0"/>
              </a:spcAft>
            </a:pPr>
            <a:endParaRPr kumimoji="1" lang="ja-JP" altLang="en-US" sz="1600" dirty="0">
              <a:latin typeface="ヒラギノ明朝 ProN W3"/>
              <a:ea typeface="ヒラギノ明朝 ProN W3"/>
              <a:cs typeface="ヒラギノ明朝 ProN W3"/>
            </a:endParaRPr>
          </a:p>
        </p:txBody>
      </p:sp>
      <p:sp>
        <p:nvSpPr>
          <p:cNvPr id="29" name="四角形吹き出し 28"/>
          <p:cNvSpPr/>
          <p:nvPr/>
        </p:nvSpPr>
        <p:spPr bwMode="auto">
          <a:xfrm>
            <a:off x="3554233" y="5197477"/>
            <a:ext cx="1512231" cy="1152000"/>
          </a:xfrm>
          <a:prstGeom prst="wedgeRectCallout">
            <a:avLst>
              <a:gd name="adj1" fmla="val -55311"/>
              <a:gd name="adj2" fmla="val -198558"/>
            </a:avLst>
          </a:prstGeom>
          <a:ln>
            <a:noFill/>
            <a:headEnd/>
            <a:tailEnd/>
          </a:ln>
        </p:spPr>
        <p:style>
          <a:lnRef idx="1">
            <a:schemeClr val="accent2"/>
          </a:lnRef>
          <a:fillRef idx="2">
            <a:schemeClr val="accent2"/>
          </a:fillRef>
          <a:effectRef idx="1">
            <a:schemeClr val="accent2"/>
          </a:effectRef>
          <a:fontRef idx="minor">
            <a:schemeClr val="dk1"/>
          </a:fontRef>
        </p:style>
        <p:txBody>
          <a:bodyPr vert="horz" wrap="none" lIns="74295" tIns="100800" rIns="74295" bIns="8890" numCol="1" rtlCol="0" anchor="t" anchorCtr="0" compatLnSpc="1">
            <a:prstTxWarp prst="textNoShape">
              <a:avLst/>
            </a:prstTxWarp>
          </a:bodyPr>
          <a:lstStyle/>
          <a:p>
            <a:endParaRPr lang="ja-JP" altLang="en-US" sz="2000" i="1" dirty="0">
              <a:latin typeface="Gill Sans Light"/>
              <a:cs typeface="Gill Sans Light"/>
            </a:endParaRPr>
          </a:p>
        </p:txBody>
      </p:sp>
      <p:sp>
        <p:nvSpPr>
          <p:cNvPr id="28" name="四角形吹き出し 27"/>
          <p:cNvSpPr/>
          <p:nvPr/>
        </p:nvSpPr>
        <p:spPr bwMode="auto">
          <a:xfrm>
            <a:off x="4115446" y="932444"/>
            <a:ext cx="4493367" cy="1146467"/>
          </a:xfrm>
          <a:prstGeom prst="wedgeRectCallout">
            <a:avLst>
              <a:gd name="adj1" fmla="val -9140"/>
              <a:gd name="adj2" fmla="val 138440"/>
            </a:avLst>
          </a:prstGeom>
          <a:ln>
            <a:noFill/>
            <a:headEnd/>
            <a:tailEnd/>
          </a:ln>
        </p:spPr>
        <p:style>
          <a:lnRef idx="1">
            <a:schemeClr val="accent2"/>
          </a:lnRef>
          <a:fillRef idx="2">
            <a:schemeClr val="accent2"/>
          </a:fillRef>
          <a:effectRef idx="1">
            <a:schemeClr val="accent2"/>
          </a:effectRef>
          <a:fontRef idx="minor">
            <a:schemeClr val="dk1"/>
          </a:fontRef>
        </p:style>
        <p:txBody>
          <a:bodyPr vert="horz" wrap="none" lIns="74295" tIns="100800" rIns="74295" bIns="8890" numCol="1" rtlCol="0" anchor="t" anchorCtr="0" compatLnSpc="1">
            <a:prstTxWarp prst="textNoShape">
              <a:avLst/>
            </a:prstTxWarp>
          </a:bodyPr>
          <a:lstStyle/>
          <a:p>
            <a:pPr marL="85725" indent="-85725">
              <a:lnSpc>
                <a:spcPct val="80000"/>
              </a:lnSpc>
              <a:spcAft>
                <a:spcPts val="800"/>
              </a:spcAft>
              <a:buFont typeface="Arial"/>
              <a:buChar char="•"/>
            </a:pPr>
            <a:r>
              <a:rPr lang="en-US" altLang="ja-JP" sz="2000" i="1" dirty="0">
                <a:latin typeface="Gill Sans Light"/>
                <a:ea typeface="ヒラギノ明朝 ProN W3"/>
                <a:cs typeface="Gill Sans Light"/>
              </a:rPr>
              <a:t>CCK08</a:t>
            </a:r>
          </a:p>
          <a:p>
            <a:pPr marL="85725" indent="-85725">
              <a:lnSpc>
                <a:spcPct val="80000"/>
              </a:lnSpc>
              <a:spcAft>
                <a:spcPts val="800"/>
              </a:spcAft>
              <a:buFont typeface="Arial"/>
              <a:buChar char="•"/>
            </a:pPr>
            <a:r>
              <a:rPr lang="en-US" altLang="ja-JP" sz="2000" i="1" dirty="0" smtClean="0">
                <a:latin typeface="Gill Sans Light"/>
                <a:ea typeface="ヒラギノ明朝 ProN W3"/>
                <a:cs typeface="Gill Sans Light"/>
              </a:rPr>
              <a:t>Social </a:t>
            </a:r>
            <a:r>
              <a:rPr lang="en-US" altLang="ja-JP" sz="2000" i="1" dirty="0">
                <a:latin typeface="Gill Sans Light"/>
                <a:ea typeface="ヒラギノ明朝 ProN W3"/>
                <a:cs typeface="Gill Sans Light"/>
              </a:rPr>
              <a:t>m</a:t>
            </a:r>
            <a:r>
              <a:rPr lang="en-US" altLang="ja-JP" sz="2000" i="1" dirty="0" smtClean="0">
                <a:latin typeface="Gill Sans Light"/>
                <a:ea typeface="ヒラギノ明朝 ProN W3"/>
                <a:cs typeface="Gill Sans Light"/>
              </a:rPr>
              <a:t>edia and open education  </a:t>
            </a:r>
          </a:p>
          <a:p>
            <a:pPr marL="85725" indent="-85725">
              <a:lnSpc>
                <a:spcPct val="80000"/>
              </a:lnSpc>
              <a:spcAft>
                <a:spcPts val="800"/>
              </a:spcAft>
              <a:buFont typeface="Arial"/>
              <a:buChar char="•"/>
            </a:pPr>
            <a:r>
              <a:rPr lang="en-US" altLang="ja-JP" sz="2000" i="1" dirty="0" smtClean="0">
                <a:latin typeface="Gill Sans Light"/>
                <a:ea typeface="ヒラギノ明朝 ProN W3"/>
                <a:cs typeface="Gill Sans Light"/>
              </a:rPr>
              <a:t>2200 </a:t>
            </a:r>
            <a:r>
              <a:rPr lang="en-US" altLang="ja-JP" sz="2000" i="1" dirty="0">
                <a:latin typeface="Gill Sans Light"/>
                <a:ea typeface="ヒラギノ明朝 ProN W3"/>
                <a:cs typeface="Gill Sans Light"/>
              </a:rPr>
              <a:t>online students from </a:t>
            </a:r>
            <a:r>
              <a:rPr lang="en-US" altLang="ja-JP" sz="2000" i="1" dirty="0" smtClean="0">
                <a:latin typeface="Gill Sans Light"/>
                <a:ea typeface="ヒラギノ明朝 ProN W3"/>
                <a:cs typeface="Gill Sans Light"/>
              </a:rPr>
              <a:t>all </a:t>
            </a:r>
            <a:r>
              <a:rPr lang="en-US" altLang="ja-JP" sz="2000" i="1" dirty="0">
                <a:latin typeface="Gill Sans Light"/>
                <a:ea typeface="ヒラギノ明朝 ProN W3"/>
                <a:cs typeface="Gill Sans Light"/>
              </a:rPr>
              <a:t>over the world</a:t>
            </a:r>
            <a:endParaRPr lang="en-US" altLang="ja-JP" sz="2000" i="1" dirty="0" smtClean="0">
              <a:latin typeface="Gill Sans Light"/>
              <a:ea typeface="ヒラギノ明朝 ProN W3"/>
              <a:cs typeface="Gill Sans Light"/>
            </a:endParaRPr>
          </a:p>
        </p:txBody>
      </p:sp>
      <p:sp>
        <p:nvSpPr>
          <p:cNvPr id="38" name="四角形吹き出し 37"/>
          <p:cNvSpPr/>
          <p:nvPr/>
        </p:nvSpPr>
        <p:spPr bwMode="auto">
          <a:xfrm>
            <a:off x="5582730" y="4975364"/>
            <a:ext cx="2340000" cy="1782920"/>
          </a:xfrm>
          <a:prstGeom prst="wedgeRectCallout">
            <a:avLst>
              <a:gd name="adj1" fmla="val 5433"/>
              <a:gd name="adj2" fmla="val -133780"/>
            </a:avLst>
          </a:prstGeom>
          <a:ln>
            <a:noFill/>
            <a:headEnd/>
            <a:tailEnd/>
          </a:ln>
        </p:spPr>
        <p:style>
          <a:lnRef idx="1">
            <a:schemeClr val="accent2"/>
          </a:lnRef>
          <a:fillRef idx="2">
            <a:schemeClr val="accent2"/>
          </a:fillRef>
          <a:effectRef idx="1">
            <a:schemeClr val="accent2"/>
          </a:effectRef>
          <a:fontRef idx="minor">
            <a:schemeClr val="dk1"/>
          </a:fontRef>
        </p:style>
        <p:txBody>
          <a:bodyPr vert="horz" wrap="square" lIns="74295" tIns="100800" rIns="74295" bIns="8890" numCol="1" rtlCol="0" anchor="t" anchorCtr="0" compatLnSpc="1">
            <a:prstTxWarp prst="textNoShape">
              <a:avLst/>
            </a:prstTxWarp>
          </a:bodyPr>
          <a:lstStyle/>
          <a:p>
            <a:pPr>
              <a:lnSpc>
                <a:spcPct val="120000"/>
              </a:lnSpc>
            </a:pPr>
            <a:endParaRPr lang="en-US" altLang="ja-JP" sz="1600" dirty="0">
              <a:latin typeface="ヒラギノ明朝 ProN W3"/>
              <a:ea typeface="ヒラギノ明朝 ProN W3"/>
              <a:cs typeface="ヒラギノ明朝 ProN W3"/>
            </a:endParaRPr>
          </a:p>
          <a:p>
            <a:pPr algn="ctr" defTabSz="914400" fontAlgn="base">
              <a:lnSpc>
                <a:spcPct val="96000"/>
              </a:lnSpc>
              <a:spcBef>
                <a:spcPct val="0"/>
              </a:spcBef>
              <a:spcAft>
                <a:spcPct val="0"/>
              </a:spcAft>
            </a:pPr>
            <a:endParaRPr kumimoji="1" lang="ja-JP" altLang="en-US" sz="1600" dirty="0">
              <a:latin typeface="ヒラギノ明朝 ProN W3"/>
              <a:ea typeface="ヒラギノ明朝 ProN W3"/>
              <a:cs typeface="ヒラギノ明朝 ProN W3"/>
            </a:endParaRPr>
          </a:p>
        </p:txBody>
      </p:sp>
      <p:pic>
        <p:nvPicPr>
          <p:cNvPr id="5" name="図 4"/>
          <p:cNvPicPr>
            <a:picLocks noChangeAspect="1"/>
          </p:cNvPicPr>
          <p:nvPr/>
        </p:nvPicPr>
        <p:blipFill rotWithShape="1">
          <a:blip r:embed="rId7"/>
          <a:srcRect l="6734" r="4252"/>
          <a:stretch/>
        </p:blipFill>
        <p:spPr>
          <a:xfrm>
            <a:off x="2469709" y="4888037"/>
            <a:ext cx="780270" cy="690879"/>
          </a:xfrm>
          <a:prstGeom prst="rect">
            <a:avLst/>
          </a:prstGeom>
          <a:effectLst/>
        </p:spPr>
      </p:pic>
      <p:grpSp>
        <p:nvGrpSpPr>
          <p:cNvPr id="25" name="図形グループ 24"/>
          <p:cNvGrpSpPr/>
          <p:nvPr/>
        </p:nvGrpSpPr>
        <p:grpSpPr>
          <a:xfrm>
            <a:off x="5653805" y="5024413"/>
            <a:ext cx="2197850" cy="1684823"/>
            <a:chOff x="5390485" y="4548952"/>
            <a:chExt cx="2698800" cy="2016000"/>
          </a:xfrm>
        </p:grpSpPr>
        <p:sp>
          <p:nvSpPr>
            <p:cNvPr id="30" name="正方形/長方形 29"/>
            <p:cNvSpPr/>
            <p:nvPr/>
          </p:nvSpPr>
          <p:spPr>
            <a:xfrm>
              <a:off x="5390485" y="4548952"/>
              <a:ext cx="2698800" cy="2016000"/>
            </a:xfrm>
            <a:prstGeom prst="rect">
              <a:avLst/>
            </a:prstGeom>
            <a:ln>
              <a:noFill/>
              <a:tailEnd type="triangle" w="sm" len="sm"/>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31" name="図形グループ 30"/>
            <p:cNvGrpSpPr/>
            <p:nvPr/>
          </p:nvGrpSpPr>
          <p:grpSpPr>
            <a:xfrm>
              <a:off x="5415133" y="4639756"/>
              <a:ext cx="2649504" cy="1834393"/>
              <a:chOff x="5547830" y="4327470"/>
              <a:chExt cx="2774237" cy="1834393"/>
            </a:xfrm>
          </p:grpSpPr>
          <p:pic>
            <p:nvPicPr>
              <p:cNvPr id="32" name="図 31"/>
              <p:cNvPicPr>
                <a:picLocks noChangeAspect="1"/>
              </p:cNvPicPr>
              <p:nvPr/>
            </p:nvPicPr>
            <p:blipFill rotWithShape="1">
              <a:blip r:embed="rId8"/>
              <a:srcRect l="5602" t="19007" r="4805" b="29435"/>
              <a:stretch/>
            </p:blipFill>
            <p:spPr>
              <a:xfrm>
                <a:off x="5547830" y="5309001"/>
                <a:ext cx="2774237" cy="852862"/>
              </a:xfrm>
              <a:prstGeom prst="rect">
                <a:avLst/>
              </a:prstGeom>
            </p:spPr>
          </p:pic>
          <p:pic>
            <p:nvPicPr>
              <p:cNvPr id="33" name="図 32"/>
              <p:cNvPicPr>
                <a:picLocks noChangeAspect="1"/>
              </p:cNvPicPr>
              <p:nvPr/>
            </p:nvPicPr>
            <p:blipFill>
              <a:blip r:embed="rId9"/>
              <a:stretch>
                <a:fillRect/>
              </a:stretch>
            </p:blipFill>
            <p:spPr>
              <a:xfrm>
                <a:off x="6999254" y="4327470"/>
                <a:ext cx="1280851" cy="1280851"/>
              </a:xfrm>
              <a:prstGeom prst="rect">
                <a:avLst/>
              </a:prstGeom>
            </p:spPr>
          </p:pic>
          <p:pic>
            <p:nvPicPr>
              <p:cNvPr id="34" name="図 33"/>
              <p:cNvPicPr>
                <a:picLocks noChangeAspect="1"/>
              </p:cNvPicPr>
              <p:nvPr/>
            </p:nvPicPr>
            <p:blipFill>
              <a:blip r:embed="rId10"/>
              <a:stretch>
                <a:fillRect/>
              </a:stretch>
            </p:blipFill>
            <p:spPr>
              <a:xfrm>
                <a:off x="5570897" y="4327470"/>
                <a:ext cx="1475445" cy="981840"/>
              </a:xfrm>
              <a:prstGeom prst="rect">
                <a:avLst/>
              </a:prstGeom>
            </p:spPr>
          </p:pic>
        </p:grpSp>
      </p:grpSp>
      <p:pic>
        <p:nvPicPr>
          <p:cNvPr id="6" name="図 5"/>
          <p:cNvPicPr>
            <a:picLocks noChangeAspect="1"/>
          </p:cNvPicPr>
          <p:nvPr/>
        </p:nvPicPr>
        <p:blipFill rotWithShape="1">
          <a:blip r:embed="rId11"/>
          <a:srcRect l="6893" r="5040"/>
          <a:stretch/>
        </p:blipFill>
        <p:spPr>
          <a:xfrm>
            <a:off x="3597015" y="5233477"/>
            <a:ext cx="1426667" cy="1080000"/>
          </a:xfrm>
          <a:prstGeom prst="rect">
            <a:avLst/>
          </a:prstGeom>
        </p:spPr>
      </p:pic>
      <p:pic>
        <p:nvPicPr>
          <p:cNvPr id="39" name="図 38"/>
          <p:cNvPicPr>
            <a:picLocks noChangeAspect="1"/>
          </p:cNvPicPr>
          <p:nvPr/>
        </p:nvPicPr>
        <p:blipFill>
          <a:blip r:embed="rId12"/>
          <a:stretch>
            <a:fillRect/>
          </a:stretch>
        </p:blipFill>
        <p:spPr>
          <a:xfrm>
            <a:off x="1170405" y="5616152"/>
            <a:ext cx="2079574" cy="276439"/>
          </a:xfrm>
          <a:prstGeom prst="rect">
            <a:avLst/>
          </a:prstGeom>
        </p:spPr>
      </p:pic>
      <p:sp>
        <p:nvSpPr>
          <p:cNvPr id="53" name="Text Box 12"/>
          <p:cNvSpPr txBox="1">
            <a:spLocks noChangeArrowheads="1"/>
          </p:cNvSpPr>
          <p:nvPr/>
        </p:nvSpPr>
        <p:spPr bwMode="auto">
          <a:xfrm>
            <a:off x="5367364" y="2309981"/>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Verdana" charset="0"/>
                <a:ea typeface="ＭＳ Ｐゴシック" charset="0"/>
                <a:cs typeface="ＭＳ Ｐゴシック" charset="0"/>
              </a:defRPr>
            </a:lvl1pPr>
            <a:lvl2pPr marL="742950" indent="-285750">
              <a:defRPr kumimoji="1">
                <a:solidFill>
                  <a:schemeClr val="tx1"/>
                </a:solidFill>
                <a:latin typeface="Verdana" charset="0"/>
                <a:ea typeface="ＭＳ Ｐゴシック" charset="0"/>
              </a:defRPr>
            </a:lvl2pPr>
            <a:lvl3pPr marL="1143000" indent="-228600">
              <a:defRPr kumimoji="1">
                <a:solidFill>
                  <a:schemeClr val="tx1"/>
                </a:solidFill>
                <a:latin typeface="Verdana" charset="0"/>
                <a:ea typeface="ＭＳ Ｐゴシック" charset="0"/>
              </a:defRPr>
            </a:lvl3pPr>
            <a:lvl4pPr marL="1600200" indent="-228600">
              <a:defRPr kumimoji="1">
                <a:solidFill>
                  <a:schemeClr val="tx1"/>
                </a:solidFill>
                <a:latin typeface="Verdana" charset="0"/>
                <a:ea typeface="ＭＳ Ｐゴシック" charset="0"/>
              </a:defRPr>
            </a:lvl4pPr>
            <a:lvl5pPr marL="2057400" indent="-228600">
              <a:defRPr kumimoji="1">
                <a:solidFill>
                  <a:schemeClr val="tx1"/>
                </a:solidFill>
                <a:latin typeface="Verdana" charset="0"/>
                <a:ea typeface="ＭＳ Ｐゴシック" charset="0"/>
              </a:defRPr>
            </a:lvl5pPr>
            <a:lvl6pPr marL="2514600" indent="-228600" fontAlgn="base">
              <a:spcBef>
                <a:spcPct val="0"/>
              </a:spcBef>
              <a:spcAft>
                <a:spcPct val="0"/>
              </a:spcAft>
              <a:defRPr kumimoji="1">
                <a:solidFill>
                  <a:schemeClr val="tx1"/>
                </a:solidFill>
                <a:latin typeface="Verdana" charset="0"/>
                <a:ea typeface="ＭＳ Ｐゴシック" charset="0"/>
              </a:defRPr>
            </a:lvl6pPr>
            <a:lvl7pPr marL="2971800" indent="-228600" fontAlgn="base">
              <a:spcBef>
                <a:spcPct val="0"/>
              </a:spcBef>
              <a:spcAft>
                <a:spcPct val="0"/>
              </a:spcAft>
              <a:defRPr kumimoji="1">
                <a:solidFill>
                  <a:schemeClr val="tx1"/>
                </a:solidFill>
                <a:latin typeface="Verdana" charset="0"/>
                <a:ea typeface="ＭＳ Ｐゴシック" charset="0"/>
              </a:defRPr>
            </a:lvl7pPr>
            <a:lvl8pPr marL="3429000" indent="-228600" fontAlgn="base">
              <a:spcBef>
                <a:spcPct val="0"/>
              </a:spcBef>
              <a:spcAft>
                <a:spcPct val="0"/>
              </a:spcAft>
              <a:defRPr kumimoji="1">
                <a:solidFill>
                  <a:schemeClr val="tx1"/>
                </a:solidFill>
                <a:latin typeface="Verdana" charset="0"/>
                <a:ea typeface="ＭＳ Ｐゴシック" charset="0"/>
              </a:defRPr>
            </a:lvl8pPr>
            <a:lvl9pPr marL="3886200" indent="-228600" fontAlgn="base">
              <a:spcBef>
                <a:spcPct val="0"/>
              </a:spcBef>
              <a:spcAft>
                <a:spcPct val="0"/>
              </a:spcAft>
              <a:defRPr kumimoji="1">
                <a:solidFill>
                  <a:schemeClr val="tx1"/>
                </a:solidFill>
                <a:latin typeface="Verdana" charset="0"/>
                <a:ea typeface="ＭＳ Ｐゴシック" charset="0"/>
              </a:defRPr>
            </a:lvl9pPr>
          </a:lstStyle>
          <a:p>
            <a:r>
              <a:rPr lang="en-US" altLang="ja-JP" sz="2400" dirty="0" smtClean="0">
                <a:latin typeface="Gill Sans"/>
                <a:ea typeface="ＭＳ ゴシック" charset="0"/>
                <a:cs typeface="Gill Sans"/>
              </a:rPr>
              <a:t>2008</a:t>
            </a:r>
            <a:endParaRPr lang="ja-JP" altLang="en-US" sz="2400" dirty="0">
              <a:latin typeface="Gill Sans"/>
              <a:ea typeface="ＭＳ ゴシック" charset="0"/>
              <a:cs typeface="Gill Sans"/>
            </a:endParaRPr>
          </a:p>
        </p:txBody>
      </p:sp>
    </p:spTree>
    <p:extLst>
      <p:ext uri="{BB962C8B-B14F-4D97-AF65-F5344CB8AC3E}">
        <p14:creationId xmlns:p14="http://schemas.microsoft.com/office/powerpoint/2010/main" val="436387242"/>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表 22"/>
          <p:cNvGraphicFramePr>
            <a:graphicFrameLocks noGrp="1"/>
          </p:cNvGraphicFramePr>
          <p:nvPr>
            <p:extLst>
              <p:ext uri="{D42A27DB-BD31-4B8C-83A1-F6EECF244321}">
                <p14:modId xmlns:p14="http://schemas.microsoft.com/office/powerpoint/2010/main" val="3402182530"/>
              </p:ext>
            </p:extLst>
          </p:nvPr>
        </p:nvGraphicFramePr>
        <p:xfrm>
          <a:off x="192040" y="3453763"/>
          <a:ext cx="8785194" cy="1981200"/>
        </p:xfrm>
        <a:graphic>
          <a:graphicData uri="http://schemas.openxmlformats.org/drawingml/2006/table">
            <a:tbl>
              <a:tblPr firstRow="1" bandRow="1">
                <a:tableStyleId>{BC89EF96-8CEA-46FF-86C4-4CE0E7609802}</a:tableStyleId>
              </a:tblPr>
              <a:tblGrid>
                <a:gridCol w="3314185"/>
                <a:gridCol w="2387363"/>
                <a:gridCol w="3083646"/>
              </a:tblGrid>
              <a:tr h="370840">
                <a:tc>
                  <a:txBody>
                    <a:bodyPr/>
                    <a:lstStyle/>
                    <a:p>
                      <a:pPr lvl="0" algn="ctr">
                        <a:lnSpc>
                          <a:spcPct val="100000"/>
                        </a:lnSpc>
                      </a:pPr>
                      <a:r>
                        <a:rPr lang="en-US" altLang="ja-JP" sz="2000" b="0" i="0" dirty="0" smtClean="0">
                          <a:latin typeface="Century Gothic"/>
                          <a:ea typeface="ヒラギノ角ゴ Pro W3"/>
                          <a:cs typeface="Century Gothic"/>
                        </a:rPr>
                        <a:t> Face-to-face lecture</a:t>
                      </a:r>
                    </a:p>
                  </a:txBody>
                  <a:tcPr anchor="ctr">
                    <a:lnL w="6350" cap="flat" cmpd="sng" algn="ctr">
                      <a:no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a:lnSpc>
                          <a:spcPct val="100000"/>
                        </a:lnSpc>
                      </a:pPr>
                      <a:r>
                        <a:rPr kumimoji="1" lang="en-US" altLang="ja-JP" sz="2000" b="0" i="1" kern="1200" dirty="0" smtClean="0">
                          <a:effectLst/>
                          <a:latin typeface="Century Gothic"/>
                          <a:ea typeface="ヒラギノ角ゴ Pro W3"/>
                          <a:cs typeface="Century Gothic"/>
                        </a:rPr>
                        <a:t>Method</a:t>
                      </a:r>
                      <a:endParaRPr kumimoji="1" lang="ja-JP" altLang="en-US" sz="2000" b="0" i="1" dirty="0">
                        <a:latin typeface="Century Gothic"/>
                        <a:ea typeface="ヒラギノ角ゴ Pro W3"/>
                        <a:cs typeface="Century Gothic"/>
                      </a:endParaRPr>
                    </a:p>
                  </a:txBody>
                  <a:tcPr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lvl="0" algn="ctr">
                        <a:lnSpc>
                          <a:spcPct val="100000"/>
                        </a:lnSpc>
                      </a:pPr>
                      <a:r>
                        <a:rPr kumimoji="1" lang="en-US" altLang="ja-JP" sz="2000" b="0" i="0" kern="1200" dirty="0" smtClean="0">
                          <a:effectLst/>
                          <a:latin typeface="Century Gothic"/>
                          <a:ea typeface="ヒラギノ角ゴ Pro W3"/>
                          <a:cs typeface="Century Gothic"/>
                        </a:rPr>
                        <a:t>Lecture video</a:t>
                      </a:r>
                      <a:r>
                        <a:rPr lang="ja-JP" altLang="ja-JP" sz="2000" b="0" i="0" dirty="0" smtClean="0">
                          <a:effectLst/>
                          <a:latin typeface="Century Gothic"/>
                          <a:ea typeface="ヒラギノ角ゴ Pro W3"/>
                          <a:cs typeface="Century Gothic"/>
                        </a:rPr>
                        <a:t> </a:t>
                      </a:r>
                      <a:endParaRPr lang="en-US" altLang="ja-JP" sz="2000" b="0" i="0" dirty="0" smtClean="0">
                        <a:latin typeface="Century Gothic"/>
                        <a:ea typeface="ヒラギノ角ゴ Pro W3"/>
                        <a:cs typeface="Century Gothic"/>
                      </a:endParaRPr>
                    </a:p>
                  </a:txBody>
                  <a:tcPr anchor="ctr">
                    <a:lnL w="6350" cap="flat" cmpd="sng" algn="ctr">
                      <a:solidFill>
                        <a:srgbClr val="4F81BD"/>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lnBlToTr w="6350" cap="flat" cmpd="sng" algn="ctr">
                      <a:noFill/>
                      <a:prstDash val="solid"/>
                      <a:round/>
                      <a:headEnd type="none" w="med" len="med"/>
                      <a:tailEnd type="none" w="med" len="med"/>
                    </a:lnBlToTr>
                    <a:solidFill>
                      <a:srgbClr val="FFFFFF"/>
                    </a:solidFill>
                  </a:tcPr>
                </a:tc>
              </a:tr>
              <a:tr h="370840">
                <a:tc>
                  <a:txBody>
                    <a:bodyPr/>
                    <a:lstStyle/>
                    <a:p>
                      <a:pPr lvl="0" algn="ctr">
                        <a:lnSpc>
                          <a:spcPct val="100000"/>
                        </a:lnSpc>
                      </a:pPr>
                      <a:r>
                        <a:rPr kumimoji="1" lang="en-US" altLang="ja-JP" sz="2000" b="0" i="0" kern="1200" dirty="0" smtClean="0">
                          <a:effectLst/>
                          <a:latin typeface="Century Gothic"/>
                          <a:ea typeface="ヒラギノ角ゴ Pro W3"/>
                          <a:cs typeface="Century Gothic"/>
                        </a:rPr>
                        <a:t>Teacher</a:t>
                      </a:r>
                      <a:endParaRPr lang="en-US" altLang="ja-JP" sz="2000" b="0" i="0" dirty="0" smtClean="0">
                        <a:latin typeface="Century Gothic"/>
                        <a:ea typeface="ヒラギノ角ゴ Pro W3"/>
                        <a:cs typeface="Century Gothic"/>
                      </a:endParaRPr>
                    </a:p>
                  </a:txBody>
                  <a:tcPr anchor="ctr">
                    <a:lnL w="6350" cap="flat" cmpd="sng" algn="ctr">
                      <a:no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noFill/>
                  </a:tcPr>
                </a:tc>
                <a:tc>
                  <a:txBody>
                    <a:bodyPr/>
                    <a:lstStyle/>
                    <a:p>
                      <a:pPr algn="ctr">
                        <a:lnSpc>
                          <a:spcPct val="100000"/>
                        </a:lnSpc>
                      </a:pPr>
                      <a:r>
                        <a:rPr kumimoji="1" lang="en-US" altLang="ja-JP" sz="2000" b="0" i="1" dirty="0" smtClean="0">
                          <a:latin typeface="Century Gothic"/>
                          <a:ea typeface="ヒラギノ角ゴ Pro W3"/>
                          <a:cs typeface="Century Gothic"/>
                        </a:rPr>
                        <a:t>Guided</a:t>
                      </a:r>
                      <a:r>
                        <a:rPr kumimoji="1" lang="en-US" altLang="ja-JP" sz="2000" b="0" i="1" baseline="0" dirty="0" smtClean="0">
                          <a:latin typeface="Century Gothic"/>
                          <a:ea typeface="ヒラギノ角ゴ Pro W3"/>
                          <a:cs typeface="Century Gothic"/>
                        </a:rPr>
                        <a:t> study</a:t>
                      </a:r>
                      <a:endParaRPr kumimoji="1" lang="ja-JP" altLang="en-US" sz="2000" b="0" i="1" dirty="0">
                        <a:latin typeface="Century Gothic"/>
                        <a:ea typeface="ヒラギノ角ゴ Pro W3"/>
                        <a:cs typeface="Century Gothic"/>
                      </a:endParaRPr>
                    </a:p>
                  </a:txBody>
                  <a:tcPr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lvl="0" algn="ctr">
                        <a:lnSpc>
                          <a:spcPct val="100000"/>
                        </a:lnSpc>
                      </a:pPr>
                      <a:r>
                        <a:rPr kumimoji="1" lang="en-US" altLang="ja-JP" sz="2000" b="0" i="0" kern="1200" dirty="0" smtClean="0">
                          <a:effectLst/>
                          <a:latin typeface="Century Gothic"/>
                          <a:ea typeface="ヒラギノ角ゴ Pro W3"/>
                          <a:cs typeface="Century Gothic"/>
                        </a:rPr>
                        <a:t>Learning community</a:t>
                      </a:r>
                      <a:endParaRPr lang="en-US" altLang="ja-JP" sz="2000" b="0" i="0" dirty="0" smtClean="0">
                        <a:latin typeface="Century Gothic"/>
                        <a:ea typeface="ヒラギノ角ゴ Pro W3"/>
                        <a:cs typeface="Century Gothic"/>
                      </a:endParaRPr>
                    </a:p>
                  </a:txBody>
                  <a:tcPr anchor="ctr">
                    <a:lnL w="6350" cap="flat" cmpd="sng" algn="ctr">
                      <a:solidFill>
                        <a:srgbClr val="4F81BD"/>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lnBlToTr w="6350" cap="flat" cmpd="sng" algn="ctr">
                      <a:noFill/>
                      <a:prstDash val="solid"/>
                      <a:round/>
                      <a:headEnd type="none" w="med" len="med"/>
                      <a:tailEnd type="none" w="med" len="med"/>
                    </a:lnBlToTr>
                    <a:solidFill>
                      <a:srgbClr val="FFFFFF"/>
                    </a:solidFill>
                  </a:tcPr>
                </a:tc>
              </a:tr>
              <a:tr h="370840">
                <a:tc>
                  <a:txBody>
                    <a:bodyPr/>
                    <a:lstStyle/>
                    <a:p>
                      <a:pPr lvl="0" algn="ctr">
                        <a:lnSpc>
                          <a:spcPct val="100000"/>
                        </a:lnSpc>
                      </a:pPr>
                      <a:r>
                        <a:rPr lang="en-US" altLang="ja-JP" sz="2000" b="0" i="0" dirty="0" smtClean="0">
                          <a:latin typeface="Century Gothic"/>
                          <a:ea typeface="ヒラギノ角ゴ Pro W3"/>
                          <a:cs typeface="Century Gothic"/>
                        </a:rPr>
                        <a:t>Campus</a:t>
                      </a:r>
                    </a:p>
                  </a:txBody>
                  <a:tcPr anchor="ctr">
                    <a:lnL w="6350" cap="flat" cmpd="sng" algn="ctr">
                      <a:no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a:lnSpc>
                          <a:spcPct val="100000"/>
                        </a:lnSpc>
                      </a:pPr>
                      <a:r>
                        <a:rPr kumimoji="1" lang="en-US" altLang="ja-JP" sz="2000" b="0" i="1" dirty="0" smtClean="0">
                          <a:latin typeface="Century Gothic"/>
                          <a:ea typeface="ヒラギノ角ゴ Pro W3"/>
                          <a:cs typeface="Century Gothic"/>
                        </a:rPr>
                        <a:t>Platform</a:t>
                      </a:r>
                      <a:endParaRPr kumimoji="1" lang="ja-JP" altLang="en-US" sz="2000" b="0" i="1" dirty="0">
                        <a:latin typeface="Century Gothic"/>
                        <a:ea typeface="ヒラギノ角ゴ Pro W3"/>
                        <a:cs typeface="Century Gothic"/>
                      </a:endParaRPr>
                    </a:p>
                  </a:txBody>
                  <a:tcPr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lvl="0" algn="ctr">
                        <a:lnSpc>
                          <a:spcPct val="100000"/>
                        </a:lnSpc>
                      </a:pPr>
                      <a:r>
                        <a:rPr lang="en-US" altLang="ja-JP" sz="2000" b="0" i="0" dirty="0" smtClean="0">
                          <a:latin typeface="Century Gothic"/>
                          <a:ea typeface="ヒラギノ角ゴ Pro W3"/>
                          <a:cs typeface="Century Gothic"/>
                        </a:rPr>
                        <a:t>LMS</a:t>
                      </a:r>
                    </a:p>
                  </a:txBody>
                  <a:tcPr anchor="ctr">
                    <a:lnL w="6350" cap="flat" cmpd="sng" algn="ctr">
                      <a:solidFill>
                        <a:srgbClr val="4F81BD"/>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lnBlToTr w="6350" cap="flat" cmpd="sng" algn="ctr">
                      <a:noFill/>
                      <a:prstDash val="solid"/>
                      <a:round/>
                      <a:headEnd type="none" w="med" len="med"/>
                      <a:tailEnd type="none" w="med" len="med"/>
                    </a:lnBlToTr>
                    <a:solidFill>
                      <a:srgbClr val="FFFFFF"/>
                    </a:solidFill>
                  </a:tcPr>
                </a:tc>
              </a:tr>
              <a:tr h="370840">
                <a:tc>
                  <a:txBody>
                    <a:bodyPr/>
                    <a:lstStyle/>
                    <a:p>
                      <a:pPr lvl="0" algn="ctr">
                        <a:lnSpc>
                          <a:spcPct val="100000"/>
                        </a:lnSpc>
                      </a:pPr>
                      <a:r>
                        <a:rPr lang="en-US" altLang="ja-JP" sz="2000" b="0" i="0" dirty="0" smtClean="0">
                          <a:latin typeface="Century Gothic"/>
                          <a:ea typeface="ヒラギノ角ゴ Pro W3"/>
                          <a:cs typeface="Century Gothic"/>
                        </a:rPr>
                        <a:t>Credits</a:t>
                      </a:r>
                    </a:p>
                  </a:txBody>
                  <a:tcPr anchor="ctr">
                    <a:lnL w="6350" cap="flat" cmpd="sng" algn="ctr">
                      <a:no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noFill/>
                  </a:tcPr>
                </a:tc>
                <a:tc>
                  <a:txBody>
                    <a:bodyPr/>
                    <a:lstStyle/>
                    <a:p>
                      <a:pPr algn="ctr">
                        <a:lnSpc>
                          <a:spcPct val="100000"/>
                        </a:lnSpc>
                      </a:pPr>
                      <a:r>
                        <a:rPr kumimoji="1" lang="en-US" altLang="ja-JP" sz="2000" b="0" i="1" kern="1200" dirty="0" smtClean="0">
                          <a:effectLst/>
                          <a:latin typeface="Century Gothic"/>
                          <a:ea typeface="ヒラギノ角ゴ Pro W3"/>
                          <a:cs typeface="Century Gothic"/>
                        </a:rPr>
                        <a:t>Authentication</a:t>
                      </a:r>
                      <a:r>
                        <a:rPr lang="ja-JP" altLang="ja-JP" sz="2000" b="0" i="1" dirty="0" smtClean="0">
                          <a:effectLst/>
                          <a:latin typeface="Century Gothic"/>
                          <a:ea typeface="ヒラギノ角ゴ Pro W3"/>
                          <a:cs typeface="Century Gothic"/>
                        </a:rPr>
                        <a:t> </a:t>
                      </a:r>
                      <a:endParaRPr kumimoji="1" lang="ja-JP" altLang="en-US" sz="2000" b="0" i="1" dirty="0">
                        <a:latin typeface="Century Gothic"/>
                        <a:ea typeface="ヒラギノ角ゴ Pro W3"/>
                        <a:cs typeface="Century Gothic"/>
                      </a:endParaRPr>
                    </a:p>
                  </a:txBody>
                  <a:tcPr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lvl="0" algn="ctr">
                        <a:lnSpc>
                          <a:spcPct val="100000"/>
                        </a:lnSpc>
                      </a:pPr>
                      <a:r>
                        <a:rPr lang="en-US" altLang="ja-JP" sz="2000" b="0" i="0" dirty="0" smtClean="0">
                          <a:latin typeface="Century Gothic"/>
                          <a:ea typeface="ヒラギノ角ゴ Pro W3"/>
                          <a:cs typeface="Century Gothic"/>
                        </a:rPr>
                        <a:t>Certification</a:t>
                      </a:r>
                      <a:r>
                        <a:rPr lang="en-US" altLang="ja-JP" sz="2000" b="0" i="0" baseline="0" dirty="0" smtClean="0">
                          <a:latin typeface="Century Gothic"/>
                          <a:ea typeface="ヒラギノ角ゴ Pro W3"/>
                          <a:cs typeface="Century Gothic"/>
                        </a:rPr>
                        <a:t> or badges</a:t>
                      </a:r>
                      <a:endParaRPr lang="en-US" altLang="ja-JP" sz="2000" b="0" i="0" dirty="0" smtClean="0">
                        <a:latin typeface="Century Gothic"/>
                        <a:ea typeface="ヒラギノ角ゴ Pro W3"/>
                        <a:cs typeface="Century Gothic"/>
                      </a:endParaRPr>
                    </a:p>
                  </a:txBody>
                  <a:tcPr anchor="ctr">
                    <a:lnL w="6350" cap="flat" cmpd="sng" algn="ctr">
                      <a:solidFill>
                        <a:srgbClr val="4F81BD"/>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lnBlToTr w="6350" cap="flat" cmpd="sng" algn="ctr">
                      <a:noFill/>
                      <a:prstDash val="solid"/>
                      <a:round/>
                      <a:headEnd type="none" w="med" len="med"/>
                      <a:tailEnd type="none" w="med" len="med"/>
                    </a:lnBlToTr>
                    <a:solidFill>
                      <a:srgbClr val="FFFFFF"/>
                    </a:solidFill>
                  </a:tcPr>
                </a:tc>
              </a:tr>
              <a:tr h="370840">
                <a:tc>
                  <a:txBody>
                    <a:bodyPr/>
                    <a:lstStyle/>
                    <a:p>
                      <a:pPr marL="0" marR="0" lvl="0" indent="-457200" algn="ctr" defTabSz="457200" rtl="0" eaLnBrk="1" fontAlgn="auto" latinLnBrk="0" hangingPunct="1">
                        <a:lnSpc>
                          <a:spcPct val="100000"/>
                        </a:lnSpc>
                        <a:spcBef>
                          <a:spcPts val="0"/>
                        </a:spcBef>
                        <a:spcAft>
                          <a:spcPts val="0"/>
                        </a:spcAft>
                        <a:buClrTx/>
                        <a:buSzTx/>
                        <a:buFontTx/>
                        <a:buNone/>
                        <a:tabLst/>
                        <a:defRPr/>
                      </a:pPr>
                      <a:r>
                        <a:rPr kumimoji="1" lang="en-US" altLang="ja-JP" sz="1800" kern="1200" dirty="0" smtClean="0">
                          <a:solidFill>
                            <a:schemeClr val="tx1"/>
                          </a:solidFill>
                          <a:latin typeface="+mn-lt"/>
                          <a:ea typeface="+mn-ea"/>
                          <a:cs typeface="+mn-cs"/>
                        </a:rPr>
                        <a:t>$16,000(public)-</a:t>
                      </a:r>
                      <a:r>
                        <a:rPr kumimoji="1" lang="ja-JP" altLang="en-US" sz="1800" kern="1200" dirty="0" smtClean="0">
                          <a:solidFill>
                            <a:schemeClr val="tx1"/>
                          </a:solidFill>
                          <a:latin typeface="+mn-lt"/>
                          <a:ea typeface="+mn-ea"/>
                          <a:cs typeface="+mn-cs"/>
                        </a:rPr>
                        <a:t> </a:t>
                      </a:r>
                      <a:r>
                        <a:rPr kumimoji="1" lang="en-US" altLang="ja-JP" sz="1800" kern="1200" dirty="0" smtClean="0">
                          <a:solidFill>
                            <a:schemeClr val="tx1"/>
                          </a:solidFill>
                          <a:latin typeface="+mn-lt"/>
                          <a:ea typeface="+mn-ea"/>
                          <a:cs typeface="+mn-cs"/>
                        </a:rPr>
                        <a:t>$37,000(private)</a:t>
                      </a:r>
                      <a:endParaRPr lang="en-US" altLang="ja-JP" sz="1800" b="0" i="0" dirty="0" smtClean="0">
                        <a:solidFill>
                          <a:srgbClr val="E2534F"/>
                        </a:solidFill>
                        <a:latin typeface="Century Gothic"/>
                        <a:ea typeface="ヒラギノ角ゴ Pro W3"/>
                        <a:cs typeface="Century Gothic"/>
                      </a:endParaRPr>
                    </a:p>
                  </a:txBody>
                  <a:tcPr anchor="ctr">
                    <a:lnL w="6350" cap="flat" cmpd="sng" algn="ctr">
                      <a:no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tcPr>
                </a:tc>
                <a:tc>
                  <a:txBody>
                    <a:bodyPr/>
                    <a:lstStyle/>
                    <a:p>
                      <a:pPr algn="ctr">
                        <a:lnSpc>
                          <a:spcPct val="100000"/>
                        </a:lnSpc>
                      </a:pPr>
                      <a:r>
                        <a:rPr kumimoji="1" lang="en-US" altLang="ja-JP" sz="2000" b="0" i="1" dirty="0" smtClean="0">
                          <a:latin typeface="Century Gothic"/>
                          <a:ea typeface="ヒラギノ角ゴ Pro W3"/>
                          <a:cs typeface="Century Gothic"/>
                        </a:rPr>
                        <a:t>Tuition Fees</a:t>
                      </a:r>
                      <a:r>
                        <a:rPr kumimoji="1" lang="en-US" altLang="ja-JP" sz="2000" b="0" i="1" baseline="0" dirty="0" smtClean="0">
                          <a:latin typeface="Century Gothic"/>
                          <a:ea typeface="ヒラギノ角ゴ Pro W3"/>
                          <a:cs typeface="Century Gothic"/>
                        </a:rPr>
                        <a:t> </a:t>
                      </a:r>
                      <a:endParaRPr kumimoji="1" lang="ja-JP" altLang="en-US" sz="2000" b="0" i="1" dirty="0">
                        <a:latin typeface="Century Gothic"/>
                        <a:ea typeface="ヒラギノ角ゴ Pro W3"/>
                        <a:cs typeface="Century Gothic"/>
                      </a:endParaRPr>
                    </a:p>
                  </a:txBody>
                  <a:tcPr anchor="ctr">
                    <a:lnL w="6350" cap="flat" cmpd="sng" algn="ctr">
                      <a:solidFill>
                        <a:srgbClr val="4F81BD"/>
                      </a:solidFill>
                      <a:prstDash val="solid"/>
                      <a:round/>
                      <a:headEnd type="none" w="med" len="med"/>
                      <a:tailEnd type="none" w="med" len="med"/>
                    </a:lnL>
                    <a:lnR w="6350" cap="flat" cmpd="sng" algn="ctr">
                      <a:solidFill>
                        <a:srgbClr val="4F81BD"/>
                      </a:solid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solidFill>
                      <a:schemeClr val="accent1">
                        <a:lumMod val="40000"/>
                        <a:lumOff val="60000"/>
                      </a:schemeClr>
                    </a:solidFill>
                  </a:tcPr>
                </a:tc>
                <a:tc>
                  <a:txBody>
                    <a:bodyPr/>
                    <a:lstStyle/>
                    <a:p>
                      <a:pPr algn="ctr">
                        <a:lnSpc>
                          <a:spcPct val="100000"/>
                        </a:lnSpc>
                      </a:pPr>
                      <a:r>
                        <a:rPr lang="en-US" altLang="ja-JP" sz="2000" b="0" i="0" dirty="0" smtClean="0">
                          <a:latin typeface="Century Gothic"/>
                          <a:ea typeface="ヒラギノ角ゴ Pro W3"/>
                          <a:cs typeface="Century Gothic"/>
                        </a:rPr>
                        <a:t>Free</a:t>
                      </a:r>
                      <a:r>
                        <a:rPr lang="en-US" altLang="ja-JP" sz="2000" b="0" i="0" baseline="0" dirty="0" smtClean="0">
                          <a:latin typeface="Century Gothic"/>
                          <a:ea typeface="ヒラギノ角ゴ Pro W3"/>
                          <a:cs typeface="Century Gothic"/>
                        </a:rPr>
                        <a:t> or low cost</a:t>
                      </a:r>
                      <a:endParaRPr kumimoji="1" lang="ja-JP" altLang="en-US" sz="2000" b="0" i="0" dirty="0">
                        <a:latin typeface="Century Gothic"/>
                        <a:ea typeface="ヒラギノ角ゴ Pro W3"/>
                        <a:cs typeface="Century Gothic"/>
                      </a:endParaRPr>
                    </a:p>
                  </a:txBody>
                  <a:tcPr anchor="ctr">
                    <a:lnL w="6350" cap="flat" cmpd="sng" algn="ctr">
                      <a:solidFill>
                        <a:srgbClr val="4F81BD"/>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4F81BD"/>
                      </a:solidFill>
                      <a:prstDash val="solid"/>
                      <a:round/>
                      <a:headEnd type="none" w="med" len="med"/>
                      <a:tailEnd type="none" w="med" len="med"/>
                    </a:lnT>
                    <a:lnB w="6350" cap="flat" cmpd="sng" algn="ctr">
                      <a:solidFill>
                        <a:srgbClr val="4F81BD"/>
                      </a:solidFill>
                      <a:prstDash val="solid"/>
                      <a:round/>
                      <a:headEnd type="none" w="med" len="med"/>
                      <a:tailEnd type="none" w="med" len="med"/>
                    </a:lnB>
                    <a:lnBlToTr w="6350" cap="flat" cmpd="sng" algn="ctr">
                      <a:noFill/>
                      <a:prstDash val="solid"/>
                      <a:round/>
                      <a:headEnd type="none" w="med" len="med"/>
                      <a:tailEnd type="none" w="med" len="med"/>
                    </a:lnBlToTr>
                    <a:solidFill>
                      <a:srgbClr val="FFFFFF"/>
                    </a:solidFill>
                  </a:tcPr>
                </a:tc>
              </a:tr>
            </a:tbl>
          </a:graphicData>
        </a:graphic>
      </p:graphicFrame>
      <p:sp>
        <p:nvSpPr>
          <p:cNvPr id="2" name="タイトル 1"/>
          <p:cNvSpPr>
            <a:spLocks noGrp="1"/>
          </p:cNvSpPr>
          <p:nvPr>
            <p:ph type="title"/>
          </p:nvPr>
        </p:nvSpPr>
        <p:spPr/>
        <p:txBody>
          <a:bodyPr/>
          <a:lstStyle/>
          <a:p>
            <a:pPr algn="ctr"/>
            <a:r>
              <a:rPr lang="en-US" altLang="ja-JP" sz="3200" dirty="0" smtClean="0"/>
              <a:t>MOOCs</a:t>
            </a:r>
            <a:r>
              <a:rPr lang="en-US" altLang="ja-JP" sz="3200" dirty="0"/>
              <a:t> </a:t>
            </a:r>
            <a:r>
              <a:rPr lang="en-US" altLang="ja-JP" sz="3200" dirty="0" smtClean="0"/>
              <a:t>and the Traditional University Model</a:t>
            </a:r>
            <a:endParaRPr lang="ja-JP" altLang="en-US" sz="3200" dirty="0"/>
          </a:p>
        </p:txBody>
      </p:sp>
      <p:sp>
        <p:nvSpPr>
          <p:cNvPr id="4" name="スライド番号プレースホルダー 3"/>
          <p:cNvSpPr>
            <a:spLocks noGrp="1"/>
          </p:cNvSpPr>
          <p:nvPr>
            <p:ph type="sldNum" sz="quarter" idx="12"/>
          </p:nvPr>
        </p:nvSpPr>
        <p:spPr/>
        <p:txBody>
          <a:bodyPr/>
          <a:lstStyle/>
          <a:p>
            <a:fld id="{E863AB6B-07E7-994D-8C15-200C54B03C40}" type="slidenum">
              <a:rPr lang="ja-JP" altLang="en-US" smtClean="0"/>
              <a:pPr/>
              <a:t>6</a:t>
            </a:fld>
            <a:endParaRPr lang="ja-JP" altLang="en-US"/>
          </a:p>
        </p:txBody>
      </p:sp>
      <p:sp>
        <p:nvSpPr>
          <p:cNvPr id="31" name="正方形/長方形 30"/>
          <p:cNvSpPr/>
          <p:nvPr/>
        </p:nvSpPr>
        <p:spPr>
          <a:xfrm>
            <a:off x="192040" y="1038049"/>
            <a:ext cx="3583032" cy="523220"/>
          </a:xfrm>
          <a:prstGeom prst="rect">
            <a:avLst/>
          </a:prstGeom>
        </p:spPr>
        <p:txBody>
          <a:bodyPr wrap="none">
            <a:spAutoFit/>
          </a:bodyPr>
          <a:lstStyle/>
          <a:p>
            <a:pPr algn="ctr"/>
            <a:r>
              <a:rPr lang="en-US" altLang="ja-JP" sz="2800" dirty="0" smtClean="0">
                <a:effectLst/>
                <a:latin typeface="Britannic Bold"/>
                <a:cs typeface="Britannic Bold"/>
              </a:rPr>
              <a:t>Traditional University</a:t>
            </a:r>
            <a:endParaRPr lang="ja-JP" altLang="en-US" sz="2800" dirty="0">
              <a:effectLst/>
              <a:latin typeface="Britannic Bold"/>
              <a:cs typeface="Britannic Bold"/>
            </a:endParaRPr>
          </a:p>
        </p:txBody>
      </p:sp>
      <p:sp>
        <p:nvSpPr>
          <p:cNvPr id="32" name="正方形/長方形 31"/>
          <p:cNvSpPr/>
          <p:nvPr/>
        </p:nvSpPr>
        <p:spPr>
          <a:xfrm>
            <a:off x="6829551" y="1038049"/>
            <a:ext cx="1300807" cy="523220"/>
          </a:xfrm>
          <a:prstGeom prst="rect">
            <a:avLst/>
          </a:prstGeom>
        </p:spPr>
        <p:txBody>
          <a:bodyPr wrap="none">
            <a:spAutoFit/>
          </a:bodyPr>
          <a:lstStyle/>
          <a:p>
            <a:pPr algn="ctr"/>
            <a:r>
              <a:rPr lang="en-US" altLang="ja-JP" sz="2800" dirty="0" smtClean="0">
                <a:effectLst/>
                <a:latin typeface="Britannic Bold"/>
                <a:cs typeface="Britannic Bold"/>
              </a:rPr>
              <a:t>MOOCs</a:t>
            </a:r>
            <a:endParaRPr lang="ja-JP" altLang="en-US" sz="2800" dirty="0">
              <a:effectLst/>
              <a:latin typeface="Britannic Bold"/>
              <a:cs typeface="Britannic Bold"/>
            </a:endParaRPr>
          </a:p>
        </p:txBody>
      </p:sp>
      <p:grpSp>
        <p:nvGrpSpPr>
          <p:cNvPr id="19" name="図形グループ 18"/>
          <p:cNvGrpSpPr/>
          <p:nvPr/>
        </p:nvGrpSpPr>
        <p:grpSpPr>
          <a:xfrm>
            <a:off x="6381029" y="1521121"/>
            <a:ext cx="2197850" cy="1684823"/>
            <a:chOff x="5390485" y="4548952"/>
            <a:chExt cx="2698800" cy="2016000"/>
          </a:xfrm>
          <a:effectLst>
            <a:outerShdw blurRad="50800" dist="38100" dir="2700000" algn="tl" rotWithShape="0">
              <a:prstClr val="black">
                <a:alpha val="40000"/>
              </a:prstClr>
            </a:outerShdw>
          </a:effectLst>
        </p:grpSpPr>
        <p:sp>
          <p:nvSpPr>
            <p:cNvPr id="34" name="正方形/長方形 33"/>
            <p:cNvSpPr/>
            <p:nvPr/>
          </p:nvSpPr>
          <p:spPr>
            <a:xfrm>
              <a:off x="5390485" y="4548952"/>
              <a:ext cx="2698800" cy="2016000"/>
            </a:xfrm>
            <a:prstGeom prst="rect">
              <a:avLst/>
            </a:prstGeom>
            <a:ln w="3175" cmpd="sng">
              <a:solidFill>
                <a:schemeClr val="bg1">
                  <a:lumMod val="85000"/>
                </a:schemeClr>
              </a:solidFill>
              <a:tailEnd type="triangle" w="sm" len="sm"/>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35" name="図形グループ 34"/>
            <p:cNvGrpSpPr/>
            <p:nvPr/>
          </p:nvGrpSpPr>
          <p:grpSpPr>
            <a:xfrm>
              <a:off x="5415133" y="4639756"/>
              <a:ext cx="2649504" cy="1834393"/>
              <a:chOff x="5547830" y="4327470"/>
              <a:chExt cx="2774237" cy="1834393"/>
            </a:xfrm>
          </p:grpSpPr>
          <p:pic>
            <p:nvPicPr>
              <p:cNvPr id="36" name="図 35"/>
              <p:cNvPicPr>
                <a:picLocks noChangeAspect="1"/>
              </p:cNvPicPr>
              <p:nvPr/>
            </p:nvPicPr>
            <p:blipFill rotWithShape="1">
              <a:blip r:embed="rId3"/>
              <a:srcRect l="5602" t="19007" r="4805" b="29435"/>
              <a:stretch/>
            </p:blipFill>
            <p:spPr>
              <a:xfrm>
                <a:off x="5547830" y="5309001"/>
                <a:ext cx="2774237" cy="852862"/>
              </a:xfrm>
              <a:prstGeom prst="rect">
                <a:avLst/>
              </a:prstGeom>
            </p:spPr>
          </p:pic>
          <p:pic>
            <p:nvPicPr>
              <p:cNvPr id="37" name="図 36"/>
              <p:cNvPicPr>
                <a:picLocks noChangeAspect="1"/>
              </p:cNvPicPr>
              <p:nvPr/>
            </p:nvPicPr>
            <p:blipFill>
              <a:blip r:embed="rId4"/>
              <a:stretch>
                <a:fillRect/>
              </a:stretch>
            </p:blipFill>
            <p:spPr>
              <a:xfrm>
                <a:off x="6999254" y="4327470"/>
                <a:ext cx="1280851" cy="1280851"/>
              </a:xfrm>
              <a:prstGeom prst="rect">
                <a:avLst/>
              </a:prstGeom>
            </p:spPr>
          </p:pic>
          <p:pic>
            <p:nvPicPr>
              <p:cNvPr id="38" name="図 37"/>
              <p:cNvPicPr>
                <a:picLocks noChangeAspect="1"/>
              </p:cNvPicPr>
              <p:nvPr/>
            </p:nvPicPr>
            <p:blipFill>
              <a:blip r:embed="rId5"/>
              <a:stretch>
                <a:fillRect/>
              </a:stretch>
            </p:blipFill>
            <p:spPr>
              <a:xfrm>
                <a:off x="5570897" y="4327470"/>
                <a:ext cx="1475445" cy="981840"/>
              </a:xfrm>
              <a:prstGeom prst="rect">
                <a:avLst/>
              </a:prstGeom>
            </p:spPr>
          </p:pic>
        </p:grpSp>
      </p:grpSp>
      <p:pic>
        <p:nvPicPr>
          <p:cNvPr id="14" name="図 13"/>
          <p:cNvPicPr>
            <a:picLocks/>
          </p:cNvPicPr>
          <p:nvPr/>
        </p:nvPicPr>
        <p:blipFill>
          <a:blip r:embed="rId6">
            <a:alphaModFix/>
          </a:blip>
          <a:stretch>
            <a:fillRect/>
          </a:stretch>
        </p:blipFill>
        <p:spPr>
          <a:xfrm>
            <a:off x="828746" y="1515837"/>
            <a:ext cx="2106365" cy="16574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926979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3037" y="54175"/>
            <a:ext cx="8188910" cy="639150"/>
          </a:xfrm>
        </p:spPr>
        <p:txBody>
          <a:bodyPr/>
          <a:lstStyle/>
          <a:p>
            <a:r>
              <a:rPr lang="en-US" altLang="ja-JP" dirty="0" smtClean="0"/>
              <a:t>Higher Education in the USA</a:t>
            </a:r>
            <a:endParaRPr kumimoji="1" lang="ja-JP" altLang="en-US" dirty="0"/>
          </a:p>
        </p:txBody>
      </p:sp>
      <p:sp>
        <p:nvSpPr>
          <p:cNvPr id="3" name="スライド番号プレースホルダー 2"/>
          <p:cNvSpPr>
            <a:spLocks noGrp="1"/>
          </p:cNvSpPr>
          <p:nvPr>
            <p:ph type="sldNum" sz="quarter" idx="12"/>
          </p:nvPr>
        </p:nvSpPr>
        <p:spPr/>
        <p:txBody>
          <a:bodyPr/>
          <a:lstStyle/>
          <a:p>
            <a:fld id="{E863AB6B-07E7-994D-8C15-200C54B03C40}" type="slidenum">
              <a:rPr kumimoji="1" lang="ja-JP" altLang="en-US" smtClean="0"/>
              <a:pPr/>
              <a:t>7</a:t>
            </a:fld>
            <a:endParaRPr kumimoji="1" lang="ja-JP" altLang="en-US"/>
          </a:p>
        </p:txBody>
      </p:sp>
      <p:sp>
        <p:nvSpPr>
          <p:cNvPr id="4" name="コンテンツ プレースホルダー 3"/>
          <p:cNvSpPr>
            <a:spLocks noGrp="1"/>
          </p:cNvSpPr>
          <p:nvPr>
            <p:ph idx="4294967295"/>
          </p:nvPr>
        </p:nvSpPr>
        <p:spPr>
          <a:xfrm>
            <a:off x="2001573" y="936115"/>
            <a:ext cx="5140854" cy="667770"/>
          </a:xfrm>
        </p:spPr>
        <p:txBody>
          <a:bodyPr>
            <a:normAutofit/>
          </a:bodyPr>
          <a:lstStyle/>
          <a:p>
            <a:pPr marL="0" indent="0">
              <a:lnSpc>
                <a:spcPct val="120000"/>
              </a:lnSpc>
              <a:buNone/>
            </a:pPr>
            <a:r>
              <a:rPr lang="en-US" altLang="ja-JP" sz="2800" dirty="0" smtClean="0">
                <a:solidFill>
                  <a:schemeClr val="accent2"/>
                </a:solidFill>
              </a:rPr>
              <a:t>The College Wage Premium</a:t>
            </a:r>
          </a:p>
        </p:txBody>
      </p:sp>
      <p:pic>
        <p:nvPicPr>
          <p:cNvPr id="7" name="図 6"/>
          <p:cNvPicPr>
            <a:picLocks noChangeAspect="1"/>
          </p:cNvPicPr>
          <p:nvPr/>
        </p:nvPicPr>
        <p:blipFill rotWithShape="1">
          <a:blip r:embed="rId3"/>
          <a:srcRect b="14206"/>
          <a:stretch/>
        </p:blipFill>
        <p:spPr>
          <a:xfrm>
            <a:off x="2208852" y="1624621"/>
            <a:ext cx="4726297" cy="3351861"/>
          </a:xfrm>
          <a:prstGeom prst="rect">
            <a:avLst/>
          </a:prstGeom>
        </p:spPr>
      </p:pic>
      <p:sp>
        <p:nvSpPr>
          <p:cNvPr id="6" name="正方形/長方形 5"/>
          <p:cNvSpPr/>
          <p:nvPr/>
        </p:nvSpPr>
        <p:spPr>
          <a:xfrm>
            <a:off x="1641593" y="5306556"/>
            <a:ext cx="5860815" cy="820738"/>
          </a:xfrm>
          <a:prstGeom prst="rect">
            <a:avLst/>
          </a:prstGeom>
        </p:spPr>
        <p:txBody>
          <a:bodyPr wrap="square">
            <a:spAutoFit/>
          </a:bodyPr>
          <a:lstStyle/>
          <a:p>
            <a:pPr marL="285750" indent="-285750">
              <a:lnSpc>
                <a:spcPct val="120000"/>
              </a:lnSpc>
              <a:buFont typeface="Arial"/>
              <a:buChar char="•"/>
            </a:pPr>
            <a:r>
              <a:rPr lang="en-US" altLang="ja-JP" sz="2000" dirty="0" smtClean="0">
                <a:latin typeface="Century Gothic"/>
                <a:cs typeface="Century Gothic"/>
              </a:rPr>
              <a:t>Sharp </a:t>
            </a:r>
            <a:r>
              <a:rPr lang="en-US" altLang="ja-JP" sz="2000" dirty="0">
                <a:latin typeface="Century Gothic"/>
                <a:cs typeface="Century Gothic"/>
              </a:rPr>
              <a:t>Increase in Tuition</a:t>
            </a:r>
          </a:p>
          <a:p>
            <a:pPr marL="285750" indent="-285750">
              <a:lnSpc>
                <a:spcPct val="120000"/>
              </a:lnSpc>
              <a:buFont typeface="Arial"/>
              <a:buChar char="•"/>
            </a:pPr>
            <a:r>
              <a:rPr lang="en-US" altLang="ja-JP" sz="2000" dirty="0" smtClean="0">
                <a:latin typeface="Century Gothic"/>
                <a:cs typeface="Century Gothic"/>
              </a:rPr>
              <a:t>State Governments </a:t>
            </a:r>
            <a:r>
              <a:rPr lang="en-US" altLang="ja-JP" sz="2000" dirty="0">
                <a:latin typeface="Century Gothic"/>
                <a:cs typeface="Century Gothic"/>
              </a:rPr>
              <a:t>i</a:t>
            </a:r>
            <a:r>
              <a:rPr lang="en-US" altLang="ja-JP" sz="2000" dirty="0" smtClean="0">
                <a:latin typeface="Century Gothic"/>
                <a:cs typeface="Century Gothic"/>
              </a:rPr>
              <a:t>n </a:t>
            </a:r>
            <a:r>
              <a:rPr lang="en-US" altLang="ja-JP" sz="2000" dirty="0">
                <a:latin typeface="Century Gothic"/>
                <a:cs typeface="Century Gothic"/>
              </a:rPr>
              <a:t>Financial Difficulty</a:t>
            </a:r>
          </a:p>
        </p:txBody>
      </p:sp>
    </p:spTree>
    <p:extLst>
      <p:ext uri="{BB962C8B-B14F-4D97-AF65-F5344CB8AC3E}">
        <p14:creationId xmlns:p14="http://schemas.microsoft.com/office/powerpoint/2010/main" val="256979528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スクリーンショット 2014-01-15 22.52.20.png"/>
          <p:cNvPicPr>
            <a:picLocks noChangeAspect="1"/>
          </p:cNvPicPr>
          <p:nvPr/>
        </p:nvPicPr>
        <p:blipFill rotWithShape="1">
          <a:blip r:embed="rId3">
            <a:extLst>
              <a:ext uri="{28A0092B-C50C-407E-A947-70E740481C1C}">
                <a14:useLocalDpi xmlns:a14="http://schemas.microsoft.com/office/drawing/2010/main" val="0"/>
              </a:ext>
            </a:extLst>
          </a:blip>
          <a:srcRect l="1619" r="2183"/>
          <a:stretch/>
        </p:blipFill>
        <p:spPr>
          <a:xfrm>
            <a:off x="128962" y="2750274"/>
            <a:ext cx="4424945" cy="650719"/>
          </a:xfrm>
          <a:prstGeom prst="rect">
            <a:avLst/>
          </a:prstGeom>
          <a:ln>
            <a:solidFill>
              <a:srgbClr val="7F7F7F"/>
            </a:solidFill>
          </a:ln>
          <a:effectLst>
            <a:outerShdw blurRad="50800" dist="38100" dir="2700000" algn="tl" rotWithShape="0">
              <a:prstClr val="black">
                <a:alpha val="40000"/>
              </a:prstClr>
            </a:outerShdw>
          </a:effectLst>
        </p:spPr>
      </p:pic>
      <p:sp>
        <p:nvSpPr>
          <p:cNvPr id="2" name="タイトル 1"/>
          <p:cNvSpPr>
            <a:spLocks noGrp="1"/>
          </p:cNvSpPr>
          <p:nvPr>
            <p:ph type="title"/>
          </p:nvPr>
        </p:nvSpPr>
        <p:spPr/>
        <p:txBody>
          <a:bodyPr/>
          <a:lstStyle/>
          <a:p>
            <a:r>
              <a:rPr lang="en-US" altLang="ja-JP" dirty="0" smtClean="0"/>
              <a:t>Farm Out Coursework?</a:t>
            </a:r>
            <a:endParaRPr lang="ja-JP" altLang="en-US" dirty="0"/>
          </a:p>
        </p:txBody>
      </p:sp>
      <p:sp>
        <p:nvSpPr>
          <p:cNvPr id="7" name="コンテンツ プレースホルダー 6"/>
          <p:cNvSpPr>
            <a:spLocks noGrp="1"/>
          </p:cNvSpPr>
          <p:nvPr>
            <p:ph idx="1"/>
          </p:nvPr>
        </p:nvSpPr>
        <p:spPr>
          <a:xfrm>
            <a:off x="181359" y="799129"/>
            <a:ext cx="8816064" cy="1346116"/>
          </a:xfrm>
        </p:spPr>
        <p:txBody>
          <a:bodyPr>
            <a:normAutofit/>
          </a:bodyPr>
          <a:lstStyle/>
          <a:p>
            <a:pPr>
              <a:lnSpc>
                <a:spcPct val="120000"/>
              </a:lnSpc>
              <a:spcBef>
                <a:spcPts val="0"/>
              </a:spcBef>
              <a:spcAft>
                <a:spcPts val="600"/>
              </a:spcAft>
            </a:pPr>
            <a:r>
              <a:rPr lang="en-US" altLang="ja-JP" sz="2400" spc="-40" dirty="0"/>
              <a:t>Course </a:t>
            </a:r>
            <a:r>
              <a:rPr lang="en-US" altLang="ja-JP" sz="2400" spc="-40" dirty="0" smtClean="0"/>
              <a:t>Outsourcing Plan:  California State Universities</a:t>
            </a:r>
          </a:p>
          <a:p>
            <a:pPr>
              <a:lnSpc>
                <a:spcPct val="120000"/>
              </a:lnSpc>
              <a:spcBef>
                <a:spcPts val="0"/>
              </a:spcBef>
              <a:spcAft>
                <a:spcPts val="600"/>
              </a:spcAft>
            </a:pPr>
            <a:r>
              <a:rPr lang="en-US" altLang="ja-JP" sz="2400" spc="-40" dirty="0" smtClean="0"/>
              <a:t>MOOCs for ACE credit</a:t>
            </a:r>
          </a:p>
        </p:txBody>
      </p:sp>
      <p:sp>
        <p:nvSpPr>
          <p:cNvPr id="4" name="スライド番号プレースホルダー 3"/>
          <p:cNvSpPr>
            <a:spLocks noGrp="1"/>
          </p:cNvSpPr>
          <p:nvPr>
            <p:ph type="sldNum" sz="quarter" idx="12"/>
          </p:nvPr>
        </p:nvSpPr>
        <p:spPr/>
        <p:txBody>
          <a:bodyPr/>
          <a:lstStyle/>
          <a:p>
            <a:fld id="{E863AB6B-07E7-994D-8C15-200C54B03C40}" type="slidenum">
              <a:rPr lang="ja-JP" altLang="en-US" smtClean="0"/>
              <a:pPr/>
              <a:t>8</a:t>
            </a:fld>
            <a:endParaRPr lang="ja-JP" altLang="en-US"/>
          </a:p>
        </p:txBody>
      </p:sp>
      <p:grpSp>
        <p:nvGrpSpPr>
          <p:cNvPr id="5" name="図形グループ 4"/>
          <p:cNvGrpSpPr/>
          <p:nvPr/>
        </p:nvGrpSpPr>
        <p:grpSpPr>
          <a:xfrm>
            <a:off x="128963" y="2890736"/>
            <a:ext cx="8790308" cy="3883071"/>
            <a:chOff x="128963" y="2890736"/>
            <a:chExt cx="8790308" cy="3883071"/>
          </a:xfrm>
        </p:grpSpPr>
        <p:pic>
          <p:nvPicPr>
            <p:cNvPr id="3" name="図 2" descr="スクリーンショット 2014-01-15 22.51.30.png"/>
            <p:cNvPicPr>
              <a:picLocks noChangeAspect="1"/>
            </p:cNvPicPr>
            <p:nvPr/>
          </p:nvPicPr>
          <p:blipFill rotWithShape="1">
            <a:blip r:embed="rId4">
              <a:extLst>
                <a:ext uri="{28A0092B-C50C-407E-A947-70E740481C1C}">
                  <a14:useLocalDpi xmlns:a14="http://schemas.microsoft.com/office/drawing/2010/main" val="0"/>
                </a:ext>
              </a:extLst>
            </a:blip>
            <a:srcRect l="3540" t="22446" b="4750"/>
            <a:stretch/>
          </p:blipFill>
          <p:spPr>
            <a:xfrm>
              <a:off x="128963" y="3420531"/>
              <a:ext cx="4424945" cy="2374517"/>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1" name="図 10" descr="スクリーンショット 2014-01-15 23.05.20.png"/>
            <p:cNvPicPr>
              <a:picLocks noChangeAspect="1"/>
            </p:cNvPicPr>
            <p:nvPr/>
          </p:nvPicPr>
          <p:blipFill rotWithShape="1">
            <a:blip r:embed="rId5">
              <a:extLst>
                <a:ext uri="{28A0092B-C50C-407E-A947-70E740481C1C}">
                  <a14:useLocalDpi xmlns:a14="http://schemas.microsoft.com/office/drawing/2010/main" val="0"/>
                </a:ext>
              </a:extLst>
            </a:blip>
            <a:srcRect b="9177"/>
            <a:stretch/>
          </p:blipFill>
          <p:spPr>
            <a:xfrm>
              <a:off x="3419233" y="3866208"/>
              <a:ext cx="5500038" cy="2907599"/>
            </a:xfrm>
            <a:prstGeom prst="rect">
              <a:avLst/>
            </a:prstGeom>
            <a:ln>
              <a:solidFill>
                <a:srgbClr val="7F7F7F"/>
              </a:solidFill>
            </a:ln>
            <a:effectLst>
              <a:outerShdw blurRad="50800" dist="38100" dir="2700000" algn="tl" rotWithShape="0">
                <a:prstClr val="black">
                  <a:alpha val="40000"/>
                </a:prstClr>
              </a:outerShdw>
            </a:effectLst>
          </p:spPr>
        </p:pic>
        <p:pic>
          <p:nvPicPr>
            <p:cNvPr id="6" name="図 5" descr="スクリーンショット 2013-11-22 15.38.14.png"/>
            <p:cNvPicPr>
              <a:picLocks noChangeAspect="1"/>
            </p:cNvPicPr>
            <p:nvPr/>
          </p:nvPicPr>
          <p:blipFill rotWithShape="1">
            <a:blip r:embed="rId6">
              <a:extLst>
                <a:ext uri="{28A0092B-C50C-407E-A947-70E740481C1C}">
                  <a14:useLocalDpi xmlns:a14="http://schemas.microsoft.com/office/drawing/2010/main" val="0"/>
                </a:ext>
              </a:extLst>
            </a:blip>
            <a:srcRect t="32410" r="32154" b="24949"/>
            <a:stretch/>
          </p:blipFill>
          <p:spPr>
            <a:xfrm>
              <a:off x="4945903" y="2890736"/>
              <a:ext cx="3973036" cy="1762958"/>
            </a:xfrm>
            <a:prstGeom prst="rect">
              <a:avLst/>
            </a:prstGeom>
            <a:noFill/>
            <a:ln w="19050" cmpd="sng">
              <a:solidFill>
                <a:schemeClr val="tx1">
                  <a:lumMod val="50000"/>
                  <a:lumOff val="50000"/>
                </a:schemeClr>
              </a:solidFill>
            </a:ln>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364985496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5907237" y="5117921"/>
            <a:ext cx="957648" cy="867403"/>
          </a:xfrm>
          <a:prstGeom prst="rect">
            <a:avLst/>
          </a:prstGeom>
          <a:solidFill>
            <a:srgbClr val="E2534F"/>
          </a:solidFill>
          <a:ln>
            <a:noFill/>
            <a:tailEnd type="triangle" w="sm" len="sm"/>
          </a:ln>
          <a:effectLst/>
        </p:spPr>
        <p:style>
          <a:lnRef idx="1">
            <a:schemeClr val="dk1"/>
          </a:lnRef>
          <a:fillRef idx="2">
            <a:schemeClr val="dk1"/>
          </a:fillRef>
          <a:effectRef idx="1">
            <a:schemeClr val="dk1"/>
          </a:effectRef>
          <a:fontRef idx="minor">
            <a:schemeClr val="dk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kumimoji="1" lang="ja-JP" altLang="en-US" sz="2400" dirty="0" smtClean="0">
              <a:solidFill>
                <a:schemeClr val="tx1"/>
              </a:solidFill>
              <a:latin typeface="Britannic Bold"/>
              <a:cs typeface="Britannic Bold"/>
            </a:endParaRPr>
          </a:p>
        </p:txBody>
      </p:sp>
      <p:pic>
        <p:nvPicPr>
          <p:cNvPr id="12" name="図 11"/>
          <p:cNvPicPr>
            <a:picLocks noChangeAspect="1"/>
          </p:cNvPicPr>
          <p:nvPr/>
        </p:nvPicPr>
        <p:blipFill>
          <a:blip r:embed="rId3"/>
          <a:stretch>
            <a:fillRect/>
          </a:stretch>
        </p:blipFill>
        <p:spPr>
          <a:xfrm>
            <a:off x="3151098" y="4233803"/>
            <a:ext cx="2768864" cy="2560679"/>
          </a:xfrm>
          <a:prstGeom prst="rect">
            <a:avLst/>
          </a:prstGeom>
          <a:ln>
            <a:solidFill>
              <a:schemeClr val="bg1">
                <a:lumMod val="95000"/>
              </a:schemeClr>
            </a:solidFill>
          </a:ln>
          <a:effectLst>
            <a:outerShdw blurRad="50800" dist="38100" dir="2700000" algn="tl" rotWithShape="0">
              <a:prstClr val="black">
                <a:alpha val="40000"/>
              </a:prstClr>
            </a:outerShdw>
          </a:effectLst>
        </p:spPr>
      </p:pic>
      <p:pic>
        <p:nvPicPr>
          <p:cNvPr id="11" name="図 10"/>
          <p:cNvPicPr>
            <a:picLocks noChangeAspect="1"/>
          </p:cNvPicPr>
          <p:nvPr/>
        </p:nvPicPr>
        <p:blipFill>
          <a:blip r:embed="rId4"/>
          <a:stretch>
            <a:fillRect/>
          </a:stretch>
        </p:blipFill>
        <p:spPr>
          <a:xfrm>
            <a:off x="3151098" y="4233803"/>
            <a:ext cx="2768864" cy="2560679"/>
          </a:xfrm>
          <a:prstGeom prst="rect">
            <a:avLst/>
          </a:prstGeom>
          <a:effectLst>
            <a:outerShdw blurRad="50800" dist="38100" dir="2700000" algn="tl" rotWithShape="0">
              <a:prstClr val="black">
                <a:alpha val="40000"/>
              </a:prstClr>
            </a:outerShdw>
          </a:effectLst>
        </p:spPr>
      </p:pic>
      <p:sp>
        <p:nvSpPr>
          <p:cNvPr id="56" name="正方形/長方形 55"/>
          <p:cNvSpPr/>
          <p:nvPr/>
        </p:nvSpPr>
        <p:spPr>
          <a:xfrm>
            <a:off x="8608813" y="175593"/>
            <a:ext cx="441422" cy="369332"/>
          </a:xfrm>
          <a:prstGeom prst="rect">
            <a:avLst/>
          </a:prstGeom>
        </p:spPr>
        <p:txBody>
          <a:bodyPr wrap="none">
            <a:spAutoFit/>
          </a:bodyPr>
          <a:lstStyle/>
          <a:p>
            <a:fld id="{6142AB99-7B28-AE4A-BEDC-4F93516E6ACB}" type="slidenum">
              <a:rPr kumimoji="0" lang="en-US" altLang="ja-JP">
                <a:solidFill>
                  <a:schemeClr val="bg1"/>
                </a:solidFill>
              </a:rPr>
              <a:pPr/>
              <a:t>9</a:t>
            </a:fld>
            <a:endParaRPr lang="ja-JP" altLang="en-US" dirty="0"/>
          </a:p>
        </p:txBody>
      </p:sp>
      <p:sp>
        <p:nvSpPr>
          <p:cNvPr id="3" name="タイトル 2"/>
          <p:cNvSpPr>
            <a:spLocks noGrp="1"/>
          </p:cNvSpPr>
          <p:nvPr>
            <p:ph type="title"/>
          </p:nvPr>
        </p:nvSpPr>
        <p:spPr>
          <a:xfrm>
            <a:off x="0" y="46705"/>
            <a:ext cx="8446536" cy="639150"/>
          </a:xfrm>
        </p:spPr>
        <p:txBody>
          <a:bodyPr/>
          <a:lstStyle/>
          <a:p>
            <a:r>
              <a:rPr lang="en-US" altLang="ja-JP" sz="3200" dirty="0" smtClean="0"/>
              <a:t>Abolish the Monopoly of Higher Education</a:t>
            </a:r>
            <a:endParaRPr lang="ja-JP" altLang="en-US" sz="3200" dirty="0"/>
          </a:p>
        </p:txBody>
      </p:sp>
      <p:sp>
        <p:nvSpPr>
          <p:cNvPr id="20" name="左矢印 19"/>
          <p:cNvSpPr/>
          <p:nvPr/>
        </p:nvSpPr>
        <p:spPr>
          <a:xfrm rot="1829076">
            <a:off x="5341305" y="3332442"/>
            <a:ext cx="2068190" cy="726898"/>
          </a:xfrm>
          <a:prstGeom prst="leftArrow">
            <a:avLst>
              <a:gd name="adj1" fmla="val 65685"/>
              <a:gd name="adj2" fmla="val 40274"/>
            </a:avLst>
          </a:prstGeom>
          <a:solidFill>
            <a:schemeClr val="accent3"/>
          </a:solidFill>
          <a:ln w="254000" cap="rnd" cmpd="sng">
            <a:noFill/>
            <a:tailEnd type="triangle" w="sm" len="sm"/>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kumimoji="1" lang="ja-JP" altLang="en-US" sz="2400" dirty="0" smtClean="0">
              <a:latin typeface="Britannic Bold"/>
              <a:cs typeface="Britannic Bold"/>
            </a:endParaRPr>
          </a:p>
        </p:txBody>
      </p:sp>
      <p:sp>
        <p:nvSpPr>
          <p:cNvPr id="21" name="左矢印 20"/>
          <p:cNvSpPr/>
          <p:nvPr/>
        </p:nvSpPr>
        <p:spPr>
          <a:xfrm rot="19770924" flipH="1">
            <a:off x="1734505" y="3332442"/>
            <a:ext cx="2068190" cy="726898"/>
          </a:xfrm>
          <a:prstGeom prst="leftArrow">
            <a:avLst>
              <a:gd name="adj1" fmla="val 65685"/>
              <a:gd name="adj2" fmla="val 40274"/>
            </a:avLst>
          </a:prstGeom>
          <a:solidFill>
            <a:schemeClr val="accent3"/>
          </a:solidFill>
          <a:ln w="254000" cap="rnd" cmpd="sng">
            <a:noFill/>
            <a:tailEnd type="triangle" w="sm" len="sm"/>
          </a:ln>
          <a:effectLst/>
        </p:spPr>
        <p:style>
          <a:lnRef idx="2">
            <a:schemeClr val="accent1"/>
          </a:lnRef>
          <a:fillRef idx="0">
            <a:schemeClr val="accent1"/>
          </a:fillRef>
          <a:effectRef idx="1">
            <a:schemeClr val="accent1"/>
          </a:effectRef>
          <a:fontRef idx="minor">
            <a:schemeClr val="tx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algn="ctr"/>
            <a:endParaRPr kumimoji="1" lang="ja-JP" altLang="en-US" sz="2400" dirty="0" smtClean="0">
              <a:latin typeface="Britannic Bold"/>
              <a:cs typeface="Britannic Bold"/>
            </a:endParaRPr>
          </a:p>
        </p:txBody>
      </p:sp>
      <p:sp>
        <p:nvSpPr>
          <p:cNvPr id="24" name="正方形/長方形 23"/>
          <p:cNvSpPr/>
          <p:nvPr/>
        </p:nvSpPr>
        <p:spPr>
          <a:xfrm>
            <a:off x="6976150" y="4337111"/>
            <a:ext cx="1141358" cy="461665"/>
          </a:xfrm>
          <a:prstGeom prst="rect">
            <a:avLst/>
          </a:prstGeom>
        </p:spPr>
        <p:txBody>
          <a:bodyPr wrap="none">
            <a:spAutoFit/>
          </a:bodyPr>
          <a:lstStyle/>
          <a:p>
            <a:pPr algn="ctr"/>
            <a:r>
              <a:rPr lang="en-US" altLang="ja-JP" sz="2400" dirty="0" smtClean="0">
                <a:effectLst/>
                <a:latin typeface="Britannic Bold"/>
                <a:cs typeface="Britannic Bold"/>
              </a:rPr>
              <a:t>MOOCs</a:t>
            </a:r>
            <a:endParaRPr lang="ja-JP" altLang="en-US" sz="2400" dirty="0">
              <a:effectLst/>
              <a:latin typeface="Britannic Bold"/>
              <a:cs typeface="Britannic Bold"/>
            </a:endParaRPr>
          </a:p>
        </p:txBody>
      </p:sp>
      <p:pic>
        <p:nvPicPr>
          <p:cNvPr id="25" name="図 24"/>
          <p:cNvPicPr>
            <a:picLocks noChangeAspect="1"/>
          </p:cNvPicPr>
          <p:nvPr/>
        </p:nvPicPr>
        <p:blipFill rotWithShape="1">
          <a:blip r:embed="rId5">
            <a:extLst>
              <a:ext uri="{BEBA8EAE-BF5A-486C-A8C5-ECC9F3942E4B}">
                <a14:imgProps xmlns:a14="http://schemas.microsoft.com/office/drawing/2010/main">
                  <a14:imgLayer r:embed="rId6">
                    <a14:imgEffect>
                      <a14:backgroundRemoval t="6875" b="92500" l="7969" r="92344">
                        <a14:foregroundMark x1="48750" y1="91719" x2="48750" y2="91719"/>
                      </a14:backgroundRemoval>
                    </a14:imgEffect>
                  </a14:imgLayer>
                </a14:imgProps>
              </a:ext>
            </a:extLst>
          </a:blip>
          <a:srcRect l="6993" t="7946" r="6928" b="7407"/>
          <a:stretch/>
        </p:blipFill>
        <p:spPr>
          <a:xfrm>
            <a:off x="3438545" y="1364456"/>
            <a:ext cx="2266911" cy="2229174"/>
          </a:xfrm>
          <a:prstGeom prst="rect">
            <a:avLst/>
          </a:prstGeom>
        </p:spPr>
      </p:pic>
      <p:pic>
        <p:nvPicPr>
          <p:cNvPr id="33" name="図 32"/>
          <p:cNvPicPr>
            <a:picLocks/>
          </p:cNvPicPr>
          <p:nvPr/>
        </p:nvPicPr>
        <p:blipFill>
          <a:blip r:embed="rId7">
            <a:alphaModFix/>
          </a:blip>
          <a:stretch>
            <a:fillRect/>
          </a:stretch>
        </p:blipFill>
        <p:spPr>
          <a:xfrm>
            <a:off x="514931" y="4793498"/>
            <a:ext cx="2196000" cy="1691999"/>
          </a:xfrm>
          <a:prstGeom prst="rect">
            <a:avLst/>
          </a:prstGeom>
          <a:effectLst>
            <a:outerShdw blurRad="50800" dist="38100" dir="2700000" algn="tl" rotWithShape="0">
              <a:prstClr val="black">
                <a:alpha val="40000"/>
              </a:prstClr>
            </a:outerShdw>
          </a:effectLst>
        </p:spPr>
      </p:pic>
      <p:grpSp>
        <p:nvGrpSpPr>
          <p:cNvPr id="26" name="図形グループ 25"/>
          <p:cNvGrpSpPr/>
          <p:nvPr/>
        </p:nvGrpSpPr>
        <p:grpSpPr>
          <a:xfrm>
            <a:off x="6466829" y="4797086"/>
            <a:ext cx="2197850" cy="1684823"/>
            <a:chOff x="5390485" y="4548952"/>
            <a:chExt cx="2698800" cy="2016000"/>
          </a:xfrm>
          <a:effectLst>
            <a:outerShdw blurRad="50800" dist="38100" dir="2700000" algn="tl" rotWithShape="0">
              <a:prstClr val="black">
                <a:alpha val="40000"/>
              </a:prstClr>
            </a:outerShdw>
          </a:effectLst>
        </p:grpSpPr>
        <p:sp>
          <p:nvSpPr>
            <p:cNvPr id="27" name="正方形/長方形 26"/>
            <p:cNvSpPr/>
            <p:nvPr/>
          </p:nvSpPr>
          <p:spPr>
            <a:xfrm>
              <a:off x="5390485" y="4548952"/>
              <a:ext cx="2698800" cy="2016000"/>
            </a:xfrm>
            <a:prstGeom prst="rect">
              <a:avLst/>
            </a:prstGeom>
            <a:ln w="3175" cmpd="sng">
              <a:solidFill>
                <a:schemeClr val="bg1">
                  <a:lumMod val="85000"/>
                </a:schemeClr>
              </a:solidFill>
              <a:tailEnd type="triangle" w="sm" len="sm"/>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29" name="図形グループ 28"/>
            <p:cNvGrpSpPr/>
            <p:nvPr/>
          </p:nvGrpSpPr>
          <p:grpSpPr>
            <a:xfrm>
              <a:off x="5415133" y="4639756"/>
              <a:ext cx="2649504" cy="1834393"/>
              <a:chOff x="5547830" y="4327470"/>
              <a:chExt cx="2774237" cy="1834393"/>
            </a:xfrm>
          </p:grpSpPr>
          <p:pic>
            <p:nvPicPr>
              <p:cNvPr id="30" name="図 29"/>
              <p:cNvPicPr>
                <a:picLocks noChangeAspect="1"/>
              </p:cNvPicPr>
              <p:nvPr/>
            </p:nvPicPr>
            <p:blipFill rotWithShape="1">
              <a:blip r:embed="rId8"/>
              <a:srcRect l="5602" t="19007" r="4805" b="29435"/>
              <a:stretch/>
            </p:blipFill>
            <p:spPr>
              <a:xfrm>
                <a:off x="5547830" y="5309001"/>
                <a:ext cx="2774237" cy="852862"/>
              </a:xfrm>
              <a:prstGeom prst="rect">
                <a:avLst/>
              </a:prstGeom>
            </p:spPr>
          </p:pic>
          <p:pic>
            <p:nvPicPr>
              <p:cNvPr id="31" name="図 30"/>
              <p:cNvPicPr>
                <a:picLocks noChangeAspect="1"/>
              </p:cNvPicPr>
              <p:nvPr/>
            </p:nvPicPr>
            <p:blipFill>
              <a:blip r:embed="rId9"/>
              <a:stretch>
                <a:fillRect/>
              </a:stretch>
            </p:blipFill>
            <p:spPr>
              <a:xfrm>
                <a:off x="6999254" y="4327470"/>
                <a:ext cx="1280851" cy="1280851"/>
              </a:xfrm>
              <a:prstGeom prst="rect">
                <a:avLst/>
              </a:prstGeom>
            </p:spPr>
          </p:pic>
          <p:pic>
            <p:nvPicPr>
              <p:cNvPr id="32" name="図 31"/>
              <p:cNvPicPr>
                <a:picLocks noChangeAspect="1"/>
              </p:cNvPicPr>
              <p:nvPr/>
            </p:nvPicPr>
            <p:blipFill>
              <a:blip r:embed="rId10"/>
              <a:stretch>
                <a:fillRect/>
              </a:stretch>
            </p:blipFill>
            <p:spPr>
              <a:xfrm>
                <a:off x="5570897" y="4327470"/>
                <a:ext cx="1475445" cy="981840"/>
              </a:xfrm>
              <a:prstGeom prst="rect">
                <a:avLst/>
              </a:prstGeom>
            </p:spPr>
          </p:pic>
        </p:grpSp>
      </p:grpSp>
      <p:sp>
        <p:nvSpPr>
          <p:cNvPr id="23" name="正方形/長方形 22"/>
          <p:cNvSpPr/>
          <p:nvPr/>
        </p:nvSpPr>
        <p:spPr>
          <a:xfrm>
            <a:off x="111996" y="4337111"/>
            <a:ext cx="3095719" cy="461665"/>
          </a:xfrm>
          <a:prstGeom prst="rect">
            <a:avLst/>
          </a:prstGeom>
        </p:spPr>
        <p:txBody>
          <a:bodyPr wrap="none">
            <a:spAutoFit/>
          </a:bodyPr>
          <a:lstStyle/>
          <a:p>
            <a:pPr algn="ctr"/>
            <a:r>
              <a:rPr lang="en-US" altLang="ja-JP" sz="2400" dirty="0" smtClean="0">
                <a:effectLst/>
                <a:latin typeface="Britannic Bold"/>
                <a:cs typeface="Britannic Bold"/>
              </a:rPr>
              <a:t>Traditional University</a:t>
            </a:r>
            <a:endParaRPr lang="ja-JP" altLang="en-US" sz="2400" dirty="0">
              <a:effectLst/>
              <a:latin typeface="Britannic Bold"/>
              <a:cs typeface="Britannic Bold"/>
            </a:endParaRPr>
          </a:p>
        </p:txBody>
      </p:sp>
      <p:sp>
        <p:nvSpPr>
          <p:cNvPr id="28" name="正方形/長方形 27"/>
          <p:cNvSpPr/>
          <p:nvPr/>
        </p:nvSpPr>
        <p:spPr>
          <a:xfrm>
            <a:off x="661767" y="1010513"/>
            <a:ext cx="7947046" cy="707886"/>
          </a:xfrm>
          <a:prstGeom prst="rect">
            <a:avLst/>
          </a:prstGeom>
        </p:spPr>
        <p:txBody>
          <a:bodyPr wrap="square">
            <a:spAutoFit/>
          </a:bodyPr>
          <a:lstStyle/>
          <a:p>
            <a:pPr lvl="1" algn="ctr"/>
            <a:r>
              <a:rPr lang="en-US" altLang="ja-JP" sz="4000" i="1" dirty="0">
                <a:solidFill>
                  <a:schemeClr val="accent2"/>
                </a:solidFill>
                <a:latin typeface="Britannic Bold"/>
                <a:cs typeface="Britannic Bold"/>
              </a:rPr>
              <a:t>Education </a:t>
            </a:r>
            <a:r>
              <a:rPr lang="en-US" altLang="ja-JP" sz="4000" i="1" dirty="0" smtClean="0">
                <a:solidFill>
                  <a:schemeClr val="accent2"/>
                </a:solidFill>
                <a:latin typeface="Britannic Bold"/>
                <a:cs typeface="Britannic Bold"/>
              </a:rPr>
              <a:t>for everyone</a:t>
            </a:r>
            <a:endParaRPr lang="en-US" altLang="ja-JP" sz="4000" i="1" dirty="0">
              <a:solidFill>
                <a:schemeClr val="accent2"/>
              </a:solidFill>
              <a:latin typeface="Britannic Bold"/>
              <a:cs typeface="Britannic Bold"/>
            </a:endParaRPr>
          </a:p>
        </p:txBody>
      </p:sp>
    </p:spTree>
    <p:extLst>
      <p:ext uri="{BB962C8B-B14F-4D97-AF65-F5344CB8AC3E}">
        <p14:creationId xmlns:p14="http://schemas.microsoft.com/office/powerpoint/2010/main" val="9156486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right)">
                                      <p:cBhvr>
                                        <p:cTn id="15" dur="500"/>
                                        <p:tgtEl>
                                          <p:spTgt spid="2"/>
                                        </p:tgtEl>
                                      </p:cBhvr>
                                    </p:animEffect>
                                  </p:childTnLst>
                                </p:cTn>
                              </p:par>
                            </p:childTnLst>
                          </p:cTn>
                        </p:par>
                        <p:par>
                          <p:cTn id="16" fill="hold">
                            <p:stCondLst>
                              <p:cond delay="500"/>
                            </p:stCondLst>
                            <p:childTnLst>
                              <p:par>
                                <p:cTn id="17" presetID="9"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TIES_Blue">
  <a:themeElements>
    <a:clrScheme name="TIES">
      <a:dk1>
        <a:sysClr val="windowText" lastClr="000000"/>
      </a:dk1>
      <a:lt1>
        <a:sysClr val="window" lastClr="FFFFFF"/>
      </a:lt1>
      <a:dk2>
        <a:srgbClr val="1F497D"/>
      </a:dk2>
      <a:lt2>
        <a:srgbClr val="EEECE1"/>
      </a:lt2>
      <a:accent1>
        <a:srgbClr val="4F81BD"/>
      </a:accent1>
      <a:accent2>
        <a:srgbClr val="E2534F"/>
      </a:accent2>
      <a:accent3>
        <a:srgbClr val="ACD853"/>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lumMod val="20000"/>
            <a:lumOff val="80000"/>
          </a:schemeClr>
        </a:solidFill>
        <a:ln w="12700" cmpd="sng">
          <a:solidFill>
            <a:schemeClr val="accent5"/>
          </a:solidFill>
          <a:tailEnd type="triangle" w="sm" len="sm"/>
        </a:ln>
        <a:effectLst/>
      </a:spPr>
      <a:bodyPr rot="0" spcFirstLastPara="0" vertOverflow="overflow" horzOverflow="overflow" vert="horz" wrap="none" lIns="0" tIns="0" rIns="0" bIns="0" numCol="1" spcCol="0" rtlCol="0" fromWordArt="0" anchor="t" anchorCtr="0" forceAA="0" compatLnSpc="1">
        <a:prstTxWarp prst="textNoShape">
          <a:avLst/>
        </a:prstTxWarp>
        <a:noAutofit/>
      </a:bodyPr>
      <a:lstStyle>
        <a:defPPr algn="ctr">
          <a:defRPr sz="2000" dirty="0">
            <a:solidFill>
              <a:srgbClr val="000000"/>
            </a:solidFill>
            <a:latin typeface="Britannic Bold"/>
            <a:cs typeface="Britannic Bold"/>
          </a:defRPr>
        </a:defPPr>
      </a:lstStyle>
      <a:style>
        <a:lnRef idx="2">
          <a:schemeClr val="accent3">
            <a:shade val="50000"/>
          </a:schemeClr>
        </a:lnRef>
        <a:fillRef idx="1">
          <a:schemeClr val="accent3"/>
        </a:fillRef>
        <a:effectRef idx="0">
          <a:schemeClr val="accent3"/>
        </a:effectRef>
        <a:fontRef idx="minor">
          <a:schemeClr val="lt1"/>
        </a:fontRef>
      </a:style>
    </a:spDef>
    <a:lnDef>
      <a:spPr>
        <a:ln w="28575" cmpd="sng">
          <a:solidFill>
            <a:srgbClr val="4F81BD"/>
          </a:solidFill>
          <a:tailEnd type="arrow"/>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kumimoji="1" dirty="0" smtClean="0">
            <a:latin typeface="Century Gothic"/>
            <a:cs typeface="Century Gothic"/>
          </a:defRPr>
        </a:defPPr>
      </a:lstStyle>
    </a:tx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既定のテーマ.thmx</Template>
  <TotalTime>27841</TotalTime>
  <Words>3043</Words>
  <Application>Microsoft Macintosh PowerPoint</Application>
  <PresentationFormat>画面に合わせる (4:3)</PresentationFormat>
  <Paragraphs>623</Paragraphs>
  <Slides>46</Slides>
  <Notes>32</Notes>
  <HiddenSlides>1</HiddenSlides>
  <MMClips>2</MMClips>
  <ScaleCrop>false</ScaleCrop>
  <HeadingPairs>
    <vt:vector size="4" baseType="variant">
      <vt:variant>
        <vt:lpstr>テーマ</vt:lpstr>
      </vt:variant>
      <vt:variant>
        <vt:i4>1</vt:i4>
      </vt:variant>
      <vt:variant>
        <vt:lpstr>スライド タイトル</vt:lpstr>
      </vt:variant>
      <vt:variant>
        <vt:i4>46</vt:i4>
      </vt:variant>
    </vt:vector>
  </HeadingPairs>
  <TitlesOfParts>
    <vt:vector size="47" baseType="lpstr">
      <vt:lpstr>TIES_Blue</vt:lpstr>
      <vt:lpstr>In the post-MOOC era,  what is the future of Moodle? </vt:lpstr>
      <vt:lpstr>Today’s Topics </vt:lpstr>
      <vt:lpstr>Open Education Including MOOCs</vt:lpstr>
      <vt:lpstr>The Ideals of Open Education</vt:lpstr>
      <vt:lpstr>History of Open Education </vt:lpstr>
      <vt:lpstr>MOOCs and the Traditional University Model</vt:lpstr>
      <vt:lpstr>Higher Education in the USA</vt:lpstr>
      <vt:lpstr>Farm Out Coursework?</vt:lpstr>
      <vt:lpstr>Abolish the Monopoly of Higher Education</vt:lpstr>
      <vt:lpstr>The Revolution of Mooc</vt:lpstr>
      <vt:lpstr>The MOOC hype cycle</vt:lpstr>
      <vt:lpstr>Low MOOC Completion Rates</vt:lpstr>
      <vt:lpstr>An end of era of MOOCs</vt:lpstr>
      <vt:lpstr>The post-MOOC Era</vt:lpstr>
      <vt:lpstr>Rise in Post MOOCs</vt:lpstr>
      <vt:lpstr>MOOCs in Different Directions</vt:lpstr>
      <vt:lpstr>On-line learning or Blended learning  </vt:lpstr>
      <vt:lpstr>Online Learning Experiment </vt:lpstr>
      <vt:lpstr>Online Education Impact    </vt:lpstr>
      <vt:lpstr>A Similar Finding at Udacity</vt:lpstr>
      <vt:lpstr>Online Learning or Blended Learning  </vt:lpstr>
      <vt:lpstr>Sobering Prospects for Higher Education in Japan</vt:lpstr>
      <vt:lpstr>Anant Agarwal: Why massive open online courses (still) matter</vt:lpstr>
      <vt:lpstr>Strategies for Higher Education</vt:lpstr>
      <vt:lpstr>Four Strategies for Higher Education</vt:lpstr>
      <vt:lpstr>MOOC Provider</vt:lpstr>
      <vt:lpstr>Online division</vt:lpstr>
      <vt:lpstr>Blended Learning</vt:lpstr>
      <vt:lpstr>Do nothing</vt:lpstr>
      <vt:lpstr>PowerPoint プレゼンテーション</vt:lpstr>
      <vt:lpstr>Overview of CHiLOs Project Features</vt:lpstr>
      <vt:lpstr>Goal of Open Education for TIES </vt:lpstr>
      <vt:lpstr>Four CHiLOs</vt:lpstr>
      <vt:lpstr>CHiLO Lectures</vt:lpstr>
      <vt:lpstr>CHiLO Books and CHiLO Badges</vt:lpstr>
      <vt:lpstr>CHiLO Communities</vt:lpstr>
      <vt:lpstr> New Type Of Higher Education Using CHiLOs</vt:lpstr>
      <vt:lpstr>Open University Courses, Sprint 2014</vt:lpstr>
      <vt:lpstr>Demonstration</vt:lpstr>
      <vt:lpstr>Expectations for Moodle</vt:lpstr>
      <vt:lpstr>Customized Moodle 2.61</vt:lpstr>
      <vt:lpstr>Long Past E-learning </vt:lpstr>
      <vt:lpstr>Expectations for Moodle</vt:lpstr>
      <vt:lpstr>Nihongo Starter Official page</vt:lpstr>
      <vt:lpstr>PowerPoint プレゼンテーション</vt:lpstr>
      <vt:lpstr>Were the Ideals of Open Education Attained?</vt:lpstr>
    </vt:vector>
  </TitlesOfParts>
  <Company>Tezukayana Univ.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Hori Masumi</dc:creator>
  <cp:lastModifiedBy>Hori Masumi</cp:lastModifiedBy>
  <cp:revision>1069</cp:revision>
  <cp:lastPrinted>2013-06-18T12:23:46Z</cp:lastPrinted>
  <dcterms:created xsi:type="dcterms:W3CDTF">2013-06-17T01:42:45Z</dcterms:created>
  <dcterms:modified xsi:type="dcterms:W3CDTF">2014-02-21T04:37:19Z</dcterms:modified>
</cp:coreProperties>
</file>