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01" r:id="rId24"/>
    <p:sldId id="278" r:id="rId25"/>
    <p:sldId id="279" r:id="rId26"/>
    <p:sldId id="280" r:id="rId27"/>
    <p:sldId id="302" r:id="rId28"/>
    <p:sldId id="303" r:id="rId29"/>
    <p:sldId id="283" r:id="rId30"/>
    <p:sldId id="304" r:id="rId31"/>
    <p:sldId id="284" r:id="rId32"/>
    <p:sldId id="285" r:id="rId33"/>
    <p:sldId id="305"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0308"/>
    <a:srgbClr val="FFDBDA"/>
    <a:srgbClr val="C73758"/>
    <a:srgbClr val="FFBD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3D5A33F-1905-45D0-A008-AC7183E260BF}">
  <a:tblStyle styleId="{E3D5A33F-1905-45D0-A008-AC7183E260BF}"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98425" autoAdjust="0"/>
  </p:normalViewPr>
  <p:slideViewPr>
    <p:cSldViewPr>
      <p:cViewPr>
        <p:scale>
          <a:sx n="116" d="100"/>
          <a:sy n="116" d="100"/>
        </p:scale>
        <p:origin x="-136"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14476562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Shape 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 name="Shape 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 name="Shape 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Games </a:t>
            </a:r>
            <a:r>
              <a:rPr lang="ja-JP" altLang="en-US" dirty="0" smtClean="0"/>
              <a:t>でいいかな。</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Games </a:t>
            </a:r>
            <a:r>
              <a:rPr lang="ja-JP" altLang="en-US" dirty="0" smtClean="0"/>
              <a:t>でいいかな。</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ja-JP" altLang="en-US" dirty="0" smtClean="0"/>
              <a:t>ここいまいち意味が分かってない。</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bg>
      <p:bgPr>
        <a:gradFill>
          <a:gsLst>
            <a:gs pos="0">
              <a:srgbClr val="FFFFFF"/>
            </a:gs>
            <a:gs pos="100000">
              <a:srgbClr val="FFEBD7"/>
            </a:gs>
          </a:gsLst>
          <a:lin ang="5400000" scaled="0"/>
        </a:gradFill>
        <a:effectLst/>
      </p:bgPr>
    </p:bg>
    <p:spTree>
      <p:nvGrpSpPr>
        <p:cNvPr id="1" name="Shape 7"/>
        <p:cNvGrpSpPr/>
        <p:nvPr/>
      </p:nvGrpSpPr>
      <p:grpSpPr>
        <a:xfrm>
          <a:off x="0" y="0"/>
          <a:ext cx="0" cy="0"/>
          <a:chOff x="0" y="0"/>
          <a:chExt cx="0" cy="0"/>
        </a:xfrm>
      </p:grpSpPr>
      <p:sp>
        <p:nvSpPr>
          <p:cNvPr id="8" name="Shape 8"/>
          <p:cNvSpPr txBox="1">
            <a:spLocks noGrp="1"/>
          </p:cNvSpPr>
          <p:nvPr>
            <p:ph type="title"/>
          </p:nvPr>
        </p:nvSpPr>
        <p:spPr>
          <a:xfrm>
            <a:off x="312539" y="368349"/>
            <a:ext cx="8572500" cy="542400"/>
          </a:xfrm>
          <a:prstGeom prst="rect">
            <a:avLst/>
          </a:prstGeom>
          <a:noFill/>
          <a:ln>
            <a:noFill/>
          </a:ln>
        </p:spPr>
        <p:txBody>
          <a:bodyPr lIns="91425" tIns="91425" rIns="91425" bIns="91425" anchor="t" anchorCtr="0"/>
          <a:lstStyle>
            <a:lvl1pPr algn="ctr" rtl="0">
              <a:lnSpc>
                <a:spcPct val="100000"/>
              </a:lnSpc>
              <a:spcBef>
                <a:spcPts val="0"/>
              </a:spcBef>
              <a:spcAft>
                <a:spcPts val="0"/>
              </a:spcAft>
              <a:defRPr sz="8000">
                <a:solidFill>
                  <a:schemeClr val="dk1"/>
                </a:solidFill>
              </a:defRPr>
            </a:lvl1pPr>
            <a:lvl2pPr algn="ctr" rtl="0">
              <a:lnSpc>
                <a:spcPct val="100000"/>
              </a:lnSpc>
              <a:spcBef>
                <a:spcPts val="0"/>
              </a:spcBef>
              <a:spcAft>
                <a:spcPts val="0"/>
              </a:spcAft>
              <a:defRPr sz="8000">
                <a:solidFill>
                  <a:schemeClr val="dk1"/>
                </a:solidFill>
              </a:defRPr>
            </a:lvl2pPr>
            <a:lvl3pPr algn="ctr" rtl="0">
              <a:lnSpc>
                <a:spcPct val="100000"/>
              </a:lnSpc>
              <a:spcBef>
                <a:spcPts val="0"/>
              </a:spcBef>
              <a:spcAft>
                <a:spcPts val="0"/>
              </a:spcAft>
              <a:defRPr sz="8000">
                <a:solidFill>
                  <a:schemeClr val="dk1"/>
                </a:solidFill>
              </a:defRPr>
            </a:lvl3pPr>
            <a:lvl4pPr algn="ctr" rtl="0">
              <a:lnSpc>
                <a:spcPct val="100000"/>
              </a:lnSpc>
              <a:spcBef>
                <a:spcPts val="0"/>
              </a:spcBef>
              <a:spcAft>
                <a:spcPts val="0"/>
              </a:spcAft>
              <a:defRPr sz="8000">
                <a:solidFill>
                  <a:schemeClr val="dk1"/>
                </a:solidFill>
              </a:defRPr>
            </a:lvl4pPr>
            <a:lvl5pPr algn="ctr" rtl="0">
              <a:lnSpc>
                <a:spcPct val="100000"/>
              </a:lnSpc>
              <a:spcBef>
                <a:spcPts val="0"/>
              </a:spcBef>
              <a:spcAft>
                <a:spcPts val="0"/>
              </a:spcAft>
              <a:defRPr sz="8000">
                <a:solidFill>
                  <a:schemeClr val="dk1"/>
                </a:solidFill>
              </a:defRPr>
            </a:lvl5pPr>
            <a:lvl6pPr algn="ctr" rtl="0">
              <a:lnSpc>
                <a:spcPct val="100000"/>
              </a:lnSpc>
              <a:spcBef>
                <a:spcPts val="0"/>
              </a:spcBef>
              <a:spcAft>
                <a:spcPts val="0"/>
              </a:spcAft>
              <a:defRPr sz="8000">
                <a:solidFill>
                  <a:schemeClr val="dk1"/>
                </a:solidFill>
              </a:defRPr>
            </a:lvl6pPr>
            <a:lvl7pPr algn="ctr" rtl="0">
              <a:lnSpc>
                <a:spcPct val="100000"/>
              </a:lnSpc>
              <a:spcBef>
                <a:spcPts val="0"/>
              </a:spcBef>
              <a:spcAft>
                <a:spcPts val="0"/>
              </a:spcAft>
              <a:defRPr sz="8000">
                <a:solidFill>
                  <a:schemeClr val="dk1"/>
                </a:solidFill>
              </a:defRPr>
            </a:lvl7pPr>
            <a:lvl8pPr algn="ctr" rtl="0">
              <a:lnSpc>
                <a:spcPct val="100000"/>
              </a:lnSpc>
              <a:spcBef>
                <a:spcPts val="0"/>
              </a:spcBef>
              <a:spcAft>
                <a:spcPts val="0"/>
              </a:spcAft>
              <a:defRPr sz="8000">
                <a:solidFill>
                  <a:schemeClr val="dk1"/>
                </a:solidFill>
              </a:defRPr>
            </a:lvl8pPr>
            <a:lvl9pPr algn="ctr" rtl="0">
              <a:lnSpc>
                <a:spcPct val="100000"/>
              </a:lnSpc>
              <a:spcBef>
                <a:spcPts val="0"/>
              </a:spcBef>
              <a:spcAft>
                <a:spcPts val="0"/>
              </a:spcAft>
              <a:defRPr sz="8000">
                <a:solidFill>
                  <a:schemeClr val="dk1"/>
                </a:solidFill>
              </a:defRPr>
            </a:lvl9pPr>
          </a:lstStyle>
          <a:p>
            <a:endParaRPr/>
          </a:p>
        </p:txBody>
      </p:sp>
      <p:sp>
        <p:nvSpPr>
          <p:cNvPr id="9" name="Shape 9"/>
          <p:cNvSpPr txBox="1">
            <a:spLocks noGrp="1"/>
          </p:cNvSpPr>
          <p:nvPr>
            <p:ph type="body" idx="1"/>
          </p:nvPr>
        </p:nvSpPr>
        <p:spPr>
          <a:xfrm>
            <a:off x="892968" y="1460003"/>
            <a:ext cx="7358099" cy="3013800"/>
          </a:xfrm>
          <a:prstGeom prst="rect">
            <a:avLst/>
          </a:prstGeom>
          <a:noFill/>
          <a:ln>
            <a:noFill/>
          </a:ln>
        </p:spPr>
        <p:txBody>
          <a:bodyPr lIns="91425" tIns="91425" rIns="91425" bIns="91425" anchor="ctr" anchorCtr="0"/>
          <a:lstStyle>
            <a:lvl1pPr algn="l" rtl="0">
              <a:lnSpc>
                <a:spcPct val="100000"/>
              </a:lnSpc>
              <a:spcBef>
                <a:spcPts val="4200"/>
              </a:spcBef>
              <a:spcAft>
                <a:spcPts val="0"/>
              </a:spcAft>
              <a:buClr>
                <a:schemeClr val="dk1"/>
              </a:buClr>
              <a:buFont typeface="Arial"/>
              <a:buChar char="•"/>
              <a:defRPr sz="3800">
                <a:solidFill>
                  <a:schemeClr val="dk1"/>
                </a:solidFill>
              </a:defRPr>
            </a:lvl1pPr>
            <a:lvl2pPr marL="711200" indent="-234950" algn="l" rtl="0">
              <a:lnSpc>
                <a:spcPct val="100000"/>
              </a:lnSpc>
              <a:spcBef>
                <a:spcPts val="4200"/>
              </a:spcBef>
              <a:spcAft>
                <a:spcPts val="0"/>
              </a:spcAft>
              <a:buFont typeface="Arial"/>
              <a:buChar char="•"/>
              <a:defRPr sz="3800"/>
            </a:lvl2pPr>
            <a:lvl3pPr marL="1092200" indent="-234950" algn="l" rtl="0">
              <a:lnSpc>
                <a:spcPct val="100000"/>
              </a:lnSpc>
              <a:spcBef>
                <a:spcPts val="4200"/>
              </a:spcBef>
              <a:spcAft>
                <a:spcPts val="0"/>
              </a:spcAft>
              <a:buFont typeface="Arial"/>
              <a:buChar char="•"/>
              <a:defRPr sz="3800"/>
            </a:lvl3pPr>
            <a:lvl4pPr marL="1473200" indent="-234950" algn="l" rtl="0">
              <a:lnSpc>
                <a:spcPct val="100000"/>
              </a:lnSpc>
              <a:spcBef>
                <a:spcPts val="4200"/>
              </a:spcBef>
              <a:spcAft>
                <a:spcPts val="0"/>
              </a:spcAft>
              <a:buFont typeface="Arial"/>
              <a:buChar char="•"/>
              <a:defRPr sz="3800"/>
            </a:lvl4pPr>
            <a:lvl5pPr marL="1854200" indent="-234950" algn="l" rtl="0">
              <a:lnSpc>
                <a:spcPct val="100000"/>
              </a:lnSpc>
              <a:spcBef>
                <a:spcPts val="4200"/>
              </a:spcBef>
              <a:spcAft>
                <a:spcPts val="0"/>
              </a:spcAft>
              <a:buFont typeface="Arial"/>
              <a:buChar char="•"/>
              <a:defRPr sz="3800"/>
            </a:lvl5pPr>
            <a:lvl6pPr marL="2235200" indent="-234950" algn="l" rtl="0">
              <a:lnSpc>
                <a:spcPct val="100000"/>
              </a:lnSpc>
              <a:spcBef>
                <a:spcPts val="4200"/>
              </a:spcBef>
              <a:spcAft>
                <a:spcPts val="0"/>
              </a:spcAft>
              <a:buClr>
                <a:schemeClr val="dk1"/>
              </a:buClr>
              <a:buFont typeface="Arial"/>
              <a:buChar char="•"/>
              <a:defRPr sz="3800">
                <a:solidFill>
                  <a:schemeClr val="dk1"/>
                </a:solidFill>
              </a:defRPr>
            </a:lvl6pPr>
            <a:lvl7pPr marL="2616200" indent="-234950" algn="l" rtl="0">
              <a:lnSpc>
                <a:spcPct val="100000"/>
              </a:lnSpc>
              <a:spcBef>
                <a:spcPts val="4200"/>
              </a:spcBef>
              <a:spcAft>
                <a:spcPts val="0"/>
              </a:spcAft>
              <a:buClr>
                <a:schemeClr val="dk1"/>
              </a:buClr>
              <a:buFont typeface="Arial"/>
              <a:buChar char="•"/>
              <a:defRPr sz="3800">
                <a:solidFill>
                  <a:schemeClr val="dk1"/>
                </a:solidFill>
              </a:defRPr>
            </a:lvl7pPr>
            <a:lvl8pPr marL="2997200" indent="-234950" algn="l" rtl="0">
              <a:lnSpc>
                <a:spcPct val="100000"/>
              </a:lnSpc>
              <a:spcBef>
                <a:spcPts val="4200"/>
              </a:spcBef>
              <a:spcAft>
                <a:spcPts val="0"/>
              </a:spcAft>
              <a:buClr>
                <a:schemeClr val="dk1"/>
              </a:buClr>
              <a:buFont typeface="Arial"/>
              <a:buChar char="•"/>
              <a:defRPr sz="3800">
                <a:solidFill>
                  <a:schemeClr val="dk1"/>
                </a:solidFill>
              </a:defRPr>
            </a:lvl8pPr>
            <a:lvl9pPr marL="3378200" indent="-234950" algn="l" rtl="0">
              <a:lnSpc>
                <a:spcPct val="100000"/>
              </a:lnSpc>
              <a:spcBef>
                <a:spcPts val="4200"/>
              </a:spcBef>
              <a:spcAft>
                <a:spcPts val="0"/>
              </a:spcAft>
              <a:buClr>
                <a:schemeClr val="dk1"/>
              </a:buClr>
              <a:buFont typeface="Arial"/>
              <a:buChar char="•"/>
              <a:defRPr sz="3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1583342"/>
            <a:ext cx="7772400" cy="1159799"/>
          </a:xfrm>
          <a:prstGeom prst="rect">
            <a:avLst/>
          </a:prstGeom>
        </p:spPr>
        <p:txBody>
          <a:bodyPr lIns="91425" tIns="91425" rIns="91425" bIns="91425" anchor="ctr" anchorCtr="0"/>
          <a:lstStyle>
            <a:lvl1pPr indent="304800" algn="ctr" rtl="0">
              <a:buSzPct val="100000"/>
              <a:defRPr sz="4800"/>
            </a:lvl1pPr>
            <a:lvl2pPr indent="304800" algn="ctr" rtl="0">
              <a:buSzPct val="100000"/>
              <a:defRPr sz="4800"/>
            </a:lvl2pPr>
            <a:lvl3pPr indent="304800" algn="ctr" rtl="0">
              <a:buSzPct val="100000"/>
              <a:defRPr sz="4800"/>
            </a:lvl3pPr>
            <a:lvl4pPr indent="304800" algn="ctr" rtl="0">
              <a:buSzPct val="100000"/>
              <a:defRPr sz="4800"/>
            </a:lvl4pPr>
            <a:lvl5pPr indent="304800" algn="ctr" rtl="0">
              <a:buSzPct val="100000"/>
              <a:defRPr sz="4800"/>
            </a:lvl5pPr>
            <a:lvl6pPr indent="304800" algn="ctr" rtl="0">
              <a:buSzPct val="100000"/>
              <a:defRPr sz="4800"/>
            </a:lvl6pPr>
            <a:lvl7pPr indent="304800" algn="ctr" rtl="0">
              <a:buSzPct val="100000"/>
              <a:defRPr sz="4800"/>
            </a:lvl7pPr>
            <a:lvl8pPr indent="304800" algn="ctr" rtl="0">
              <a:buSzPct val="100000"/>
              <a:defRPr sz="4800"/>
            </a:lvl8pPr>
            <a:lvl9pPr indent="304800" algn="ctr" rtl="0">
              <a:buSzPct val="100000"/>
              <a:defRPr sz="4800"/>
            </a:lvl9pPr>
          </a:lstStyle>
          <a:p>
            <a:endParaRPr/>
          </a:p>
        </p:txBody>
      </p:sp>
      <p:sp>
        <p:nvSpPr>
          <p:cNvPr id="12" name="Shape 12"/>
          <p:cNvSpPr txBox="1">
            <a:spLocks noGrp="1"/>
          </p:cNvSpPr>
          <p:nvPr>
            <p:ph type="subTitle" idx="1"/>
          </p:nvPr>
        </p:nvSpPr>
        <p:spPr>
          <a:xfrm>
            <a:off x="685800" y="2840053"/>
            <a:ext cx="7772400" cy="784799"/>
          </a:xfrm>
          <a:prstGeom prst="rect">
            <a:avLst/>
          </a:prstGeom>
        </p:spPr>
        <p:txBody>
          <a:bodyPr lIns="91425" tIns="91425" rIns="91425" bIns="91425" anchor="ctr" anchorCtr="0"/>
          <a:lstStyle>
            <a:lvl1pPr marL="0" algn="ctr" rtl="0">
              <a:spcBef>
                <a:spcPts val="0"/>
              </a:spcBef>
              <a:buClr>
                <a:schemeClr val="dk2"/>
              </a:buClr>
              <a:buNone/>
              <a:defRPr>
                <a:solidFill>
                  <a:schemeClr val="dk2"/>
                </a:solidFill>
              </a:defRPr>
            </a:lvl1pPr>
            <a:lvl2pPr marL="0" indent="190500" algn="ctr" rtl="0">
              <a:spcBef>
                <a:spcPts val="0"/>
              </a:spcBef>
              <a:buClr>
                <a:schemeClr val="dk2"/>
              </a:buClr>
              <a:buSzPct val="100000"/>
              <a:buNone/>
              <a:defRPr sz="3000">
                <a:solidFill>
                  <a:schemeClr val="dk2"/>
                </a:solidFill>
              </a:defRPr>
            </a:lvl2pPr>
            <a:lvl3pPr marL="0" indent="190500" algn="ctr" rtl="0">
              <a:spcBef>
                <a:spcPts val="0"/>
              </a:spcBef>
              <a:buClr>
                <a:schemeClr val="dk2"/>
              </a:buClr>
              <a:buSzPct val="100000"/>
              <a:buNone/>
              <a:defRPr sz="3000">
                <a:solidFill>
                  <a:schemeClr val="dk2"/>
                </a:solidFill>
              </a:defRPr>
            </a:lvl3pPr>
            <a:lvl4pPr marL="0" indent="190500" algn="ctr" rtl="0">
              <a:spcBef>
                <a:spcPts val="0"/>
              </a:spcBef>
              <a:buClr>
                <a:schemeClr val="dk2"/>
              </a:buClr>
              <a:buSzPct val="100000"/>
              <a:buNone/>
              <a:defRPr sz="3000">
                <a:solidFill>
                  <a:schemeClr val="dk2"/>
                </a:solidFill>
              </a:defRPr>
            </a:lvl4pPr>
            <a:lvl5pPr marL="0" indent="190500" algn="ctr" rtl="0">
              <a:spcBef>
                <a:spcPts val="0"/>
              </a:spcBef>
              <a:buClr>
                <a:schemeClr val="dk2"/>
              </a:buClr>
              <a:buSzPct val="100000"/>
              <a:buNone/>
              <a:defRPr sz="3000">
                <a:solidFill>
                  <a:schemeClr val="dk2"/>
                </a:solidFill>
              </a:defRPr>
            </a:lvl5pPr>
            <a:lvl6pPr marL="0" indent="190500" algn="ctr" rtl="0">
              <a:spcBef>
                <a:spcPts val="0"/>
              </a:spcBef>
              <a:buClr>
                <a:schemeClr val="dk2"/>
              </a:buClr>
              <a:buSzPct val="100000"/>
              <a:buNone/>
              <a:defRPr sz="3000">
                <a:solidFill>
                  <a:schemeClr val="dk2"/>
                </a:solidFill>
              </a:defRPr>
            </a:lvl6pPr>
            <a:lvl7pPr marL="0" indent="190500" algn="ctr" rtl="0">
              <a:spcBef>
                <a:spcPts val="0"/>
              </a:spcBef>
              <a:buClr>
                <a:schemeClr val="dk2"/>
              </a:buClr>
              <a:buSzPct val="100000"/>
              <a:buNone/>
              <a:defRPr sz="3000">
                <a:solidFill>
                  <a:schemeClr val="dk2"/>
                </a:solidFill>
              </a:defRPr>
            </a:lvl7pPr>
            <a:lvl8pPr marL="0" indent="190500" algn="ctr" rtl="0">
              <a:spcBef>
                <a:spcPts val="0"/>
              </a:spcBef>
              <a:buClr>
                <a:schemeClr val="dk2"/>
              </a:buClr>
              <a:buSzPct val="100000"/>
              <a:buNone/>
              <a:defRPr sz="3000">
                <a:solidFill>
                  <a:schemeClr val="dk2"/>
                </a:solidFill>
              </a:defRPr>
            </a:lvl8pPr>
            <a:lvl9pPr marL="0" indent="190500" algn="ctr" rtl="0">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892968" y="133945"/>
            <a:ext cx="7358099" cy="12858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defRPr sz="8000" b="0" i="0" u="none" strike="noStrike" cap="none" baseline="0">
                <a:solidFill>
                  <a:schemeClr val="dk1"/>
                </a:solidFill>
                <a:latin typeface="Arial"/>
                <a:ea typeface="Arial"/>
                <a:cs typeface="Arial"/>
                <a:sym typeface="Arial"/>
              </a:defRPr>
            </a:lvl1pPr>
            <a:lvl2pPr marL="0" marR="0" indent="0" algn="ctr" rtl="0">
              <a:lnSpc>
                <a:spcPct val="100000"/>
              </a:lnSpc>
              <a:spcBef>
                <a:spcPts val="0"/>
              </a:spcBef>
              <a:spcAft>
                <a:spcPts val="0"/>
              </a:spcAft>
              <a:defRPr sz="8000" b="0" i="0" u="none" strike="noStrike" cap="none" baseline="0">
                <a:solidFill>
                  <a:schemeClr val="dk1"/>
                </a:solidFill>
                <a:latin typeface="Arial"/>
                <a:ea typeface="Arial"/>
                <a:cs typeface="Arial"/>
                <a:sym typeface="Arial"/>
              </a:defRPr>
            </a:lvl2pPr>
            <a:lvl3pPr marL="0" marR="0" indent="0" algn="ctr" rtl="0">
              <a:lnSpc>
                <a:spcPct val="100000"/>
              </a:lnSpc>
              <a:spcBef>
                <a:spcPts val="0"/>
              </a:spcBef>
              <a:spcAft>
                <a:spcPts val="0"/>
              </a:spcAft>
              <a:defRPr sz="8000" b="0" i="0" u="none" strike="noStrike" cap="none" baseline="0">
                <a:solidFill>
                  <a:schemeClr val="dk1"/>
                </a:solidFill>
                <a:latin typeface="Arial"/>
                <a:ea typeface="Arial"/>
                <a:cs typeface="Arial"/>
                <a:sym typeface="Arial"/>
              </a:defRPr>
            </a:lvl3pPr>
            <a:lvl4pPr marL="0" marR="0" indent="0" algn="ctr" rtl="0">
              <a:lnSpc>
                <a:spcPct val="100000"/>
              </a:lnSpc>
              <a:spcBef>
                <a:spcPts val="0"/>
              </a:spcBef>
              <a:spcAft>
                <a:spcPts val="0"/>
              </a:spcAft>
              <a:defRPr sz="8000" b="0" i="0" u="none" strike="noStrike" cap="none" baseline="0">
                <a:solidFill>
                  <a:schemeClr val="dk1"/>
                </a:solidFill>
                <a:latin typeface="Arial"/>
                <a:ea typeface="Arial"/>
                <a:cs typeface="Arial"/>
                <a:sym typeface="Arial"/>
              </a:defRPr>
            </a:lvl4pPr>
            <a:lvl5pPr marL="0" marR="0" indent="0" algn="ctr" rtl="0">
              <a:lnSpc>
                <a:spcPct val="100000"/>
              </a:lnSpc>
              <a:spcBef>
                <a:spcPts val="0"/>
              </a:spcBef>
              <a:spcAft>
                <a:spcPts val="0"/>
              </a:spcAft>
              <a:defRPr sz="8000" b="0" i="0" u="none" strike="noStrike" cap="none" baseline="0">
                <a:solidFill>
                  <a:schemeClr val="dk1"/>
                </a:solidFill>
                <a:latin typeface="Arial"/>
                <a:ea typeface="Arial"/>
                <a:cs typeface="Arial"/>
                <a:sym typeface="Arial"/>
              </a:defRPr>
            </a:lvl5pPr>
            <a:lvl6pPr marL="0" marR="0" indent="0" algn="ctr" rtl="0">
              <a:lnSpc>
                <a:spcPct val="100000"/>
              </a:lnSpc>
              <a:spcBef>
                <a:spcPts val="0"/>
              </a:spcBef>
              <a:spcAft>
                <a:spcPts val="0"/>
              </a:spcAft>
              <a:defRPr sz="8000" b="0" i="0" u="none" strike="noStrike" cap="none" baseline="0">
                <a:solidFill>
                  <a:schemeClr val="dk1"/>
                </a:solidFill>
                <a:latin typeface="Arial"/>
                <a:ea typeface="Arial"/>
                <a:cs typeface="Arial"/>
                <a:sym typeface="Arial"/>
              </a:defRPr>
            </a:lvl6pPr>
            <a:lvl7pPr marL="0" marR="0" indent="0" algn="ctr" rtl="0">
              <a:lnSpc>
                <a:spcPct val="100000"/>
              </a:lnSpc>
              <a:spcBef>
                <a:spcPts val="0"/>
              </a:spcBef>
              <a:spcAft>
                <a:spcPts val="0"/>
              </a:spcAft>
              <a:defRPr sz="8000" b="0" i="0" u="none" strike="noStrike" cap="none" baseline="0">
                <a:solidFill>
                  <a:schemeClr val="dk1"/>
                </a:solidFill>
                <a:latin typeface="Arial"/>
                <a:ea typeface="Arial"/>
                <a:cs typeface="Arial"/>
                <a:sym typeface="Arial"/>
              </a:defRPr>
            </a:lvl7pPr>
            <a:lvl8pPr marL="0" marR="0" indent="0" algn="ctr" rtl="0">
              <a:lnSpc>
                <a:spcPct val="100000"/>
              </a:lnSpc>
              <a:spcBef>
                <a:spcPts val="0"/>
              </a:spcBef>
              <a:spcAft>
                <a:spcPts val="0"/>
              </a:spcAft>
              <a:defRPr sz="8000" b="0" i="0" u="none" strike="noStrike" cap="none" baseline="0">
                <a:solidFill>
                  <a:schemeClr val="dk1"/>
                </a:solidFill>
                <a:latin typeface="Arial"/>
                <a:ea typeface="Arial"/>
                <a:cs typeface="Arial"/>
                <a:sym typeface="Arial"/>
              </a:defRPr>
            </a:lvl8pPr>
            <a:lvl9pPr marL="0" marR="0" indent="0" algn="ctr" rtl="0">
              <a:lnSpc>
                <a:spcPct val="100000"/>
              </a:lnSpc>
              <a:spcBef>
                <a:spcPts val="0"/>
              </a:spcBef>
              <a:spcAft>
                <a:spcPts val="0"/>
              </a:spcAft>
              <a:defRPr sz="8000" b="0"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892968" y="1460003"/>
            <a:ext cx="7358099" cy="3013800"/>
          </a:xfrm>
          <a:prstGeom prst="rect">
            <a:avLst/>
          </a:prstGeom>
          <a:noFill/>
          <a:ln>
            <a:noFill/>
          </a:ln>
        </p:spPr>
        <p:txBody>
          <a:bodyPr lIns="91425" tIns="91425" rIns="91425" bIns="91425" anchor="ctr" anchorCtr="0"/>
          <a:lstStyle>
            <a:lvl1pPr marL="0" marR="0" indent="146050" algn="l" rtl="0">
              <a:lnSpc>
                <a:spcPct val="100000"/>
              </a:lnSpc>
              <a:spcBef>
                <a:spcPts val="4200"/>
              </a:spcBef>
              <a:spcAft>
                <a:spcPts val="0"/>
              </a:spcAft>
              <a:buClr>
                <a:schemeClr val="dk1"/>
              </a:buClr>
              <a:buFont typeface="Arial"/>
              <a:buChar char="•"/>
              <a:defRPr sz="3800" b="0" i="0" u="none" strike="noStrike" cap="none" baseline="0">
                <a:solidFill>
                  <a:schemeClr val="dk1"/>
                </a:solidFill>
                <a:latin typeface="Arial"/>
                <a:ea typeface="Arial"/>
                <a:cs typeface="Arial"/>
                <a:sym typeface="Arial"/>
              </a:defRPr>
            </a:lvl1pPr>
            <a:lvl2pPr marL="711200" marR="0" indent="-234950" algn="l" rtl="0">
              <a:lnSpc>
                <a:spcPct val="100000"/>
              </a:lnSpc>
              <a:spcBef>
                <a:spcPts val="4200"/>
              </a:spcBef>
              <a:spcAft>
                <a:spcPts val="0"/>
              </a:spcAft>
              <a:buFont typeface="Arial"/>
              <a:buChar char="•"/>
              <a:defRPr sz="3800" b="0" i="0" u="none" strike="noStrike" cap="none" baseline="0">
                <a:latin typeface="Arial"/>
                <a:ea typeface="Arial"/>
                <a:cs typeface="Arial"/>
                <a:sym typeface="Arial"/>
              </a:defRPr>
            </a:lvl2pPr>
            <a:lvl3pPr marL="1092200" marR="0" indent="-234950" algn="l" rtl="0">
              <a:lnSpc>
                <a:spcPct val="100000"/>
              </a:lnSpc>
              <a:spcBef>
                <a:spcPts val="4200"/>
              </a:spcBef>
              <a:spcAft>
                <a:spcPts val="0"/>
              </a:spcAft>
              <a:buFont typeface="Arial"/>
              <a:buChar char="•"/>
              <a:defRPr sz="3800" b="0" i="0" u="none" strike="noStrike" cap="none" baseline="0">
                <a:latin typeface="Arial"/>
                <a:ea typeface="Arial"/>
                <a:cs typeface="Arial"/>
                <a:sym typeface="Arial"/>
              </a:defRPr>
            </a:lvl3pPr>
            <a:lvl4pPr marL="1473200" marR="0" indent="-234950" algn="l" rtl="0">
              <a:lnSpc>
                <a:spcPct val="100000"/>
              </a:lnSpc>
              <a:spcBef>
                <a:spcPts val="4200"/>
              </a:spcBef>
              <a:spcAft>
                <a:spcPts val="0"/>
              </a:spcAft>
              <a:buFont typeface="Arial"/>
              <a:buChar char="•"/>
              <a:defRPr sz="3800" b="0" i="0" u="none" strike="noStrike" cap="none" baseline="0">
                <a:latin typeface="Arial"/>
                <a:ea typeface="Arial"/>
                <a:cs typeface="Arial"/>
                <a:sym typeface="Arial"/>
              </a:defRPr>
            </a:lvl4pPr>
            <a:lvl5pPr marL="1854200" marR="0" indent="-234950" algn="l" rtl="0">
              <a:lnSpc>
                <a:spcPct val="100000"/>
              </a:lnSpc>
              <a:spcBef>
                <a:spcPts val="4200"/>
              </a:spcBef>
              <a:spcAft>
                <a:spcPts val="0"/>
              </a:spcAft>
              <a:buFont typeface="Arial"/>
              <a:buChar char="•"/>
              <a:defRPr sz="3800" b="0" i="0" u="none" strike="noStrike" cap="none" baseline="0">
                <a:latin typeface="Arial"/>
                <a:ea typeface="Arial"/>
                <a:cs typeface="Arial"/>
                <a:sym typeface="Arial"/>
              </a:defRPr>
            </a:lvl5pPr>
            <a:lvl6pPr marL="2235200" marR="0" indent="-234950" algn="l" rtl="0">
              <a:lnSpc>
                <a:spcPct val="100000"/>
              </a:lnSpc>
              <a:spcBef>
                <a:spcPts val="4200"/>
              </a:spcBef>
              <a:spcAft>
                <a:spcPts val="0"/>
              </a:spcAft>
              <a:buClr>
                <a:schemeClr val="dk1"/>
              </a:buClr>
              <a:buFont typeface="Arial"/>
              <a:buChar char="•"/>
              <a:defRPr sz="3800" b="0" i="0" u="none" strike="noStrike" cap="none" baseline="0">
                <a:solidFill>
                  <a:schemeClr val="dk1"/>
                </a:solidFill>
                <a:latin typeface="Arial"/>
                <a:ea typeface="Arial"/>
                <a:cs typeface="Arial"/>
                <a:sym typeface="Arial"/>
              </a:defRPr>
            </a:lvl6pPr>
            <a:lvl7pPr marL="2616200" marR="0" indent="-234950" algn="l" rtl="0">
              <a:lnSpc>
                <a:spcPct val="100000"/>
              </a:lnSpc>
              <a:spcBef>
                <a:spcPts val="4200"/>
              </a:spcBef>
              <a:spcAft>
                <a:spcPts val="0"/>
              </a:spcAft>
              <a:buClr>
                <a:schemeClr val="dk1"/>
              </a:buClr>
              <a:buFont typeface="Arial"/>
              <a:buChar char="•"/>
              <a:defRPr sz="3800" b="0" i="0" u="none" strike="noStrike" cap="none" baseline="0">
                <a:solidFill>
                  <a:schemeClr val="dk1"/>
                </a:solidFill>
                <a:latin typeface="Arial"/>
                <a:ea typeface="Arial"/>
                <a:cs typeface="Arial"/>
                <a:sym typeface="Arial"/>
              </a:defRPr>
            </a:lvl7pPr>
            <a:lvl8pPr marL="2997200" marR="0" indent="-234950" algn="l" rtl="0">
              <a:lnSpc>
                <a:spcPct val="100000"/>
              </a:lnSpc>
              <a:spcBef>
                <a:spcPts val="4200"/>
              </a:spcBef>
              <a:spcAft>
                <a:spcPts val="0"/>
              </a:spcAft>
              <a:buClr>
                <a:schemeClr val="dk1"/>
              </a:buClr>
              <a:buFont typeface="Arial"/>
              <a:buChar char="•"/>
              <a:defRPr sz="3800" b="0" i="0" u="none" strike="noStrike" cap="none" baseline="0">
                <a:solidFill>
                  <a:schemeClr val="dk1"/>
                </a:solidFill>
                <a:latin typeface="Arial"/>
                <a:ea typeface="Arial"/>
                <a:cs typeface="Arial"/>
                <a:sym typeface="Arial"/>
              </a:defRPr>
            </a:lvl8pPr>
            <a:lvl9pPr marL="3378200" marR="0" indent="-234950" algn="l" rtl="0">
              <a:lnSpc>
                <a:spcPct val="100000"/>
              </a:lnSpc>
              <a:spcBef>
                <a:spcPts val="4200"/>
              </a:spcBef>
              <a:spcAft>
                <a:spcPts val="0"/>
              </a:spcAft>
              <a:buClr>
                <a:schemeClr val="dk1"/>
              </a:buClr>
              <a:buFont typeface="Arial"/>
              <a:buChar char="•"/>
              <a:defRPr sz="3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hyperlink" Target="http://www.youtube.com/watch?v=E3794YBja6Q" TargetMode="External"/><Relationship Id="rId4" Type="http://schemas.openxmlformats.org/officeDocument/2006/relationships/hyperlink" Target="http://gamification.org/education" TargetMode="External"/><Relationship Id="rId5" Type="http://schemas.openxmlformats.org/officeDocument/2006/relationships/hyperlink" Target="http://marczewski.me.uk/user-types/" TargetMode="External"/><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hyperlink" Target="http://marczewski.me.uk/user-types/" TargetMode="External"/><Relationship Id="rId4" Type="http://schemas.openxmlformats.org/officeDocument/2006/relationships/hyperlink" Target="http://openbadges.org/about/" TargetMode="External"/><Relationship Id="rId5" Type="http://schemas.openxmlformats.org/officeDocument/2006/relationships/hyperlink" Target="http://www.slideshare.net/daverage/from-mmo-player-types-to-gamification-user-types" TargetMode="External"/><Relationship Id="rId6" Type="http://schemas.openxmlformats.org/officeDocument/2006/relationships/hyperlink" Target="http://gamification.org/education" TargetMode="External"/><Relationship Id="rId7" Type="http://schemas.openxmlformats.org/officeDocument/2006/relationships/hyperlink" Target="http://www.youtube.com/watch?v=E3794YBja6Q" TargetMode="External"/><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
        <p:cNvGrpSpPr/>
        <p:nvPr/>
      </p:nvGrpSpPr>
      <p:grpSpPr>
        <a:xfrm>
          <a:off x="0" y="0"/>
          <a:ext cx="0" cy="0"/>
          <a:chOff x="0" y="0"/>
          <a:chExt cx="0" cy="0"/>
        </a:xfrm>
      </p:grpSpPr>
      <p:sp>
        <p:nvSpPr>
          <p:cNvPr id="14" name="Shape 14"/>
          <p:cNvSpPr txBox="1">
            <a:spLocks noGrp="1"/>
          </p:cNvSpPr>
          <p:nvPr>
            <p:ph type="subTitle" idx="1"/>
          </p:nvPr>
        </p:nvSpPr>
        <p:spPr>
          <a:xfrm>
            <a:off x="685800" y="3252453"/>
            <a:ext cx="7772400" cy="784799"/>
          </a:xfrm>
          <a:prstGeom prst="rect">
            <a:avLst/>
          </a:prstGeom>
        </p:spPr>
        <p:txBody>
          <a:bodyPr lIns="91425" tIns="91425" rIns="91425" bIns="91425" anchor="ctr" anchorCtr="0">
            <a:noAutofit/>
          </a:bodyPr>
          <a:lstStyle/>
          <a:p>
            <a:pPr lvl="0" rtl="0">
              <a:buNone/>
            </a:pPr>
            <a:r>
              <a:rPr lang="en-GB"/>
              <a:t>Additional names and gamification</a:t>
            </a:r>
          </a:p>
        </p:txBody>
      </p:sp>
      <p:sp>
        <p:nvSpPr>
          <p:cNvPr id="15" name="Shape 15"/>
          <p:cNvSpPr txBox="1">
            <a:spLocks noGrp="1"/>
          </p:cNvSpPr>
          <p:nvPr>
            <p:ph type="ctrTitle"/>
          </p:nvPr>
        </p:nvSpPr>
        <p:spPr>
          <a:xfrm>
            <a:off x="685800" y="987575"/>
            <a:ext cx="7772400" cy="1584176"/>
          </a:xfrm>
          <a:prstGeom prst="rect">
            <a:avLst/>
          </a:prstGeom>
        </p:spPr>
        <p:txBody>
          <a:bodyPr lIns="91425" tIns="91425" rIns="91425" bIns="91425" anchor="ctr" anchorCtr="0">
            <a:noAutofit/>
          </a:bodyPr>
          <a:lstStyle/>
          <a:p>
            <a:pPr lvl="0" rtl="0">
              <a:buNone/>
            </a:pPr>
            <a:r>
              <a:rPr lang="en-GB" sz="7600" dirty="0"/>
              <a:t>Making Moodle Fit Japan</a:t>
            </a:r>
          </a:p>
        </p:txBody>
      </p:sp>
      <p:sp>
        <p:nvSpPr>
          <p:cNvPr id="16" name="Shape 16"/>
          <p:cNvSpPr txBox="1"/>
          <p:nvPr/>
        </p:nvSpPr>
        <p:spPr>
          <a:xfrm>
            <a:off x="3347550" y="4315475"/>
            <a:ext cx="2448899" cy="491099"/>
          </a:xfrm>
          <a:prstGeom prst="rect">
            <a:avLst/>
          </a:prstGeom>
        </p:spPr>
        <p:txBody>
          <a:bodyPr lIns="91425" tIns="91425" rIns="91425" bIns="91425" anchor="t" anchorCtr="0">
            <a:noAutofit/>
          </a:bodyPr>
          <a:lstStyle/>
          <a:p>
            <a:pPr>
              <a:buNone/>
            </a:pPr>
            <a:r>
              <a:rPr lang="en-GB"/>
              <a:t>Adrian Greeve (Moodle HQ)</a:t>
            </a:r>
          </a:p>
        </p:txBody>
      </p:sp>
      <p:sp>
        <p:nvSpPr>
          <p:cNvPr id="3" name="テキスト ボックス 2"/>
          <p:cNvSpPr txBox="1"/>
          <p:nvPr/>
        </p:nvSpPr>
        <p:spPr>
          <a:xfrm>
            <a:off x="1403648" y="2931790"/>
            <a:ext cx="6624736" cy="461665"/>
          </a:xfrm>
          <a:prstGeom prst="rect">
            <a:avLst/>
          </a:prstGeom>
          <a:noFill/>
        </p:spPr>
        <p:txBody>
          <a:bodyPr wrap="square" rtlCol="0">
            <a:spAutoFit/>
          </a:bodyPr>
          <a:lstStyle/>
          <a:p>
            <a:pPr algn="ctr"/>
            <a:r>
              <a:rPr kumimoji="1" lang="en-US" altLang="ja-JP" sz="2400" dirty="0" smtClean="0"/>
              <a:t>Moodle </a:t>
            </a:r>
            <a:r>
              <a:rPr kumimoji="1" lang="ja-JP" altLang="en-US" sz="2400" dirty="0" smtClean="0"/>
              <a:t>を日本に合わせる</a:t>
            </a:r>
            <a:endParaRPr kumimoji="1" lang="ja-JP" altLang="en-US" sz="2400" dirty="0"/>
          </a:p>
        </p:txBody>
      </p:sp>
      <p:sp>
        <p:nvSpPr>
          <p:cNvPr id="4" name="テキスト ボックス 3"/>
          <p:cNvSpPr txBox="1"/>
          <p:nvPr/>
        </p:nvSpPr>
        <p:spPr>
          <a:xfrm>
            <a:off x="2339752" y="3813839"/>
            <a:ext cx="4680520" cy="487313"/>
          </a:xfrm>
          <a:prstGeom prst="rect">
            <a:avLst/>
          </a:prstGeom>
          <a:noFill/>
        </p:spPr>
        <p:txBody>
          <a:bodyPr wrap="square" rtlCol="0" anchor="ctr">
            <a:spAutoFit/>
          </a:bodyPr>
          <a:lstStyle/>
          <a:p>
            <a:pPr algn="ctr">
              <a:lnSpc>
                <a:spcPct val="200000"/>
              </a:lnSpc>
            </a:pPr>
            <a:r>
              <a:rPr kumimoji="1" lang="ja-JP" altLang="en-US" dirty="0" smtClean="0"/>
              <a:t>追加氏名フィールドとゲーミフィケーション</a:t>
            </a:r>
            <a:endParaRPr kumimoji="1" lang="en-US" altLang="ja-JP" dirty="0" smtClean="0"/>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ja-JP" altLang="en-US" sz="6000" dirty="0" smtClean="0"/>
              <a:t>　　　　</a:t>
            </a:r>
            <a:r>
              <a:rPr lang="en-GB" sz="6000" dirty="0" smtClean="0"/>
              <a:t>Now</a:t>
            </a:r>
            <a:endParaRPr lang="en-GB" sz="6000" dirty="0"/>
          </a:p>
        </p:txBody>
      </p:sp>
      <p:pic>
        <p:nvPicPr>
          <p:cNvPr id="85" name="Shape 85"/>
          <p:cNvPicPr preferRelativeResize="0"/>
          <p:nvPr/>
        </p:nvPicPr>
        <p:blipFill>
          <a:blip r:embed="rId3"/>
          <a:stretch>
            <a:fillRect/>
          </a:stretch>
        </p:blipFill>
        <p:spPr>
          <a:xfrm>
            <a:off x="1259632" y="1347614"/>
            <a:ext cx="7121899" cy="3560975"/>
          </a:xfrm>
          <a:prstGeom prst="rect">
            <a:avLst/>
          </a:prstGeom>
          <a:noFill/>
          <a:ln>
            <a:noFill/>
          </a:ln>
        </p:spPr>
      </p:pic>
      <p:sp>
        <p:nvSpPr>
          <p:cNvPr id="86" name="Shape 86"/>
          <p:cNvSpPr txBox="1"/>
          <p:nvPr/>
        </p:nvSpPr>
        <p:spPr>
          <a:xfrm>
            <a:off x="7236296" y="1635646"/>
            <a:ext cx="1800200" cy="681040"/>
          </a:xfrm>
          <a:prstGeom prst="rect">
            <a:avLst/>
          </a:prstGeom>
        </p:spPr>
        <p:txBody>
          <a:bodyPr lIns="91425" tIns="91425" rIns="91425" bIns="91425" anchor="t" anchorCtr="0">
            <a:noAutofit/>
          </a:bodyPr>
          <a:lstStyle/>
          <a:p>
            <a:pPr>
              <a:buNone/>
            </a:pPr>
            <a:r>
              <a:rPr lang="en-GB" dirty="0"/>
              <a:t>participants </a:t>
            </a:r>
            <a:r>
              <a:rPr lang="en-GB" dirty="0" smtClean="0"/>
              <a:t>page</a:t>
            </a:r>
          </a:p>
          <a:p>
            <a:pPr>
              <a:buNone/>
            </a:pPr>
            <a:r>
              <a:rPr lang="ja-JP" altLang="en-US" dirty="0" smtClean="0"/>
              <a:t>参加者ページ</a:t>
            </a:r>
            <a:endParaRPr lang="en-GB" dirty="0"/>
          </a:p>
        </p:txBody>
      </p:sp>
      <p:sp>
        <p:nvSpPr>
          <p:cNvPr id="5" name="テキスト ボックス 4"/>
          <p:cNvSpPr txBox="1"/>
          <p:nvPr/>
        </p:nvSpPr>
        <p:spPr>
          <a:xfrm>
            <a:off x="5076056" y="771550"/>
            <a:ext cx="1296144" cy="523220"/>
          </a:xfrm>
          <a:prstGeom prst="rect">
            <a:avLst/>
          </a:prstGeom>
          <a:noFill/>
        </p:spPr>
        <p:txBody>
          <a:bodyPr wrap="square" rtlCol="0">
            <a:spAutoFit/>
          </a:bodyPr>
          <a:lstStyle/>
          <a:p>
            <a:r>
              <a:rPr kumimoji="1" lang="ja-JP" altLang="en-US" sz="2800" dirty="0" smtClean="0"/>
              <a:t>現在</a:t>
            </a:r>
            <a:endParaRPr kumimoji="1" lang="ja-JP" altLang="en-US" sz="2800" dirty="0"/>
          </a:p>
        </p:txBody>
      </p:sp>
      <p:sp>
        <p:nvSpPr>
          <p:cNvPr id="4" name="正方形/長方形 3"/>
          <p:cNvSpPr/>
          <p:nvPr/>
        </p:nvSpPr>
        <p:spPr>
          <a:xfrm>
            <a:off x="4211960" y="1779662"/>
            <a:ext cx="2160240" cy="276999"/>
          </a:xfrm>
          <a:prstGeom prst="rect">
            <a:avLst/>
          </a:prstGeom>
        </p:spPr>
        <p:txBody>
          <a:bodyPr wrap="square">
            <a:spAutoFit/>
          </a:bodyPr>
          <a:lstStyle/>
          <a:p>
            <a:pPr algn="ctr"/>
            <a:r>
              <a:rPr kumimoji="1" lang="ja-JP" altLang="en-US" sz="1200" dirty="0">
                <a:solidFill>
                  <a:schemeClr val="tx1"/>
                </a:solidFill>
              </a:rPr>
              <a:t>フルネーム表示</a:t>
            </a:r>
            <a:r>
              <a:rPr kumimoji="1" lang="ja-JP" altLang="en-US" sz="1200" dirty="0" smtClean="0">
                <a:solidFill>
                  <a:schemeClr val="tx1"/>
                </a:solidFill>
              </a:rPr>
              <a:t>設定</a:t>
            </a:r>
            <a:endParaRPr kumimoji="1" lang="en-US" altLang="ja-JP" sz="1200" dirty="0">
              <a:solidFill>
                <a:schemeClr val="tx1"/>
              </a:solidFill>
            </a:endParaRP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ja-JP" altLang="en-US" sz="6000" dirty="0" smtClean="0"/>
              <a:t>　　　　</a:t>
            </a:r>
            <a:r>
              <a:rPr lang="en-GB" sz="6000" dirty="0" smtClean="0"/>
              <a:t>Now</a:t>
            </a:r>
            <a:endParaRPr lang="en-GB" sz="6000" dirty="0"/>
          </a:p>
        </p:txBody>
      </p:sp>
      <p:pic>
        <p:nvPicPr>
          <p:cNvPr id="92" name="Shape 92"/>
          <p:cNvPicPr preferRelativeResize="0"/>
          <p:nvPr/>
        </p:nvPicPr>
        <p:blipFill>
          <a:blip r:embed="rId3"/>
          <a:stretch>
            <a:fillRect/>
          </a:stretch>
        </p:blipFill>
        <p:spPr>
          <a:xfrm>
            <a:off x="539552" y="1419622"/>
            <a:ext cx="6617174" cy="2337424"/>
          </a:xfrm>
          <a:prstGeom prst="rect">
            <a:avLst/>
          </a:prstGeom>
          <a:noFill/>
          <a:ln>
            <a:noFill/>
          </a:ln>
        </p:spPr>
      </p:pic>
      <p:pic>
        <p:nvPicPr>
          <p:cNvPr id="93" name="Shape 93"/>
          <p:cNvPicPr preferRelativeResize="0"/>
          <p:nvPr/>
        </p:nvPicPr>
        <p:blipFill>
          <a:blip r:embed="rId4"/>
          <a:stretch>
            <a:fillRect/>
          </a:stretch>
        </p:blipFill>
        <p:spPr>
          <a:xfrm>
            <a:off x="3850174" y="4035650"/>
            <a:ext cx="4743550" cy="768074"/>
          </a:xfrm>
          <a:prstGeom prst="rect">
            <a:avLst/>
          </a:prstGeom>
          <a:noFill/>
          <a:ln>
            <a:noFill/>
          </a:ln>
        </p:spPr>
      </p:pic>
      <p:sp>
        <p:nvSpPr>
          <p:cNvPr id="94" name="Shape 94"/>
          <p:cNvSpPr txBox="1"/>
          <p:nvPr/>
        </p:nvSpPr>
        <p:spPr>
          <a:xfrm>
            <a:off x="2843808" y="3662700"/>
            <a:ext cx="5400600" cy="277202"/>
          </a:xfrm>
          <a:prstGeom prst="rect">
            <a:avLst/>
          </a:prstGeom>
        </p:spPr>
        <p:txBody>
          <a:bodyPr lIns="91425" tIns="91425" rIns="91425" bIns="91425" anchor="t" anchorCtr="0">
            <a:noAutofit/>
          </a:bodyPr>
          <a:lstStyle/>
          <a:p>
            <a:pPr algn="ctr"/>
            <a:r>
              <a:rPr lang="en-GB" dirty="0"/>
              <a:t>user profile </a:t>
            </a:r>
            <a:r>
              <a:rPr lang="en-GB" dirty="0" smtClean="0"/>
              <a:t>page</a:t>
            </a:r>
            <a:r>
              <a:rPr lang="en-GB" sz="1000" dirty="0" smtClean="0"/>
              <a:t>  </a:t>
            </a:r>
            <a:r>
              <a:rPr lang="en-US" dirty="0" smtClean="0"/>
              <a:t>ユーザープロファイル</a:t>
            </a:r>
            <a:r>
              <a:rPr lang="ja-JP" altLang="en-US" dirty="0" smtClean="0"/>
              <a:t>ページ</a:t>
            </a:r>
            <a:endParaRPr lang="en-GB" altLang="ja-JP" dirty="0"/>
          </a:p>
          <a:p>
            <a:pPr>
              <a:buNone/>
            </a:pPr>
            <a:endParaRPr lang="en-GB" dirty="0"/>
          </a:p>
        </p:txBody>
      </p:sp>
      <p:sp>
        <p:nvSpPr>
          <p:cNvPr id="6" name="テキスト ボックス 5"/>
          <p:cNvSpPr txBox="1"/>
          <p:nvPr/>
        </p:nvSpPr>
        <p:spPr>
          <a:xfrm>
            <a:off x="5076056" y="771550"/>
            <a:ext cx="1296144" cy="523220"/>
          </a:xfrm>
          <a:prstGeom prst="rect">
            <a:avLst/>
          </a:prstGeom>
          <a:noFill/>
        </p:spPr>
        <p:txBody>
          <a:bodyPr wrap="square" rtlCol="0">
            <a:spAutoFit/>
          </a:bodyPr>
          <a:lstStyle/>
          <a:p>
            <a:r>
              <a:rPr kumimoji="1" lang="ja-JP" altLang="en-US" sz="2800" dirty="0" smtClean="0"/>
              <a:t>現在</a:t>
            </a:r>
            <a:endParaRPr kumimoji="1" lang="ja-JP" altLang="en-US" sz="2800" dirty="0"/>
          </a:p>
        </p:txBody>
      </p:sp>
      <p:sp>
        <p:nvSpPr>
          <p:cNvPr id="7" name="Shape 94"/>
          <p:cNvSpPr txBox="1"/>
          <p:nvPr/>
        </p:nvSpPr>
        <p:spPr>
          <a:xfrm>
            <a:off x="4355976" y="2139702"/>
            <a:ext cx="4392488" cy="432048"/>
          </a:xfrm>
          <a:prstGeom prst="rect">
            <a:avLst/>
          </a:prstGeom>
        </p:spPr>
        <p:txBody>
          <a:bodyPr lIns="91425" tIns="91425" rIns="91425" bIns="91425" anchor="t" anchorCtr="0">
            <a:noAutofit/>
          </a:bodyPr>
          <a:lstStyle/>
          <a:p>
            <a:pPr algn="r"/>
            <a:r>
              <a:rPr lang="en-US" dirty="0" smtClean="0"/>
              <a:t>アクティブな追加氏名をここに挿入</a:t>
            </a:r>
            <a:endParaRPr lang="en-GB" altLang="ja-JP" dirty="0"/>
          </a:p>
          <a:p>
            <a:pPr algn="r">
              <a:buNone/>
            </a:pPr>
            <a:endParaRPr lang="en-GB" dirty="0"/>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ja-JP" altLang="en-US" sz="6000" dirty="0" smtClean="0"/>
              <a:t>　　　</a:t>
            </a:r>
            <a:r>
              <a:rPr lang="en-GB" sz="6000" dirty="0" smtClean="0"/>
              <a:t>Future</a:t>
            </a:r>
            <a:endParaRPr lang="en-GB" sz="6000" dirty="0"/>
          </a:p>
        </p:txBody>
      </p:sp>
      <p:sp>
        <p:nvSpPr>
          <p:cNvPr id="100" name="Shape 100"/>
          <p:cNvSpPr txBox="1">
            <a:spLocks noGrp="1"/>
          </p:cNvSpPr>
          <p:nvPr>
            <p:ph type="body" idx="1"/>
          </p:nvPr>
        </p:nvSpPr>
        <p:spPr>
          <a:xfrm>
            <a:off x="611560" y="1491630"/>
            <a:ext cx="4968552" cy="3343995"/>
          </a:xfrm>
          <a:prstGeom prst="rect">
            <a:avLst/>
          </a:prstGeom>
        </p:spPr>
        <p:txBody>
          <a:bodyPr lIns="91425" tIns="91425" rIns="91425" bIns="91425" anchor="ctr" anchorCtr="0">
            <a:noAutofit/>
          </a:bodyPr>
          <a:lstStyle/>
          <a:p>
            <a:pPr marL="457200" lvl="0" indent="-381000" rtl="0">
              <a:spcBef>
                <a:spcPts val="1200"/>
              </a:spcBef>
              <a:buClr>
                <a:schemeClr val="dk1"/>
              </a:buClr>
              <a:buSzPct val="166666"/>
              <a:buFont typeface="Arial"/>
              <a:buChar char="•"/>
            </a:pPr>
            <a:r>
              <a:rPr lang="en-GB" sz="2400" dirty="0"/>
              <a:t>Review and update as to how user names are displayed. MDL-40616</a:t>
            </a:r>
          </a:p>
          <a:p>
            <a:pPr marL="457200" lvl="0" indent="-381000" rtl="0">
              <a:spcBef>
                <a:spcPts val="1200"/>
              </a:spcBef>
              <a:buClr>
                <a:schemeClr val="dk1"/>
              </a:buClr>
              <a:buSzPct val="166666"/>
              <a:buFont typeface="Arial"/>
              <a:buChar char="•"/>
            </a:pPr>
            <a:r>
              <a:rPr lang="en-GB" sz="2400" dirty="0"/>
              <a:t>Caching of user name information. MDL-38606</a:t>
            </a:r>
          </a:p>
        </p:txBody>
      </p:sp>
      <p:pic>
        <p:nvPicPr>
          <p:cNvPr id="101" name="Shape 101"/>
          <p:cNvPicPr preferRelativeResize="0"/>
          <p:nvPr/>
        </p:nvPicPr>
        <p:blipFill>
          <a:blip r:embed="rId3"/>
          <a:stretch>
            <a:fillRect/>
          </a:stretch>
        </p:blipFill>
        <p:spPr>
          <a:xfrm>
            <a:off x="6490425" y="106249"/>
            <a:ext cx="2533775" cy="1767299"/>
          </a:xfrm>
          <a:prstGeom prst="rect">
            <a:avLst/>
          </a:prstGeom>
          <a:noFill/>
          <a:ln>
            <a:noFill/>
          </a:ln>
        </p:spPr>
      </p:pic>
      <p:sp>
        <p:nvSpPr>
          <p:cNvPr id="102" name="Shape 102"/>
          <p:cNvSpPr txBox="1"/>
          <p:nvPr/>
        </p:nvSpPr>
        <p:spPr>
          <a:xfrm>
            <a:off x="6148450" y="1943725"/>
            <a:ext cx="2736599" cy="287699"/>
          </a:xfrm>
          <a:prstGeom prst="rect">
            <a:avLst/>
          </a:prstGeom>
        </p:spPr>
        <p:txBody>
          <a:bodyPr lIns="91425" tIns="91425" rIns="91425" bIns="91425" anchor="t" anchorCtr="0">
            <a:noAutofit/>
          </a:bodyPr>
          <a:lstStyle/>
          <a:p>
            <a:pPr>
              <a:buNone/>
            </a:pPr>
            <a:r>
              <a:rPr lang="en-GB" sz="800" i="1">
                <a:solidFill>
                  <a:srgbClr val="222222"/>
                </a:solidFill>
              </a:rPr>
              <a:t>Image courtesy of Stuart Miles / FreeDigitalPhotos.net</a:t>
            </a:r>
          </a:p>
        </p:txBody>
      </p:sp>
      <p:sp>
        <p:nvSpPr>
          <p:cNvPr id="6" name="テキスト ボックス 5"/>
          <p:cNvSpPr txBox="1"/>
          <p:nvPr/>
        </p:nvSpPr>
        <p:spPr>
          <a:xfrm>
            <a:off x="5076056" y="771550"/>
            <a:ext cx="1296144" cy="523220"/>
          </a:xfrm>
          <a:prstGeom prst="rect">
            <a:avLst/>
          </a:prstGeom>
          <a:noFill/>
        </p:spPr>
        <p:txBody>
          <a:bodyPr wrap="square" rtlCol="0">
            <a:spAutoFit/>
          </a:bodyPr>
          <a:lstStyle/>
          <a:p>
            <a:r>
              <a:rPr kumimoji="1" lang="ja-JP" altLang="en-US" sz="2800" dirty="0" smtClean="0"/>
              <a:t>今後</a:t>
            </a:r>
            <a:endParaRPr kumimoji="1" lang="ja-JP" altLang="en-US" sz="2800" dirty="0"/>
          </a:p>
        </p:txBody>
      </p:sp>
      <p:sp>
        <p:nvSpPr>
          <p:cNvPr id="2" name="テキスト ボックス 1"/>
          <p:cNvSpPr txBox="1"/>
          <p:nvPr/>
        </p:nvSpPr>
        <p:spPr>
          <a:xfrm>
            <a:off x="5508104" y="2427734"/>
            <a:ext cx="3024336" cy="2031325"/>
          </a:xfrm>
          <a:prstGeom prst="rect">
            <a:avLst/>
          </a:prstGeom>
          <a:noFill/>
        </p:spPr>
        <p:txBody>
          <a:bodyPr wrap="square" rtlCol="0">
            <a:spAutoFit/>
          </a:bodyPr>
          <a:lstStyle/>
          <a:p>
            <a:pPr marL="285750" indent="-285750">
              <a:buFont typeface="Arial"/>
              <a:buChar char="•"/>
            </a:pPr>
            <a:r>
              <a:rPr kumimoji="1" lang="ja-JP" altLang="en-US" sz="1800" dirty="0" smtClean="0"/>
              <a:t>ユーザー名の表示法を</a:t>
            </a:r>
            <a:r>
              <a:rPr kumimoji="1" lang="en-US" altLang="ja-JP" sz="1800" dirty="0" smtClean="0"/>
              <a:t> </a:t>
            </a:r>
            <a:r>
              <a:rPr kumimoji="1" lang="ja-JP" altLang="en-US" sz="1800" dirty="0" smtClean="0"/>
              <a:t>見直してアップデート（</a:t>
            </a:r>
            <a:r>
              <a:rPr kumimoji="1" lang="en-US" altLang="ja-JP" sz="1800" dirty="0" smtClean="0"/>
              <a:t>MDL-40616</a:t>
            </a:r>
            <a:r>
              <a:rPr kumimoji="1" lang="ja-JP" altLang="en-US" sz="1800" dirty="0" smtClean="0"/>
              <a:t>）</a:t>
            </a:r>
            <a:endParaRPr kumimoji="1" lang="en-US" altLang="ja-JP" sz="1800" dirty="0" smtClean="0"/>
          </a:p>
          <a:p>
            <a:endParaRPr kumimoji="1" lang="en-US" altLang="ja-JP" sz="1800" dirty="0" smtClean="0"/>
          </a:p>
          <a:p>
            <a:pPr marL="285750" indent="-285750">
              <a:buFont typeface="Arial"/>
              <a:buChar char="•"/>
            </a:pPr>
            <a:r>
              <a:rPr kumimoji="1" lang="ja-JP" altLang="en-US" sz="1800" dirty="0" smtClean="0"/>
              <a:t>ユーザー名情報をキャッシュ化</a:t>
            </a:r>
            <a:endParaRPr kumimoji="1" lang="en-US" altLang="ja-JP" sz="1800" dirty="0" smtClean="0"/>
          </a:p>
          <a:p>
            <a:r>
              <a:rPr kumimoji="1" lang="ja-JP" altLang="ja-JP" sz="1800" dirty="0"/>
              <a:t>　</a:t>
            </a:r>
            <a:r>
              <a:rPr kumimoji="1" lang="ja-JP" altLang="en-US" sz="1800" dirty="0" smtClean="0"/>
              <a:t>（</a:t>
            </a:r>
            <a:r>
              <a:rPr kumimoji="1" lang="en-US" altLang="ja-JP" sz="1800" dirty="0" smtClean="0"/>
              <a:t>MDL-38606</a:t>
            </a:r>
            <a:r>
              <a:rPr kumimoji="1" lang="ja-JP" altLang="en-US" sz="1800" dirty="0" smtClean="0"/>
              <a:t>）</a:t>
            </a:r>
            <a:endParaRPr kumimoji="1" lang="ja-JP" altLang="en-US" sz="1800" dirty="0"/>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rtl="0">
              <a:buNone/>
            </a:pPr>
            <a:r>
              <a:rPr lang="en-GB" sz="6000" dirty="0"/>
              <a:t>Other projects</a:t>
            </a:r>
          </a:p>
        </p:txBody>
      </p:sp>
      <p:sp>
        <p:nvSpPr>
          <p:cNvPr id="108" name="Shape 108"/>
          <p:cNvSpPr txBox="1">
            <a:spLocks noGrp="1"/>
          </p:cNvSpPr>
          <p:nvPr>
            <p:ph type="body" idx="1"/>
          </p:nvPr>
        </p:nvSpPr>
        <p:spPr>
          <a:xfrm>
            <a:off x="827584" y="1707654"/>
            <a:ext cx="5695256" cy="3013800"/>
          </a:xfrm>
          <a:prstGeom prst="rect">
            <a:avLst/>
          </a:prstGeom>
        </p:spPr>
        <p:txBody>
          <a:bodyPr lIns="91425" tIns="91425" rIns="91425" bIns="91425" anchor="ctr" anchorCtr="0">
            <a:noAutofit/>
          </a:bodyPr>
          <a:lstStyle/>
          <a:p>
            <a:pPr lvl="0" rtl="0">
              <a:spcBef>
                <a:spcPts val="1200"/>
              </a:spcBef>
              <a:buNone/>
            </a:pPr>
            <a:r>
              <a:rPr lang="en-GB" sz="2400" dirty="0"/>
              <a:t>The Japanese calendar type (plug-in</a:t>
            </a:r>
            <a:r>
              <a:rPr lang="en-GB" sz="2400" dirty="0" smtClean="0"/>
              <a:t>)</a:t>
            </a:r>
            <a:r>
              <a:rPr lang="en-US" sz="2400" dirty="0"/>
              <a:t> </a:t>
            </a:r>
            <a:endParaRPr lang="en-GB" sz="2400" dirty="0"/>
          </a:p>
          <a:p>
            <a:pPr>
              <a:spcBef>
                <a:spcPts val="1200"/>
              </a:spcBef>
              <a:buNone/>
            </a:pPr>
            <a:r>
              <a:rPr lang="en-GB" sz="2400" dirty="0"/>
              <a:t>w</a:t>
            </a:r>
            <a:r>
              <a:rPr lang="en-GB" sz="2400" dirty="0" smtClean="0"/>
              <a:t>as </a:t>
            </a:r>
            <a:r>
              <a:rPr lang="en-GB" sz="2400" dirty="0"/>
              <a:t>created when additional calendar types were </a:t>
            </a:r>
            <a:r>
              <a:rPr lang="en-GB" sz="2400" dirty="0" smtClean="0"/>
              <a:t>introduced </a:t>
            </a:r>
            <a:r>
              <a:rPr lang="en-GB" sz="2400" dirty="0"/>
              <a:t>in 2.6</a:t>
            </a:r>
          </a:p>
        </p:txBody>
      </p:sp>
      <p:pic>
        <p:nvPicPr>
          <p:cNvPr id="109" name="Shape 109"/>
          <p:cNvPicPr preferRelativeResize="0"/>
          <p:nvPr/>
        </p:nvPicPr>
        <p:blipFill>
          <a:blip r:embed="rId3"/>
          <a:stretch>
            <a:fillRect/>
          </a:stretch>
        </p:blipFill>
        <p:spPr>
          <a:xfrm>
            <a:off x="7590500" y="219375"/>
            <a:ext cx="1260374" cy="1553374"/>
          </a:xfrm>
          <a:prstGeom prst="rect">
            <a:avLst/>
          </a:prstGeom>
          <a:noFill/>
          <a:ln>
            <a:noFill/>
          </a:ln>
        </p:spPr>
      </p:pic>
      <p:sp>
        <p:nvSpPr>
          <p:cNvPr id="5" name="テキスト ボックス 4"/>
          <p:cNvSpPr txBox="1"/>
          <p:nvPr/>
        </p:nvSpPr>
        <p:spPr>
          <a:xfrm>
            <a:off x="2627784" y="1419622"/>
            <a:ext cx="4032448" cy="523220"/>
          </a:xfrm>
          <a:prstGeom prst="rect">
            <a:avLst/>
          </a:prstGeom>
          <a:noFill/>
        </p:spPr>
        <p:txBody>
          <a:bodyPr wrap="square" rtlCol="0">
            <a:spAutoFit/>
          </a:bodyPr>
          <a:lstStyle/>
          <a:p>
            <a:pPr algn="ctr"/>
            <a:r>
              <a:rPr kumimoji="1" lang="ja-JP" altLang="en-US" sz="2800" dirty="0" smtClean="0"/>
              <a:t>他のプロジェクト</a:t>
            </a:r>
            <a:endParaRPr kumimoji="1" lang="ja-JP" altLang="en-US" sz="2800" dirty="0"/>
          </a:p>
        </p:txBody>
      </p:sp>
      <p:sp>
        <p:nvSpPr>
          <p:cNvPr id="2" name="テキスト ボックス 1"/>
          <p:cNvSpPr txBox="1"/>
          <p:nvPr/>
        </p:nvSpPr>
        <p:spPr>
          <a:xfrm>
            <a:off x="6444208" y="2571750"/>
            <a:ext cx="2448272" cy="2031325"/>
          </a:xfrm>
          <a:prstGeom prst="rect">
            <a:avLst/>
          </a:prstGeom>
          <a:noFill/>
        </p:spPr>
        <p:txBody>
          <a:bodyPr wrap="square" rtlCol="0">
            <a:spAutoFit/>
          </a:bodyPr>
          <a:lstStyle/>
          <a:p>
            <a:r>
              <a:rPr kumimoji="1" lang="en-US" altLang="ja-JP" sz="1800" dirty="0"/>
              <a:t> </a:t>
            </a:r>
            <a:r>
              <a:rPr kumimoji="1" lang="ja-JP" altLang="en-US" sz="1800" dirty="0" smtClean="0"/>
              <a:t>和暦タイプ</a:t>
            </a:r>
            <a:endParaRPr kumimoji="1" lang="en-US" altLang="ja-JP" sz="1800" dirty="0" smtClean="0"/>
          </a:p>
          <a:p>
            <a:r>
              <a:rPr kumimoji="1" lang="ja-JP" altLang="en-US" sz="1800" dirty="0" smtClean="0"/>
              <a:t>（プラグイン）</a:t>
            </a:r>
            <a:endParaRPr kumimoji="1" lang="en-US" altLang="ja-JP" sz="1800" dirty="0" smtClean="0"/>
          </a:p>
          <a:p>
            <a:endParaRPr kumimoji="1" lang="en-US" altLang="ja-JP" sz="1800" dirty="0"/>
          </a:p>
          <a:p>
            <a:r>
              <a:rPr kumimoji="1" lang="en-US" altLang="ja-JP" sz="1800" dirty="0" smtClean="0"/>
              <a:t>2.6</a:t>
            </a:r>
            <a:r>
              <a:rPr kumimoji="1" lang="ja-JP" altLang="en-US" sz="1800" dirty="0" smtClean="0"/>
              <a:t>で追加カレンダータイプが導入された時に作られた</a:t>
            </a:r>
            <a:endParaRPr kumimoji="1" lang="en-US" altLang="ja-JP" sz="1800" dirty="0" smtClean="0"/>
          </a:p>
          <a:p>
            <a:endParaRPr kumimoji="1" lang="ja-JP" altLang="en-US" sz="1800" dirty="0"/>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en-GB" sz="5500" dirty="0" smtClean="0"/>
              <a:t>    Japanese </a:t>
            </a:r>
            <a:r>
              <a:rPr lang="en-GB" sz="5500" dirty="0"/>
              <a:t>calendar</a:t>
            </a:r>
          </a:p>
        </p:txBody>
      </p:sp>
      <p:pic>
        <p:nvPicPr>
          <p:cNvPr id="116" name="Shape 116"/>
          <p:cNvPicPr preferRelativeResize="0"/>
          <p:nvPr/>
        </p:nvPicPr>
        <p:blipFill>
          <a:blip r:embed="rId3"/>
          <a:stretch>
            <a:fillRect/>
          </a:stretch>
        </p:blipFill>
        <p:spPr>
          <a:xfrm>
            <a:off x="1259632" y="1491630"/>
            <a:ext cx="6709774" cy="3271600"/>
          </a:xfrm>
          <a:prstGeom prst="rect">
            <a:avLst/>
          </a:prstGeom>
          <a:noFill/>
          <a:ln>
            <a:noFill/>
          </a:ln>
        </p:spPr>
      </p:pic>
      <p:sp>
        <p:nvSpPr>
          <p:cNvPr id="117" name="Shape 117"/>
          <p:cNvSpPr txBox="1"/>
          <p:nvPr/>
        </p:nvSpPr>
        <p:spPr>
          <a:xfrm>
            <a:off x="539552" y="4443958"/>
            <a:ext cx="8352928" cy="427215"/>
          </a:xfrm>
          <a:prstGeom prst="rect">
            <a:avLst/>
          </a:prstGeom>
        </p:spPr>
        <p:txBody>
          <a:bodyPr lIns="91425" tIns="91425" rIns="91425" bIns="91425" anchor="t" anchorCtr="0">
            <a:noAutofit/>
          </a:bodyPr>
          <a:lstStyle/>
          <a:p>
            <a:pPr algn="ctr">
              <a:buNone/>
            </a:pPr>
            <a:r>
              <a:rPr lang="en-GB" sz="1600" dirty="0" smtClean="0"/>
              <a:t>Calendar block on course page  </a:t>
            </a:r>
            <a:r>
              <a:rPr lang="en-GB" sz="1600" dirty="0" err="1" smtClean="0"/>
              <a:t>コースページの</a:t>
            </a:r>
            <a:r>
              <a:rPr lang="en-GB" sz="1600" dirty="0" err="1" smtClean="0"/>
              <a:t>カレンダ</a:t>
            </a:r>
            <a:r>
              <a:rPr lang="en-GB" sz="1600" dirty="0" smtClean="0"/>
              <a:t>ー</a:t>
            </a:r>
            <a:r>
              <a:rPr lang="ja-JP" altLang="en-US" sz="1600" dirty="0" smtClean="0"/>
              <a:t>・</a:t>
            </a:r>
            <a:r>
              <a:rPr lang="en-GB" sz="1600" dirty="0" err="1" smtClean="0"/>
              <a:t>ブロック</a:t>
            </a:r>
            <a:endParaRPr lang="en-GB" sz="1600" dirty="0"/>
          </a:p>
        </p:txBody>
      </p:sp>
      <p:sp>
        <p:nvSpPr>
          <p:cNvPr id="6" name="テキスト ボックス 5"/>
          <p:cNvSpPr txBox="1"/>
          <p:nvPr/>
        </p:nvSpPr>
        <p:spPr>
          <a:xfrm>
            <a:off x="6660232" y="699542"/>
            <a:ext cx="1944216" cy="523220"/>
          </a:xfrm>
          <a:prstGeom prst="rect">
            <a:avLst/>
          </a:prstGeom>
          <a:noFill/>
        </p:spPr>
        <p:txBody>
          <a:bodyPr wrap="square" rtlCol="0">
            <a:spAutoFit/>
          </a:bodyPr>
          <a:lstStyle/>
          <a:p>
            <a:pPr algn="ctr"/>
            <a:r>
              <a:rPr kumimoji="1" lang="ja-JP" altLang="en-US" sz="2800" dirty="0" smtClean="0"/>
              <a:t>和暦</a:t>
            </a:r>
            <a:endParaRPr kumimoji="1" lang="ja-JP" altLang="en-US" sz="2800" dirty="0"/>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en-GB" sz="5500" dirty="0" smtClean="0"/>
              <a:t>    Japanese </a:t>
            </a:r>
            <a:r>
              <a:rPr lang="en-GB" sz="5500" dirty="0"/>
              <a:t>calendar</a:t>
            </a:r>
          </a:p>
        </p:txBody>
      </p:sp>
      <p:pic>
        <p:nvPicPr>
          <p:cNvPr id="123" name="Shape 123"/>
          <p:cNvPicPr preferRelativeResize="0"/>
          <p:nvPr/>
        </p:nvPicPr>
        <p:blipFill>
          <a:blip r:embed="rId3"/>
          <a:stretch>
            <a:fillRect/>
          </a:stretch>
        </p:blipFill>
        <p:spPr>
          <a:xfrm>
            <a:off x="1297850" y="1326349"/>
            <a:ext cx="6660924" cy="3627925"/>
          </a:xfrm>
          <a:prstGeom prst="rect">
            <a:avLst/>
          </a:prstGeom>
          <a:noFill/>
          <a:ln>
            <a:noFill/>
          </a:ln>
        </p:spPr>
      </p:pic>
      <p:sp>
        <p:nvSpPr>
          <p:cNvPr id="124" name="Shape 124"/>
          <p:cNvSpPr txBox="1"/>
          <p:nvPr/>
        </p:nvSpPr>
        <p:spPr>
          <a:xfrm>
            <a:off x="6318800" y="4520100"/>
            <a:ext cx="1489199" cy="311099"/>
          </a:xfrm>
          <a:prstGeom prst="rect">
            <a:avLst/>
          </a:prstGeom>
        </p:spPr>
        <p:txBody>
          <a:bodyPr lIns="91425" tIns="91425" rIns="91425" bIns="91425" anchor="t" anchorCtr="0">
            <a:noAutofit/>
          </a:bodyPr>
          <a:lstStyle/>
          <a:p>
            <a:pPr>
              <a:buNone/>
            </a:pPr>
            <a:r>
              <a:rPr lang="en-GB" sz="1100"/>
              <a:t>新しいコースページ</a:t>
            </a:r>
          </a:p>
        </p:txBody>
      </p:sp>
      <p:sp>
        <p:nvSpPr>
          <p:cNvPr id="5" name="テキスト ボックス 4"/>
          <p:cNvSpPr txBox="1"/>
          <p:nvPr/>
        </p:nvSpPr>
        <p:spPr>
          <a:xfrm>
            <a:off x="6660232" y="699542"/>
            <a:ext cx="1944216" cy="523220"/>
          </a:xfrm>
          <a:prstGeom prst="rect">
            <a:avLst/>
          </a:prstGeom>
          <a:noFill/>
        </p:spPr>
        <p:txBody>
          <a:bodyPr wrap="square" rtlCol="0">
            <a:spAutoFit/>
          </a:bodyPr>
          <a:lstStyle/>
          <a:p>
            <a:pPr algn="ctr"/>
            <a:r>
              <a:rPr kumimoji="1" lang="ja-JP" altLang="en-US" sz="2800" dirty="0" smtClean="0"/>
              <a:t>和暦</a:t>
            </a:r>
            <a:endParaRPr kumimoji="1" lang="ja-JP" altLang="en-US" sz="2800" dirty="0"/>
          </a:p>
        </p:txBody>
      </p:sp>
      <p:sp>
        <p:nvSpPr>
          <p:cNvPr id="6" name="テキスト ボックス 5"/>
          <p:cNvSpPr txBox="1"/>
          <p:nvPr/>
        </p:nvSpPr>
        <p:spPr>
          <a:xfrm>
            <a:off x="5724128" y="3219822"/>
            <a:ext cx="3096344" cy="646331"/>
          </a:xfrm>
          <a:prstGeom prst="rect">
            <a:avLst/>
          </a:prstGeom>
          <a:noFill/>
        </p:spPr>
        <p:txBody>
          <a:bodyPr wrap="square" rtlCol="0">
            <a:spAutoFit/>
          </a:bodyPr>
          <a:lstStyle/>
          <a:p>
            <a:r>
              <a:rPr kumimoji="1" lang="ja-JP" altLang="en-US" sz="1800" dirty="0" smtClean="0"/>
              <a:t>日付フィールドの</a:t>
            </a:r>
            <a:r>
              <a:rPr kumimoji="1" lang="ja-JP" altLang="en-US" sz="1800" dirty="0" smtClean="0"/>
              <a:t>順序</a:t>
            </a:r>
            <a:r>
              <a:rPr kumimoji="1" lang="ja-JP" altLang="en-US" sz="1800" dirty="0" smtClean="0"/>
              <a:t>が</a:t>
            </a:r>
            <a:endParaRPr kumimoji="1" lang="en-US" altLang="ja-JP" sz="1800" dirty="0" smtClean="0"/>
          </a:p>
          <a:p>
            <a:r>
              <a:rPr kumimoji="1" lang="ja-JP" altLang="en-US" sz="1800" dirty="0" smtClean="0"/>
              <a:t>並べかえ</a:t>
            </a:r>
            <a:r>
              <a:rPr kumimoji="1" lang="ja-JP" altLang="en-US" sz="1800" dirty="0" smtClean="0"/>
              <a:t>られ</a:t>
            </a:r>
            <a:r>
              <a:rPr kumimoji="1" lang="ja-JP" altLang="en-US" sz="1800" dirty="0" smtClean="0"/>
              <a:t>た</a:t>
            </a:r>
            <a:endParaRPr kumimoji="1" lang="en-US" altLang="ja-JP" sz="1800" dirty="0"/>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en-GB" sz="5500" dirty="0" smtClean="0"/>
              <a:t>    Japanese </a:t>
            </a:r>
            <a:r>
              <a:rPr lang="en-GB" sz="5500" dirty="0"/>
              <a:t>calendar</a:t>
            </a:r>
          </a:p>
        </p:txBody>
      </p:sp>
      <p:pic>
        <p:nvPicPr>
          <p:cNvPr id="130" name="Shape 130"/>
          <p:cNvPicPr preferRelativeResize="0"/>
          <p:nvPr/>
        </p:nvPicPr>
        <p:blipFill>
          <a:blip r:embed="rId3"/>
          <a:stretch>
            <a:fillRect/>
          </a:stretch>
        </p:blipFill>
        <p:spPr>
          <a:xfrm>
            <a:off x="892962" y="2685962"/>
            <a:ext cx="5305425" cy="1781175"/>
          </a:xfrm>
          <a:prstGeom prst="rect">
            <a:avLst/>
          </a:prstGeom>
          <a:noFill/>
          <a:ln>
            <a:noFill/>
          </a:ln>
        </p:spPr>
      </p:pic>
      <p:pic>
        <p:nvPicPr>
          <p:cNvPr id="131" name="Shape 131"/>
          <p:cNvPicPr preferRelativeResize="0"/>
          <p:nvPr/>
        </p:nvPicPr>
        <p:blipFill>
          <a:blip r:embed="rId4"/>
          <a:stretch>
            <a:fillRect/>
          </a:stretch>
        </p:blipFill>
        <p:spPr>
          <a:xfrm>
            <a:off x="6734600" y="2308200"/>
            <a:ext cx="1476478" cy="2649375"/>
          </a:xfrm>
          <a:prstGeom prst="rect">
            <a:avLst/>
          </a:prstGeom>
          <a:noFill/>
          <a:ln>
            <a:noFill/>
          </a:ln>
        </p:spPr>
      </p:pic>
      <p:sp>
        <p:nvSpPr>
          <p:cNvPr id="132" name="Shape 132"/>
          <p:cNvSpPr txBox="1">
            <a:spLocks noGrp="1"/>
          </p:cNvSpPr>
          <p:nvPr>
            <p:ph type="body" idx="1"/>
          </p:nvPr>
        </p:nvSpPr>
        <p:spPr>
          <a:xfrm>
            <a:off x="611560" y="1460000"/>
            <a:ext cx="8136904" cy="751710"/>
          </a:xfrm>
          <a:prstGeom prst="rect">
            <a:avLst/>
          </a:prstGeom>
        </p:spPr>
        <p:txBody>
          <a:bodyPr lIns="91425" tIns="91425" rIns="91425" bIns="91425" anchor="ctr" anchorCtr="0">
            <a:noAutofit/>
          </a:bodyPr>
          <a:lstStyle/>
          <a:p>
            <a:pPr marL="457200" lvl="0" indent="-381000" rtl="0">
              <a:buClr>
                <a:schemeClr val="dk1"/>
              </a:buClr>
              <a:buSzPct val="166666"/>
              <a:buFont typeface="Arial"/>
              <a:buChar char="•"/>
            </a:pPr>
            <a:r>
              <a:rPr lang="en-GB" sz="2400" dirty="0"/>
              <a:t>Allows the presentation of date in </a:t>
            </a:r>
            <a:r>
              <a:rPr lang="en-GB" sz="2400" dirty="0" err="1"/>
              <a:t>gregorian</a:t>
            </a:r>
            <a:r>
              <a:rPr lang="en-GB" sz="2400" dirty="0"/>
              <a:t> or </a:t>
            </a:r>
            <a:r>
              <a:rPr lang="en-GB" sz="2400" dirty="0" err="1"/>
              <a:t>年号</a:t>
            </a:r>
            <a:r>
              <a:rPr lang="en-GB" sz="2400" dirty="0" smtClean="0"/>
              <a:t>.  </a:t>
            </a:r>
            <a:endParaRPr lang="en-GB" sz="2400" dirty="0"/>
          </a:p>
        </p:txBody>
      </p:sp>
      <p:sp>
        <p:nvSpPr>
          <p:cNvPr id="133" name="Shape 133"/>
          <p:cNvSpPr txBox="1"/>
          <p:nvPr/>
        </p:nvSpPr>
        <p:spPr>
          <a:xfrm>
            <a:off x="2987824" y="4443958"/>
            <a:ext cx="4248472" cy="392999"/>
          </a:xfrm>
          <a:prstGeom prst="rect">
            <a:avLst/>
          </a:prstGeom>
        </p:spPr>
        <p:txBody>
          <a:bodyPr lIns="91425" tIns="91425" rIns="91425" bIns="91425" anchor="t" anchorCtr="0">
            <a:noAutofit/>
          </a:bodyPr>
          <a:lstStyle/>
          <a:p>
            <a:pPr>
              <a:buNone/>
            </a:pPr>
            <a:r>
              <a:rPr lang="en-GB" sz="1800" dirty="0"/>
              <a:t>Calendar </a:t>
            </a:r>
            <a:r>
              <a:rPr lang="en-GB" sz="1800" dirty="0" smtClean="0"/>
              <a:t>settings </a:t>
            </a:r>
            <a:r>
              <a:rPr lang="ja-JP" altLang="en-US" sz="1800" dirty="0" smtClean="0"/>
              <a:t>カレンダー設定</a:t>
            </a:r>
            <a:endParaRPr lang="en-GB" sz="1800" dirty="0"/>
          </a:p>
        </p:txBody>
      </p:sp>
      <p:sp>
        <p:nvSpPr>
          <p:cNvPr id="7" name="テキスト ボックス 6"/>
          <p:cNvSpPr txBox="1"/>
          <p:nvPr/>
        </p:nvSpPr>
        <p:spPr>
          <a:xfrm>
            <a:off x="6660232" y="699542"/>
            <a:ext cx="1944216" cy="523220"/>
          </a:xfrm>
          <a:prstGeom prst="rect">
            <a:avLst/>
          </a:prstGeom>
          <a:noFill/>
        </p:spPr>
        <p:txBody>
          <a:bodyPr wrap="square" rtlCol="0">
            <a:spAutoFit/>
          </a:bodyPr>
          <a:lstStyle/>
          <a:p>
            <a:pPr algn="ctr"/>
            <a:r>
              <a:rPr kumimoji="1" lang="ja-JP" altLang="en-US" sz="2800" dirty="0" smtClean="0"/>
              <a:t>和暦</a:t>
            </a:r>
            <a:endParaRPr kumimoji="1" lang="ja-JP" altLang="en-US" sz="2800" dirty="0"/>
          </a:p>
        </p:txBody>
      </p:sp>
      <p:sp>
        <p:nvSpPr>
          <p:cNvPr id="3" name="テキスト ボックス 2"/>
          <p:cNvSpPr txBox="1"/>
          <p:nvPr/>
        </p:nvSpPr>
        <p:spPr>
          <a:xfrm>
            <a:off x="1043608" y="2139702"/>
            <a:ext cx="5616624" cy="369332"/>
          </a:xfrm>
          <a:prstGeom prst="rect">
            <a:avLst/>
          </a:prstGeom>
          <a:noFill/>
        </p:spPr>
        <p:txBody>
          <a:bodyPr wrap="square" rtlCol="0">
            <a:spAutoFit/>
          </a:bodyPr>
          <a:lstStyle/>
          <a:p>
            <a:r>
              <a:rPr kumimoji="1" lang="ja-JP" altLang="en-US" sz="1800" dirty="0" smtClean="0"/>
              <a:t>グレゴリオ暦（西暦）または和暦での表示が可能に</a:t>
            </a:r>
            <a:endParaRPr kumimoji="1" lang="ja-JP" altLang="en-US" sz="1800" dirty="0"/>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en-GB" sz="5500" dirty="0" smtClean="0"/>
              <a:t>  Japanese </a:t>
            </a:r>
            <a:r>
              <a:rPr lang="en-GB" sz="5500" dirty="0"/>
              <a:t>calendar</a:t>
            </a:r>
          </a:p>
        </p:txBody>
      </p:sp>
      <p:sp>
        <p:nvSpPr>
          <p:cNvPr id="139" name="Shape 139"/>
          <p:cNvSpPr txBox="1">
            <a:spLocks noGrp="1"/>
          </p:cNvSpPr>
          <p:nvPr>
            <p:ph type="body" idx="1"/>
          </p:nvPr>
        </p:nvSpPr>
        <p:spPr>
          <a:xfrm>
            <a:off x="899592" y="1563638"/>
            <a:ext cx="5191199" cy="2767932"/>
          </a:xfrm>
          <a:prstGeom prst="rect">
            <a:avLst/>
          </a:prstGeom>
        </p:spPr>
        <p:txBody>
          <a:bodyPr lIns="91425" tIns="91425" rIns="91425" bIns="91425" anchor="ctr" anchorCtr="0">
            <a:noAutofit/>
          </a:bodyPr>
          <a:lstStyle/>
          <a:p>
            <a:pPr marL="457200" lvl="0" indent="-381000" rtl="0">
              <a:spcBef>
                <a:spcPts val="1200"/>
              </a:spcBef>
              <a:buClr>
                <a:schemeClr val="dk1"/>
              </a:buClr>
              <a:buSzPct val="166666"/>
              <a:buFont typeface="Arial"/>
              <a:buChar char="•"/>
            </a:pPr>
            <a:r>
              <a:rPr lang="en-GB" sz="2400" dirty="0"/>
              <a:t>The Japanese translation is currently a bit rough.</a:t>
            </a:r>
          </a:p>
          <a:p>
            <a:pPr marL="457200" lvl="0" indent="-381000" rtl="0">
              <a:spcBef>
                <a:spcPts val="1200"/>
              </a:spcBef>
              <a:buClr>
                <a:schemeClr val="dk1"/>
              </a:buClr>
              <a:buSzPct val="166666"/>
              <a:buFont typeface="Arial"/>
              <a:buChar char="•"/>
            </a:pPr>
            <a:r>
              <a:rPr lang="en-GB" sz="2400" dirty="0"/>
              <a:t>I would welcome any suggestions on how to improve the plug-in. </a:t>
            </a:r>
          </a:p>
        </p:txBody>
      </p:sp>
      <p:pic>
        <p:nvPicPr>
          <p:cNvPr id="140" name="Shape 140"/>
          <p:cNvPicPr preferRelativeResize="0"/>
          <p:nvPr/>
        </p:nvPicPr>
        <p:blipFill>
          <a:blip r:embed="rId3"/>
          <a:stretch>
            <a:fillRect/>
          </a:stretch>
        </p:blipFill>
        <p:spPr>
          <a:xfrm>
            <a:off x="7808000" y="72000"/>
            <a:ext cx="1260374" cy="1553374"/>
          </a:xfrm>
          <a:prstGeom prst="rect">
            <a:avLst/>
          </a:prstGeom>
          <a:noFill/>
          <a:ln>
            <a:noFill/>
          </a:ln>
        </p:spPr>
      </p:pic>
      <p:sp>
        <p:nvSpPr>
          <p:cNvPr id="5" name="テキスト ボックス 4"/>
          <p:cNvSpPr txBox="1"/>
          <p:nvPr/>
        </p:nvSpPr>
        <p:spPr>
          <a:xfrm>
            <a:off x="6660232" y="699542"/>
            <a:ext cx="1944216" cy="523220"/>
          </a:xfrm>
          <a:prstGeom prst="rect">
            <a:avLst/>
          </a:prstGeom>
          <a:noFill/>
        </p:spPr>
        <p:txBody>
          <a:bodyPr wrap="square" rtlCol="0">
            <a:spAutoFit/>
          </a:bodyPr>
          <a:lstStyle/>
          <a:p>
            <a:r>
              <a:rPr kumimoji="1" lang="en-US" altLang="ja-JP" sz="2800" dirty="0" smtClean="0"/>
              <a:t> </a:t>
            </a:r>
            <a:r>
              <a:rPr kumimoji="1" lang="ja-JP" altLang="en-US" sz="2800" dirty="0" smtClean="0"/>
              <a:t>和暦</a:t>
            </a:r>
            <a:endParaRPr kumimoji="1" lang="ja-JP" altLang="en-US" sz="2800" dirty="0"/>
          </a:p>
        </p:txBody>
      </p:sp>
      <p:sp>
        <p:nvSpPr>
          <p:cNvPr id="2" name="正方形/長方形 1"/>
          <p:cNvSpPr/>
          <p:nvPr/>
        </p:nvSpPr>
        <p:spPr>
          <a:xfrm>
            <a:off x="611560" y="4299942"/>
            <a:ext cx="8064896" cy="400110"/>
          </a:xfrm>
          <a:prstGeom prst="rect">
            <a:avLst/>
          </a:prstGeom>
        </p:spPr>
        <p:txBody>
          <a:bodyPr wrap="square">
            <a:spAutoFit/>
          </a:bodyPr>
          <a:lstStyle/>
          <a:p>
            <a:pPr lvl="0"/>
            <a:r>
              <a:rPr lang="en-GB" altLang="ja-JP" sz="2000" dirty="0"/>
              <a:t>https://</a:t>
            </a:r>
            <a:r>
              <a:rPr lang="en-GB" altLang="ja-JP" sz="2000" dirty="0" err="1"/>
              <a:t>moodle.org</a:t>
            </a:r>
            <a:r>
              <a:rPr lang="en-GB" altLang="ja-JP" sz="2000" dirty="0"/>
              <a:t>/plugins/</a:t>
            </a:r>
            <a:r>
              <a:rPr lang="en-GB" altLang="ja-JP" sz="2000" dirty="0" err="1"/>
              <a:t>view.php?plugin</a:t>
            </a:r>
            <a:r>
              <a:rPr lang="en-GB" altLang="ja-JP" sz="2000" dirty="0"/>
              <a:t>=</a:t>
            </a:r>
            <a:r>
              <a:rPr lang="en-GB" altLang="ja-JP" sz="2000" dirty="0" err="1"/>
              <a:t>calendartype_japanese</a:t>
            </a:r>
            <a:endParaRPr lang="en-GB" altLang="ja-JP" sz="2000" dirty="0"/>
          </a:p>
        </p:txBody>
      </p:sp>
      <p:sp>
        <p:nvSpPr>
          <p:cNvPr id="8" name="テキスト ボックス 7"/>
          <p:cNvSpPr txBox="1"/>
          <p:nvPr/>
        </p:nvSpPr>
        <p:spPr>
          <a:xfrm>
            <a:off x="6156176" y="2283718"/>
            <a:ext cx="2592288" cy="1661993"/>
          </a:xfrm>
          <a:prstGeom prst="rect">
            <a:avLst/>
          </a:prstGeom>
          <a:noFill/>
        </p:spPr>
        <p:txBody>
          <a:bodyPr wrap="square" rtlCol="0">
            <a:spAutoFit/>
          </a:bodyPr>
          <a:lstStyle/>
          <a:p>
            <a:pPr marL="285750" indent="-285750">
              <a:buFont typeface="Arial"/>
              <a:buChar char="•"/>
            </a:pPr>
            <a:r>
              <a:rPr kumimoji="1" lang="ja-JP" altLang="en-US" sz="1800" dirty="0" smtClean="0"/>
              <a:t>日本語訳は、現在</a:t>
            </a:r>
            <a:endParaRPr kumimoji="1" lang="en-US" altLang="ja-JP" sz="1800" dirty="0" smtClean="0"/>
          </a:p>
          <a:p>
            <a:r>
              <a:rPr kumimoji="1" lang="ja-JP" altLang="en-US" sz="1800" dirty="0"/>
              <a:t>　</a:t>
            </a:r>
            <a:r>
              <a:rPr kumimoji="1" lang="en-US" altLang="ja-JP" sz="1800" dirty="0" smtClean="0"/>
              <a:t> </a:t>
            </a:r>
            <a:r>
              <a:rPr kumimoji="1" lang="ja-JP" altLang="en-US" sz="1800" dirty="0" smtClean="0"/>
              <a:t>やや粗い</a:t>
            </a:r>
            <a:endParaRPr kumimoji="1" lang="en-US" altLang="ja-JP" sz="1800" dirty="0" smtClean="0"/>
          </a:p>
          <a:p>
            <a:endParaRPr kumimoji="1" lang="en-US" altLang="ja-JP" sz="1200" dirty="0" smtClean="0"/>
          </a:p>
          <a:p>
            <a:pPr marL="285750" indent="-285750">
              <a:buFont typeface="Arial"/>
              <a:buChar char="•"/>
            </a:pPr>
            <a:r>
              <a:rPr kumimoji="1" lang="ja-JP" altLang="en-US" sz="1800" dirty="0" smtClean="0"/>
              <a:t>このプラグインを</a:t>
            </a:r>
            <a:endParaRPr kumimoji="1" lang="en-US" altLang="ja-JP" sz="1800" dirty="0" smtClean="0"/>
          </a:p>
          <a:p>
            <a:r>
              <a:rPr kumimoji="1" lang="en-US" altLang="ja-JP" sz="1800" dirty="0" smtClean="0"/>
              <a:t>     </a:t>
            </a:r>
            <a:r>
              <a:rPr kumimoji="1" lang="ja-JP" altLang="en-US" sz="1800" dirty="0" smtClean="0"/>
              <a:t>改良するための</a:t>
            </a:r>
            <a:r>
              <a:rPr kumimoji="1" lang="ja-JP" altLang="en-US" sz="1800" dirty="0" smtClean="0"/>
              <a:t>提案</a:t>
            </a:r>
            <a:r>
              <a:rPr kumimoji="1" lang="en-US" altLang="ja-JP" sz="1800" dirty="0" smtClean="0"/>
              <a:t> </a:t>
            </a:r>
            <a:r>
              <a:rPr kumimoji="1" lang="ja-JP" altLang="en-US" sz="1800" dirty="0" smtClean="0"/>
              <a:t>　</a:t>
            </a:r>
            <a:endParaRPr kumimoji="1" lang="en-US" altLang="ja-JP" sz="1800" dirty="0" smtClean="0"/>
          </a:p>
          <a:p>
            <a:r>
              <a:rPr kumimoji="1" lang="en-US" altLang="ja-JP" sz="1800" dirty="0"/>
              <a:t>　</a:t>
            </a:r>
            <a:r>
              <a:rPr kumimoji="1" lang="ja-JP" altLang="en-US" sz="1800" dirty="0" smtClean="0"/>
              <a:t>を</a:t>
            </a:r>
            <a:r>
              <a:rPr kumimoji="1" lang="ja-JP" altLang="en-US" sz="1800" dirty="0" smtClean="0"/>
              <a:t>お待ちしています</a:t>
            </a:r>
            <a:endParaRPr kumimoji="1" lang="en-US" altLang="ja-JP" sz="1800" dirty="0"/>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en-GB" sz="6000" dirty="0" smtClean="0"/>
              <a:t>    Other issues</a:t>
            </a:r>
            <a:br>
              <a:rPr lang="en-GB" sz="6000" dirty="0" smtClean="0"/>
            </a:br>
            <a:r>
              <a:rPr lang="en-GB" sz="1400" dirty="0"/>
              <a:t> </a:t>
            </a:r>
            <a:r>
              <a:rPr lang="en-GB" sz="1600" dirty="0" smtClean="0"/>
              <a:t/>
            </a:r>
            <a:br>
              <a:rPr lang="en-GB" sz="1600" dirty="0" smtClean="0"/>
            </a:br>
            <a:r>
              <a:rPr lang="en-GB" sz="1600" dirty="0" smtClean="0"/>
              <a:t>            </a:t>
            </a:r>
            <a:r>
              <a:rPr lang="en-GB" sz="3000" dirty="0" smtClean="0"/>
              <a:t>for </a:t>
            </a:r>
            <a:r>
              <a:rPr lang="en-GB" sz="3000" dirty="0"/>
              <a:t>making </a:t>
            </a:r>
            <a:r>
              <a:rPr lang="en-GB" sz="3000" dirty="0" err="1"/>
              <a:t>moodle</a:t>
            </a:r>
            <a:r>
              <a:rPr lang="en-GB" sz="3000" dirty="0"/>
              <a:t> more useful in Japan.</a:t>
            </a:r>
          </a:p>
        </p:txBody>
      </p:sp>
      <p:sp>
        <p:nvSpPr>
          <p:cNvPr id="146" name="Shape 146"/>
          <p:cNvSpPr txBox="1">
            <a:spLocks noGrp="1"/>
          </p:cNvSpPr>
          <p:nvPr>
            <p:ph type="body" idx="1"/>
          </p:nvPr>
        </p:nvSpPr>
        <p:spPr>
          <a:xfrm>
            <a:off x="755576" y="2283718"/>
            <a:ext cx="5040560" cy="2592288"/>
          </a:xfrm>
          <a:prstGeom prst="rect">
            <a:avLst/>
          </a:prstGeom>
        </p:spPr>
        <p:txBody>
          <a:bodyPr lIns="91425" tIns="91425" rIns="91425" bIns="91425" anchor="ctr" anchorCtr="0">
            <a:noAutofit/>
          </a:bodyPr>
          <a:lstStyle/>
          <a:p>
            <a:pPr marL="457200" lvl="0" indent="-381000" rtl="0">
              <a:spcBef>
                <a:spcPts val="1200"/>
              </a:spcBef>
              <a:buClr>
                <a:schemeClr val="dk1"/>
              </a:buClr>
              <a:buSzPct val="166666"/>
              <a:buFont typeface="Arial"/>
              <a:buChar char="•"/>
            </a:pPr>
            <a:r>
              <a:rPr lang="en-GB" sz="2400" dirty="0"/>
              <a:t>Customisable table columns MDL-42632</a:t>
            </a:r>
          </a:p>
          <a:p>
            <a:pPr marL="457200" lvl="0" indent="-381000" rtl="0">
              <a:spcBef>
                <a:spcPts val="1200"/>
              </a:spcBef>
              <a:buClr>
                <a:schemeClr val="dk1"/>
              </a:buClr>
              <a:buSzPct val="166666"/>
              <a:buFont typeface="Arial"/>
              <a:buChar char="•"/>
            </a:pPr>
            <a:r>
              <a:rPr lang="en-GB" sz="2400" dirty="0"/>
              <a:t>Sorting with kanji / hiragana / katakana</a:t>
            </a:r>
          </a:p>
        </p:txBody>
      </p:sp>
      <p:pic>
        <p:nvPicPr>
          <p:cNvPr id="147" name="Shape 147"/>
          <p:cNvPicPr preferRelativeResize="0"/>
          <p:nvPr/>
        </p:nvPicPr>
        <p:blipFill>
          <a:blip r:embed="rId3"/>
          <a:stretch>
            <a:fillRect/>
          </a:stretch>
        </p:blipFill>
        <p:spPr>
          <a:xfrm>
            <a:off x="7636350" y="129475"/>
            <a:ext cx="1291199" cy="1291199"/>
          </a:xfrm>
          <a:prstGeom prst="rect">
            <a:avLst/>
          </a:prstGeom>
          <a:noFill/>
          <a:ln>
            <a:noFill/>
          </a:ln>
        </p:spPr>
      </p:pic>
      <p:sp>
        <p:nvSpPr>
          <p:cNvPr id="148" name="Shape 148"/>
          <p:cNvSpPr txBox="1"/>
          <p:nvPr/>
        </p:nvSpPr>
        <p:spPr>
          <a:xfrm>
            <a:off x="6250825" y="4842100"/>
            <a:ext cx="2804100" cy="203099"/>
          </a:xfrm>
          <a:prstGeom prst="rect">
            <a:avLst/>
          </a:prstGeom>
        </p:spPr>
        <p:txBody>
          <a:bodyPr lIns="91425" tIns="91425" rIns="91425" bIns="91425" anchor="t" anchorCtr="0">
            <a:noAutofit/>
          </a:bodyPr>
          <a:lstStyle/>
          <a:p>
            <a:pPr>
              <a:buNone/>
            </a:pPr>
            <a:r>
              <a:rPr lang="en-GB" sz="800" i="1">
                <a:solidFill>
                  <a:srgbClr val="222222"/>
                </a:solidFill>
              </a:rPr>
              <a:t>Image courtesy of Stuart Miles / FreeDigitalPhotos.net</a:t>
            </a:r>
          </a:p>
        </p:txBody>
      </p:sp>
      <p:sp>
        <p:nvSpPr>
          <p:cNvPr id="6" name="テキスト ボックス 5"/>
          <p:cNvSpPr txBox="1"/>
          <p:nvPr/>
        </p:nvSpPr>
        <p:spPr>
          <a:xfrm>
            <a:off x="539552" y="2067694"/>
            <a:ext cx="7416824" cy="400110"/>
          </a:xfrm>
          <a:prstGeom prst="rect">
            <a:avLst/>
          </a:prstGeom>
          <a:noFill/>
        </p:spPr>
        <p:txBody>
          <a:bodyPr wrap="square" rtlCol="0">
            <a:spAutoFit/>
          </a:bodyPr>
          <a:lstStyle/>
          <a:p>
            <a:pPr algn="ctr"/>
            <a:r>
              <a:rPr kumimoji="1" lang="en-US" altLang="ja-JP" sz="2000" dirty="0" smtClean="0"/>
              <a:t>Moodle</a:t>
            </a:r>
            <a:r>
              <a:rPr kumimoji="1" lang="ja-JP" altLang="en-US" sz="2000" dirty="0" smtClean="0"/>
              <a:t>をもっと日本で役立てるために</a:t>
            </a:r>
            <a:endParaRPr kumimoji="1" lang="ja-JP" altLang="en-US" sz="2000" dirty="0"/>
          </a:p>
        </p:txBody>
      </p:sp>
      <p:sp>
        <p:nvSpPr>
          <p:cNvPr id="7" name="テキスト ボックス 6"/>
          <p:cNvSpPr txBox="1"/>
          <p:nvPr/>
        </p:nvSpPr>
        <p:spPr>
          <a:xfrm>
            <a:off x="5652120" y="645681"/>
            <a:ext cx="2952328" cy="630942"/>
          </a:xfrm>
          <a:prstGeom prst="rect">
            <a:avLst/>
          </a:prstGeom>
          <a:noFill/>
        </p:spPr>
        <p:txBody>
          <a:bodyPr wrap="square" rtlCol="0" anchor="ctr">
            <a:spAutoFit/>
          </a:bodyPr>
          <a:lstStyle/>
          <a:p>
            <a:pPr>
              <a:lnSpc>
                <a:spcPct val="130000"/>
              </a:lnSpc>
            </a:pPr>
            <a:r>
              <a:rPr kumimoji="1" lang="ja-JP" altLang="en-US" sz="2800" dirty="0" smtClean="0"/>
              <a:t>他の課題</a:t>
            </a:r>
            <a:endParaRPr kumimoji="1" lang="ja-JP" altLang="en-US" sz="2800" dirty="0"/>
          </a:p>
        </p:txBody>
      </p:sp>
      <p:sp>
        <p:nvSpPr>
          <p:cNvPr id="3" name="テキスト ボックス 2"/>
          <p:cNvSpPr txBox="1"/>
          <p:nvPr/>
        </p:nvSpPr>
        <p:spPr>
          <a:xfrm>
            <a:off x="5652120" y="2787774"/>
            <a:ext cx="3240360" cy="1477328"/>
          </a:xfrm>
          <a:prstGeom prst="rect">
            <a:avLst/>
          </a:prstGeom>
          <a:noFill/>
        </p:spPr>
        <p:txBody>
          <a:bodyPr wrap="square" rtlCol="0">
            <a:spAutoFit/>
          </a:bodyPr>
          <a:lstStyle/>
          <a:p>
            <a:pPr marL="285750" indent="-285750">
              <a:buFont typeface="Arial"/>
              <a:buChar char="•"/>
            </a:pPr>
            <a:r>
              <a:rPr kumimoji="1" lang="en-US" altLang="en-US" sz="1800" dirty="0"/>
              <a:t>表の</a:t>
            </a:r>
            <a:r>
              <a:rPr kumimoji="1" lang="en-US" altLang="en-US" sz="1800" dirty="0" smtClean="0"/>
              <a:t>カラム</a:t>
            </a:r>
            <a:r>
              <a:rPr kumimoji="1" lang="ja-JP" altLang="en-US" sz="1800" dirty="0" smtClean="0"/>
              <a:t>を</a:t>
            </a:r>
            <a:r>
              <a:rPr kumimoji="1" lang="en-US" altLang="en-US" sz="1800" dirty="0" smtClean="0"/>
              <a:t>カスタマイズ</a:t>
            </a:r>
            <a:r>
              <a:rPr kumimoji="1" lang="ja-JP" altLang="en-US" sz="1800" dirty="0" smtClean="0"/>
              <a:t>可能に（</a:t>
            </a:r>
            <a:r>
              <a:rPr kumimoji="1" lang="en-US" altLang="ja-JP" sz="1800" dirty="0" smtClean="0"/>
              <a:t>MDL-42632</a:t>
            </a:r>
            <a:r>
              <a:rPr kumimoji="1" lang="ja-JP" altLang="en-US" sz="1800" dirty="0" smtClean="0"/>
              <a:t>）</a:t>
            </a:r>
            <a:endParaRPr kumimoji="1" lang="en-US" altLang="ja-JP" sz="1800" dirty="0" smtClean="0"/>
          </a:p>
          <a:p>
            <a:endParaRPr kumimoji="1" lang="en-US" altLang="ja-JP" sz="1800" dirty="0" smtClean="0"/>
          </a:p>
          <a:p>
            <a:pPr marL="285750" indent="-285750">
              <a:buFont typeface="Arial"/>
              <a:buChar char="•"/>
            </a:pPr>
            <a:r>
              <a:rPr kumimoji="1" lang="ja-JP" altLang="en-US" sz="1800" dirty="0" smtClean="0"/>
              <a:t>漢字・ひらがな・かたかなでのソーティング</a:t>
            </a:r>
            <a:endParaRPr kumimoji="1" lang="ja-JP" altLang="en-US" sz="1800" dirty="0"/>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rtl="0">
              <a:buNone/>
            </a:pPr>
            <a:r>
              <a:rPr lang="en-GB" sz="6000" dirty="0" smtClean="0"/>
              <a:t>  </a:t>
            </a:r>
            <a:r>
              <a:rPr lang="en-GB" sz="6000" dirty="0" err="1" smtClean="0"/>
              <a:t>Gamification</a:t>
            </a:r>
            <a:endParaRPr lang="en-GB" sz="6000" dirty="0"/>
          </a:p>
        </p:txBody>
      </p:sp>
      <p:sp>
        <p:nvSpPr>
          <p:cNvPr id="154" name="Shape 154"/>
          <p:cNvSpPr txBox="1"/>
          <p:nvPr/>
        </p:nvSpPr>
        <p:spPr>
          <a:xfrm>
            <a:off x="4519000" y="4652525"/>
            <a:ext cx="3255899" cy="210600"/>
          </a:xfrm>
          <a:prstGeom prst="rect">
            <a:avLst/>
          </a:prstGeom>
        </p:spPr>
        <p:txBody>
          <a:bodyPr lIns="91425" tIns="91425" rIns="91425" bIns="91425" anchor="t" anchorCtr="0">
            <a:noAutofit/>
          </a:bodyPr>
          <a:lstStyle/>
          <a:p>
            <a:pPr>
              <a:buNone/>
            </a:pPr>
            <a:r>
              <a:rPr lang="en-GB" sz="800" i="1">
                <a:solidFill>
                  <a:srgbClr val="222222"/>
                </a:solidFill>
              </a:rPr>
              <a:t>Image courtesy of ddpavumba / FreeDigitalPhotos.net</a:t>
            </a:r>
          </a:p>
        </p:txBody>
      </p:sp>
      <p:pic>
        <p:nvPicPr>
          <p:cNvPr id="155" name="Shape 155"/>
          <p:cNvPicPr preferRelativeResize="0"/>
          <p:nvPr/>
        </p:nvPicPr>
        <p:blipFill>
          <a:blip r:embed="rId3"/>
          <a:stretch>
            <a:fillRect/>
          </a:stretch>
        </p:blipFill>
        <p:spPr>
          <a:xfrm>
            <a:off x="2627784" y="1707654"/>
            <a:ext cx="4464496" cy="2872863"/>
          </a:xfrm>
          <a:prstGeom prst="rect">
            <a:avLst/>
          </a:prstGeom>
          <a:noFill/>
          <a:ln>
            <a:noFill/>
          </a:ln>
        </p:spPr>
      </p:pic>
      <p:sp>
        <p:nvSpPr>
          <p:cNvPr id="6" name="テキスト ボックス 5"/>
          <p:cNvSpPr txBox="1"/>
          <p:nvPr/>
        </p:nvSpPr>
        <p:spPr>
          <a:xfrm>
            <a:off x="2051720" y="1203598"/>
            <a:ext cx="5616624" cy="477054"/>
          </a:xfrm>
          <a:prstGeom prst="rect">
            <a:avLst/>
          </a:prstGeom>
          <a:noFill/>
        </p:spPr>
        <p:txBody>
          <a:bodyPr wrap="square" rtlCol="0" anchor="ctr">
            <a:spAutoFit/>
          </a:bodyPr>
          <a:lstStyle/>
          <a:p>
            <a:pPr algn="ctr">
              <a:lnSpc>
                <a:spcPct val="130000"/>
              </a:lnSpc>
            </a:pPr>
            <a:r>
              <a:rPr kumimoji="1" lang="ja-JP" altLang="en-US" sz="2000" spc="-50" dirty="0" smtClean="0"/>
              <a:t>ゲーミフィケーション（ゲーム化）</a:t>
            </a:r>
            <a:endParaRPr kumimoji="1" lang="ja-JP" altLang="en-US" sz="2000" spc="-50" dirty="0"/>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rtl="0">
              <a:buNone/>
            </a:pPr>
            <a:r>
              <a:rPr lang="en-GB" sz="6000" dirty="0"/>
              <a:t>Additional </a:t>
            </a:r>
            <a:r>
              <a:rPr lang="en-GB" sz="6000" dirty="0" smtClean="0"/>
              <a:t>name fields</a:t>
            </a:r>
            <a:endParaRPr lang="en-GB" sz="6000" dirty="0"/>
          </a:p>
        </p:txBody>
      </p:sp>
      <p:pic>
        <p:nvPicPr>
          <p:cNvPr id="22" name="Shape 22"/>
          <p:cNvPicPr preferRelativeResize="0"/>
          <p:nvPr/>
        </p:nvPicPr>
        <p:blipFill>
          <a:blip r:embed="rId3"/>
          <a:stretch>
            <a:fillRect/>
          </a:stretch>
        </p:blipFill>
        <p:spPr>
          <a:xfrm>
            <a:off x="2092150" y="2182300"/>
            <a:ext cx="5013301" cy="2834898"/>
          </a:xfrm>
          <a:prstGeom prst="rect">
            <a:avLst/>
          </a:prstGeom>
          <a:noFill/>
          <a:ln>
            <a:noFill/>
          </a:ln>
        </p:spPr>
      </p:pic>
      <p:sp>
        <p:nvSpPr>
          <p:cNvPr id="2" name="テキスト ボックス 1"/>
          <p:cNvSpPr txBox="1"/>
          <p:nvPr/>
        </p:nvSpPr>
        <p:spPr>
          <a:xfrm>
            <a:off x="2051720" y="1347614"/>
            <a:ext cx="5040560" cy="523220"/>
          </a:xfrm>
          <a:prstGeom prst="rect">
            <a:avLst/>
          </a:prstGeom>
          <a:noFill/>
        </p:spPr>
        <p:txBody>
          <a:bodyPr wrap="square" rtlCol="0">
            <a:spAutoFit/>
          </a:bodyPr>
          <a:lstStyle/>
          <a:p>
            <a:pPr algn="ctr"/>
            <a:r>
              <a:rPr kumimoji="1" lang="ja-JP" altLang="en-US" sz="2800" dirty="0" smtClean="0"/>
              <a:t>追加氏名フィールド</a:t>
            </a:r>
            <a:endParaRPr kumimoji="1" lang="ja-JP" altLang="en-US" sz="28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a:buNone/>
            </a:pPr>
            <a:r>
              <a:rPr lang="en-GB" sz="6000"/>
              <a:t>Gamification</a:t>
            </a:r>
          </a:p>
        </p:txBody>
      </p:sp>
      <p:sp>
        <p:nvSpPr>
          <p:cNvPr id="161" name="Shape 161"/>
          <p:cNvSpPr txBox="1">
            <a:spLocks noGrp="1"/>
          </p:cNvSpPr>
          <p:nvPr>
            <p:ph type="body" idx="1"/>
          </p:nvPr>
        </p:nvSpPr>
        <p:spPr>
          <a:xfrm>
            <a:off x="892968" y="1460002"/>
            <a:ext cx="5335215" cy="3343995"/>
          </a:xfrm>
          <a:prstGeom prst="rect">
            <a:avLst/>
          </a:prstGeom>
        </p:spPr>
        <p:txBody>
          <a:bodyPr lIns="91425" tIns="91425" rIns="91425" bIns="91425" anchor="ctr" anchorCtr="0">
            <a:noAutofit/>
          </a:bodyPr>
          <a:lstStyle/>
          <a:p>
            <a:pPr lvl="0" indent="0" rtl="0">
              <a:spcBef>
                <a:spcPts val="1800"/>
              </a:spcBef>
              <a:buNone/>
            </a:pPr>
            <a:r>
              <a:rPr lang="en-GB" sz="3200" dirty="0"/>
              <a:t>What is </a:t>
            </a:r>
            <a:r>
              <a:rPr lang="en-GB" sz="3200" dirty="0" err="1"/>
              <a:t>gamification</a:t>
            </a:r>
            <a:r>
              <a:rPr lang="en-GB" sz="3200" dirty="0" smtClean="0"/>
              <a:t>?</a:t>
            </a:r>
          </a:p>
          <a:p>
            <a:pPr lvl="0" indent="0" rtl="0">
              <a:spcBef>
                <a:spcPts val="1800"/>
              </a:spcBef>
              <a:buNone/>
            </a:pPr>
            <a:r>
              <a:rPr lang="en-GB" sz="2400" dirty="0" err="1" smtClean="0"/>
              <a:t>Gamification</a:t>
            </a:r>
            <a:r>
              <a:rPr lang="en-GB" sz="2400" dirty="0" smtClean="0"/>
              <a:t> </a:t>
            </a:r>
            <a:r>
              <a:rPr lang="en-GB" sz="2400" dirty="0"/>
              <a:t>is applying game like elements to learning, to make it more interactive.</a:t>
            </a:r>
            <a:r>
              <a:rPr lang="en-GB" sz="800" dirty="0"/>
              <a:t> </a:t>
            </a:r>
            <a:endParaRPr lang="en-GB" sz="800" dirty="0" smtClean="0"/>
          </a:p>
          <a:p>
            <a:pPr lvl="0" indent="0" rtl="0">
              <a:spcBef>
                <a:spcPts val="1800"/>
              </a:spcBef>
              <a:buNone/>
            </a:pPr>
            <a:r>
              <a:rPr lang="en-GB" sz="1200" dirty="0" err="1" smtClean="0">
                <a:solidFill>
                  <a:srgbClr val="333333"/>
                </a:solidFill>
              </a:rPr>
              <a:t>Gamification</a:t>
            </a:r>
            <a:r>
              <a:rPr lang="en-GB" sz="1200" dirty="0" smtClean="0">
                <a:solidFill>
                  <a:srgbClr val="333333"/>
                </a:solidFill>
              </a:rPr>
              <a:t> </a:t>
            </a:r>
            <a:r>
              <a:rPr lang="en-GB" sz="1200" dirty="0">
                <a:solidFill>
                  <a:srgbClr val="333333"/>
                </a:solidFill>
              </a:rPr>
              <a:t>Education. 2014</a:t>
            </a:r>
          </a:p>
        </p:txBody>
      </p:sp>
      <p:sp>
        <p:nvSpPr>
          <p:cNvPr id="162" name="Shape 162"/>
          <p:cNvSpPr txBox="1"/>
          <p:nvPr/>
        </p:nvSpPr>
        <p:spPr>
          <a:xfrm>
            <a:off x="5817150" y="1621150"/>
            <a:ext cx="3255899" cy="210600"/>
          </a:xfrm>
          <a:prstGeom prst="rect">
            <a:avLst/>
          </a:prstGeom>
        </p:spPr>
        <p:txBody>
          <a:bodyPr lIns="91425" tIns="91425" rIns="91425" bIns="91425" anchor="t" anchorCtr="0">
            <a:noAutofit/>
          </a:bodyPr>
          <a:lstStyle/>
          <a:p>
            <a:pPr lvl="0" rtl="0">
              <a:buNone/>
            </a:pPr>
            <a:r>
              <a:rPr lang="en-GB" sz="800" i="1">
                <a:solidFill>
                  <a:srgbClr val="222222"/>
                </a:solidFill>
              </a:rPr>
              <a:t>Image courtesy of ddpavumba / FreeDigitalPhotos.net</a:t>
            </a:r>
          </a:p>
        </p:txBody>
      </p:sp>
      <p:pic>
        <p:nvPicPr>
          <p:cNvPr id="163" name="Shape 163"/>
          <p:cNvPicPr preferRelativeResize="0"/>
          <p:nvPr/>
        </p:nvPicPr>
        <p:blipFill>
          <a:blip r:embed="rId3"/>
          <a:stretch>
            <a:fillRect/>
          </a:stretch>
        </p:blipFill>
        <p:spPr>
          <a:xfrm>
            <a:off x="6807250" y="120975"/>
            <a:ext cx="2192250" cy="1457850"/>
          </a:xfrm>
          <a:prstGeom prst="rect">
            <a:avLst/>
          </a:prstGeom>
          <a:noFill/>
          <a:ln>
            <a:noFill/>
          </a:ln>
        </p:spPr>
      </p:pic>
      <p:sp>
        <p:nvSpPr>
          <p:cNvPr id="6" name="テキスト ボックス 5"/>
          <p:cNvSpPr txBox="1"/>
          <p:nvPr/>
        </p:nvSpPr>
        <p:spPr>
          <a:xfrm>
            <a:off x="2843808" y="1203598"/>
            <a:ext cx="3816424" cy="477054"/>
          </a:xfrm>
          <a:prstGeom prst="rect">
            <a:avLst/>
          </a:prstGeom>
          <a:noFill/>
        </p:spPr>
        <p:txBody>
          <a:bodyPr wrap="square" rtlCol="0" anchor="ctr">
            <a:spAutoFit/>
          </a:bodyPr>
          <a:lstStyle/>
          <a:p>
            <a:pPr algn="ctr">
              <a:lnSpc>
                <a:spcPct val="130000"/>
              </a:lnSpc>
            </a:pPr>
            <a:r>
              <a:rPr kumimoji="1" lang="ja-JP" altLang="en-US" sz="2000" spc="-50" dirty="0" smtClean="0"/>
              <a:t>ゲーム化</a:t>
            </a:r>
            <a:endParaRPr kumimoji="1" lang="ja-JP" altLang="en-US" sz="2000" spc="-50" dirty="0"/>
          </a:p>
        </p:txBody>
      </p:sp>
      <p:sp>
        <p:nvSpPr>
          <p:cNvPr id="2" name="テキスト ボックス 1"/>
          <p:cNvSpPr txBox="1"/>
          <p:nvPr/>
        </p:nvSpPr>
        <p:spPr>
          <a:xfrm>
            <a:off x="6156176" y="2067694"/>
            <a:ext cx="2520280" cy="2308324"/>
          </a:xfrm>
          <a:prstGeom prst="rect">
            <a:avLst/>
          </a:prstGeom>
          <a:noFill/>
        </p:spPr>
        <p:txBody>
          <a:bodyPr wrap="square" rtlCol="0">
            <a:spAutoFit/>
          </a:bodyPr>
          <a:lstStyle/>
          <a:p>
            <a:r>
              <a:rPr kumimoji="1" lang="ja-JP" altLang="en-US" sz="2400" dirty="0" smtClean="0"/>
              <a:t>ゲーム化とは？</a:t>
            </a:r>
            <a:endParaRPr kumimoji="1" lang="en-US" altLang="ja-JP" sz="2400" dirty="0" smtClean="0"/>
          </a:p>
          <a:p>
            <a:endParaRPr kumimoji="1" lang="en-US" altLang="ja-JP" sz="2000" dirty="0"/>
          </a:p>
          <a:p>
            <a:r>
              <a:rPr kumimoji="1" lang="ja-JP" altLang="en-US" sz="2000" dirty="0"/>
              <a:t>学習をよりインタラクティブに</a:t>
            </a:r>
            <a:r>
              <a:rPr kumimoji="1" lang="ja-JP" altLang="en-US" sz="2000" dirty="0" smtClean="0"/>
              <a:t>する</a:t>
            </a:r>
            <a:r>
              <a:rPr kumimoji="1" lang="ja-JP" altLang="en-US" sz="2000" dirty="0" smtClean="0"/>
              <a:t>ために、</a:t>
            </a:r>
            <a:r>
              <a:rPr kumimoji="1" lang="ja-JP" altLang="en-US" sz="2000" dirty="0" smtClean="0"/>
              <a:t>ゲーム</a:t>
            </a:r>
            <a:r>
              <a:rPr kumimoji="1" lang="ja-JP" altLang="en-US" sz="2000" dirty="0" smtClean="0"/>
              <a:t>のような要素を学習に</a:t>
            </a:r>
            <a:r>
              <a:rPr kumimoji="1" lang="ja-JP" altLang="en-US" sz="2000" dirty="0" smtClean="0"/>
              <a:t>取り入れ</a:t>
            </a:r>
            <a:r>
              <a:rPr kumimoji="1" lang="ja-JP" altLang="en-US" sz="2000" dirty="0" smtClean="0"/>
              <a:t>ること</a:t>
            </a:r>
            <a:endParaRPr kumimoji="1" lang="ja-JP" altLang="en-US" sz="2000" dirty="0"/>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rtl="0">
              <a:lnSpc>
                <a:spcPct val="80000"/>
              </a:lnSpc>
              <a:buNone/>
            </a:pPr>
            <a:r>
              <a:rPr lang="en-GB" sz="5500" dirty="0"/>
              <a:t>Should I </a:t>
            </a:r>
            <a:r>
              <a:rPr lang="en-GB" sz="5500" dirty="0" err="1"/>
              <a:t>gamify</a:t>
            </a:r>
            <a:endParaRPr lang="en-GB" sz="5500" dirty="0"/>
          </a:p>
          <a:p>
            <a:pPr lvl="0" rtl="0">
              <a:lnSpc>
                <a:spcPct val="80000"/>
              </a:lnSpc>
              <a:buNone/>
            </a:pPr>
            <a:r>
              <a:rPr lang="en-GB" sz="5500" dirty="0"/>
              <a:t>my course?</a:t>
            </a:r>
          </a:p>
        </p:txBody>
      </p:sp>
      <p:sp>
        <p:nvSpPr>
          <p:cNvPr id="169" name="Shape 169"/>
          <p:cNvSpPr txBox="1">
            <a:spLocks noGrp="1"/>
          </p:cNvSpPr>
          <p:nvPr>
            <p:ph type="body" idx="1"/>
          </p:nvPr>
        </p:nvSpPr>
        <p:spPr>
          <a:xfrm>
            <a:off x="539552" y="2355726"/>
            <a:ext cx="5472609" cy="2376264"/>
          </a:xfrm>
          <a:prstGeom prst="rect">
            <a:avLst/>
          </a:prstGeom>
        </p:spPr>
        <p:txBody>
          <a:bodyPr lIns="91425" tIns="91425" rIns="91425" bIns="91425" anchor="ctr" anchorCtr="0">
            <a:noAutofit/>
          </a:bodyPr>
          <a:lstStyle/>
          <a:p>
            <a:pPr marL="457200" lvl="0" indent="-381000" rtl="0">
              <a:spcBef>
                <a:spcPts val="1200"/>
              </a:spcBef>
              <a:buClr>
                <a:schemeClr val="dk1"/>
              </a:buClr>
              <a:buSzPct val="166666"/>
              <a:buFont typeface="Arial"/>
              <a:buChar char="•"/>
            </a:pPr>
            <a:r>
              <a:rPr lang="en-GB" sz="2400" dirty="0" err="1"/>
              <a:t>Gamification</a:t>
            </a:r>
            <a:r>
              <a:rPr lang="en-GB" sz="2400" dirty="0"/>
              <a:t> is not suitable for everything.</a:t>
            </a:r>
          </a:p>
          <a:p>
            <a:pPr marL="457200" lvl="0" indent="-381000" rtl="0">
              <a:spcBef>
                <a:spcPts val="1200"/>
              </a:spcBef>
              <a:buClr>
                <a:schemeClr val="dk1"/>
              </a:buClr>
              <a:buSzPct val="166666"/>
              <a:buFont typeface="Arial"/>
              <a:buChar char="•"/>
            </a:pPr>
            <a:r>
              <a:rPr lang="en-GB" sz="2400" dirty="0"/>
              <a:t>Changing or creating a course takes a lot of time</a:t>
            </a:r>
            <a:r>
              <a:rPr lang="en-GB" sz="2400" dirty="0" smtClean="0"/>
              <a:t>.</a:t>
            </a:r>
            <a:endParaRPr lang="en-GB" sz="2400" dirty="0"/>
          </a:p>
        </p:txBody>
      </p:sp>
      <p:pic>
        <p:nvPicPr>
          <p:cNvPr id="170" name="Shape 170"/>
          <p:cNvPicPr preferRelativeResize="0"/>
          <p:nvPr/>
        </p:nvPicPr>
        <p:blipFill>
          <a:blip r:embed="rId3"/>
          <a:stretch>
            <a:fillRect/>
          </a:stretch>
        </p:blipFill>
        <p:spPr>
          <a:xfrm>
            <a:off x="6996400" y="98375"/>
            <a:ext cx="2020774" cy="2020774"/>
          </a:xfrm>
          <a:prstGeom prst="rect">
            <a:avLst/>
          </a:prstGeom>
          <a:noFill/>
          <a:ln>
            <a:noFill/>
          </a:ln>
        </p:spPr>
      </p:pic>
      <p:sp>
        <p:nvSpPr>
          <p:cNvPr id="171" name="Shape 171"/>
          <p:cNvSpPr txBox="1"/>
          <p:nvPr/>
        </p:nvSpPr>
        <p:spPr>
          <a:xfrm>
            <a:off x="5867100" y="2147225"/>
            <a:ext cx="3276900" cy="245700"/>
          </a:xfrm>
          <a:prstGeom prst="rect">
            <a:avLst/>
          </a:prstGeom>
        </p:spPr>
        <p:txBody>
          <a:bodyPr lIns="91425" tIns="91425" rIns="91425" bIns="91425" anchor="t" anchorCtr="0">
            <a:noAutofit/>
          </a:bodyPr>
          <a:lstStyle/>
          <a:p>
            <a:pPr>
              <a:buNone/>
            </a:pPr>
            <a:r>
              <a:rPr lang="en-GB" sz="800" i="1">
                <a:solidFill>
                  <a:srgbClr val="222222"/>
                </a:solidFill>
              </a:rPr>
              <a:t>Image courtesy of Master isolated images / FreeDigitalPhotos.net</a:t>
            </a:r>
          </a:p>
        </p:txBody>
      </p:sp>
      <p:sp>
        <p:nvSpPr>
          <p:cNvPr id="6" name="テキスト ボックス 5"/>
          <p:cNvSpPr txBox="1"/>
          <p:nvPr/>
        </p:nvSpPr>
        <p:spPr>
          <a:xfrm>
            <a:off x="2195736" y="1707654"/>
            <a:ext cx="4896544" cy="477054"/>
          </a:xfrm>
          <a:prstGeom prst="rect">
            <a:avLst/>
          </a:prstGeom>
          <a:noFill/>
        </p:spPr>
        <p:txBody>
          <a:bodyPr wrap="square" rtlCol="0" anchor="ctr">
            <a:spAutoFit/>
          </a:bodyPr>
          <a:lstStyle/>
          <a:p>
            <a:pPr algn="ctr">
              <a:lnSpc>
                <a:spcPct val="130000"/>
              </a:lnSpc>
            </a:pPr>
            <a:r>
              <a:rPr kumimoji="1" lang="ja-JP" altLang="en-US" sz="2000" spc="-50" dirty="0" smtClean="0"/>
              <a:t>私のコースはゲーム化すべき？</a:t>
            </a:r>
            <a:endParaRPr kumimoji="1" lang="ja-JP" altLang="en-US" sz="2000" spc="-50" dirty="0"/>
          </a:p>
        </p:txBody>
      </p:sp>
      <p:sp>
        <p:nvSpPr>
          <p:cNvPr id="7" name="テキスト ボックス 6"/>
          <p:cNvSpPr txBox="1"/>
          <p:nvPr/>
        </p:nvSpPr>
        <p:spPr>
          <a:xfrm>
            <a:off x="5580112" y="2787774"/>
            <a:ext cx="3096344" cy="1415772"/>
          </a:xfrm>
          <a:prstGeom prst="rect">
            <a:avLst/>
          </a:prstGeom>
          <a:noFill/>
        </p:spPr>
        <p:txBody>
          <a:bodyPr wrap="square" rtlCol="0">
            <a:spAutoFit/>
          </a:bodyPr>
          <a:lstStyle/>
          <a:p>
            <a:pPr marL="342900" indent="-342900">
              <a:buFont typeface="Arial"/>
              <a:buChar char="•"/>
            </a:pPr>
            <a:r>
              <a:rPr kumimoji="1" lang="ja-JP" altLang="en-US" sz="1800" dirty="0" smtClean="0"/>
              <a:t>ゲーム化は、何にでも</a:t>
            </a:r>
            <a:endParaRPr kumimoji="1" lang="en-US" altLang="ja-JP" sz="1800" dirty="0" smtClean="0"/>
          </a:p>
          <a:p>
            <a:r>
              <a:rPr kumimoji="1" lang="ja-JP" altLang="ja-JP" sz="1800" dirty="0"/>
              <a:t>　</a:t>
            </a:r>
            <a:r>
              <a:rPr kumimoji="1" lang="en-US" altLang="ja-JP" sz="1800" dirty="0"/>
              <a:t> </a:t>
            </a:r>
            <a:r>
              <a:rPr kumimoji="1" lang="en-US" altLang="ja-JP" sz="1800" dirty="0" smtClean="0"/>
              <a:t> </a:t>
            </a:r>
            <a:r>
              <a:rPr kumimoji="1" lang="ja-JP" altLang="en-US" sz="1800" dirty="0" smtClean="0"/>
              <a:t>合うわけではない</a:t>
            </a:r>
            <a:endParaRPr kumimoji="1" lang="en-US" altLang="ja-JP" sz="1800" dirty="0" smtClean="0"/>
          </a:p>
          <a:p>
            <a:endParaRPr kumimoji="1" lang="en-US" altLang="ja-JP" dirty="0"/>
          </a:p>
          <a:p>
            <a:pPr marL="342900" indent="-342900">
              <a:buFont typeface="Arial"/>
              <a:buChar char="•"/>
            </a:pPr>
            <a:r>
              <a:rPr kumimoji="1" lang="ja-JP" altLang="en-US" sz="1800" dirty="0" smtClean="0"/>
              <a:t>コースの変更やコース</a:t>
            </a:r>
            <a:endParaRPr kumimoji="1" lang="en-US" altLang="ja-JP" sz="1800" dirty="0" smtClean="0"/>
          </a:p>
          <a:p>
            <a:r>
              <a:rPr kumimoji="1" lang="en-US" altLang="ja-JP" sz="1800" dirty="0"/>
              <a:t> </a:t>
            </a:r>
            <a:r>
              <a:rPr kumimoji="1" lang="en-US" altLang="ja-JP" sz="1800" dirty="0" smtClean="0"/>
              <a:t>     </a:t>
            </a:r>
            <a:r>
              <a:rPr kumimoji="1" lang="ja-JP" altLang="en-US" sz="1800" dirty="0" smtClean="0"/>
              <a:t>作成は時間がかかる</a:t>
            </a:r>
            <a:endParaRPr kumimoji="1" lang="en-US" altLang="ja-JP" sz="1800" dirty="0" smtClean="0"/>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899592" y="227625"/>
            <a:ext cx="7344816" cy="1890899"/>
          </a:xfrm>
          <a:prstGeom prst="rect">
            <a:avLst/>
          </a:prstGeom>
        </p:spPr>
        <p:txBody>
          <a:bodyPr lIns="91425" tIns="91425" rIns="91425" bIns="91425" anchor="t" anchorCtr="0">
            <a:noAutofit/>
          </a:bodyPr>
          <a:lstStyle/>
          <a:p>
            <a:pPr lvl="0" rtl="0">
              <a:buNone/>
            </a:pPr>
            <a:r>
              <a:rPr lang="en-GB" sz="4800" dirty="0"/>
              <a:t>Gaming </a:t>
            </a:r>
            <a:r>
              <a:rPr lang="en-GB" sz="4800" dirty="0" smtClean="0"/>
              <a:t>and </a:t>
            </a:r>
            <a:r>
              <a:rPr lang="en-GB" sz="4800" dirty="0" err="1" smtClean="0"/>
              <a:t>Gamification</a:t>
            </a:r>
            <a:endParaRPr lang="en-GB" sz="4800" dirty="0"/>
          </a:p>
        </p:txBody>
      </p:sp>
      <p:sp>
        <p:nvSpPr>
          <p:cNvPr id="177" name="Shape 177"/>
          <p:cNvSpPr txBox="1">
            <a:spLocks noGrp="1"/>
          </p:cNvSpPr>
          <p:nvPr>
            <p:ph type="body" idx="1"/>
          </p:nvPr>
        </p:nvSpPr>
        <p:spPr>
          <a:xfrm>
            <a:off x="714348" y="1643056"/>
            <a:ext cx="3072899" cy="564599"/>
          </a:xfrm>
          <a:prstGeom prst="rect">
            <a:avLst/>
          </a:prstGeom>
        </p:spPr>
        <p:txBody>
          <a:bodyPr lIns="91425" tIns="91425" rIns="91425" bIns="91425" anchor="ctr" anchorCtr="0">
            <a:noAutofit/>
          </a:bodyPr>
          <a:lstStyle/>
          <a:p>
            <a:pPr lvl="0" rtl="0">
              <a:buNone/>
            </a:pPr>
            <a:r>
              <a:rPr lang="en-GB" dirty="0"/>
              <a:t>Differences</a:t>
            </a:r>
          </a:p>
        </p:txBody>
      </p:sp>
      <p:graphicFrame>
        <p:nvGraphicFramePr>
          <p:cNvPr id="178" name="Shape 178"/>
          <p:cNvGraphicFramePr/>
          <p:nvPr>
            <p:extLst>
              <p:ext uri="{D42A27DB-BD31-4B8C-83A1-F6EECF244321}">
                <p14:modId xmlns:p14="http://schemas.microsoft.com/office/powerpoint/2010/main" val="457084816"/>
              </p:ext>
            </p:extLst>
          </p:nvPr>
        </p:nvGraphicFramePr>
        <p:xfrm>
          <a:off x="952500" y="2367750"/>
          <a:ext cx="7239000" cy="2621159"/>
        </p:xfrm>
        <a:graphic>
          <a:graphicData uri="http://schemas.openxmlformats.org/drawingml/2006/table">
            <a:tbl>
              <a:tblPr>
                <a:noFill/>
                <a:tableStyleId>{E3D5A33F-1905-45D0-A008-AC7183E260BF}</a:tableStyleId>
              </a:tblPr>
              <a:tblGrid>
                <a:gridCol w="3619500"/>
                <a:gridCol w="3619500"/>
              </a:tblGrid>
              <a:tr h="381000">
                <a:tc>
                  <a:txBody>
                    <a:bodyPr/>
                    <a:lstStyle/>
                    <a:p>
                      <a:pPr algn="ctr">
                        <a:buNone/>
                      </a:pPr>
                      <a:r>
                        <a:rPr lang="en-GB" b="1"/>
                        <a:t>Game</a:t>
                      </a:r>
                    </a:p>
                  </a:txBody>
                  <a:tcPr marL="91425" marR="91425" marT="91425" marB="91425"/>
                </a:tc>
                <a:tc>
                  <a:txBody>
                    <a:bodyPr/>
                    <a:lstStyle/>
                    <a:p>
                      <a:pPr algn="ctr">
                        <a:buNone/>
                      </a:pPr>
                      <a:r>
                        <a:rPr lang="en-GB" b="1"/>
                        <a:t>Gamification</a:t>
                      </a:r>
                    </a:p>
                  </a:txBody>
                  <a:tcPr marL="91425" marR="91425" marT="91425" marB="91425"/>
                </a:tc>
              </a:tr>
              <a:tr h="381000">
                <a:tc>
                  <a:txBody>
                    <a:bodyPr/>
                    <a:lstStyle/>
                    <a:p>
                      <a:pPr>
                        <a:buNone/>
                      </a:pPr>
                      <a:r>
                        <a:rPr lang="en-GB" sz="1000" dirty="0"/>
                        <a:t>Games have defined rules and objectives</a:t>
                      </a:r>
                    </a:p>
                  </a:txBody>
                  <a:tcPr marL="91425" marR="91425" marT="91425" marB="91425"/>
                </a:tc>
                <a:tc>
                  <a:txBody>
                    <a:bodyPr/>
                    <a:lstStyle/>
                    <a:p>
                      <a:pPr>
                        <a:buNone/>
                      </a:pPr>
                      <a:r>
                        <a:rPr lang="en-GB" sz="1000">
                          <a:solidFill>
                            <a:schemeClr val="dk1"/>
                          </a:solidFill>
                        </a:rPr>
                        <a:t>May just be a collection of tasks with points or some form of reward.</a:t>
                      </a:r>
                    </a:p>
                  </a:txBody>
                  <a:tcPr marL="91425" marR="91425" marT="91425" marB="91425"/>
                </a:tc>
              </a:tr>
              <a:tr h="381000">
                <a:tc>
                  <a:txBody>
                    <a:bodyPr/>
                    <a:lstStyle/>
                    <a:p>
                      <a:pPr>
                        <a:buNone/>
                      </a:pPr>
                      <a:r>
                        <a:rPr lang="en-GB" sz="1000" dirty="0">
                          <a:solidFill>
                            <a:schemeClr val="dk1"/>
                          </a:solidFill>
                        </a:rPr>
                        <a:t>There is a possibility of losing</a:t>
                      </a:r>
                    </a:p>
                  </a:txBody>
                  <a:tcPr marL="91425" marR="91425" marT="91425" marB="91425"/>
                </a:tc>
                <a:tc>
                  <a:txBody>
                    <a:bodyPr/>
                    <a:lstStyle/>
                    <a:p>
                      <a:pPr>
                        <a:buNone/>
                      </a:pPr>
                      <a:r>
                        <a:rPr lang="en-GB" sz="1000">
                          <a:solidFill>
                            <a:schemeClr val="dk1"/>
                          </a:solidFill>
                        </a:rPr>
                        <a:t>Losing may or may not be possible because the point is to motivate people to take some action and do something.</a:t>
                      </a:r>
                    </a:p>
                  </a:txBody>
                  <a:tcPr marL="91425" marR="91425" marT="91425" marB="91425"/>
                </a:tc>
              </a:tr>
              <a:tr h="381000">
                <a:tc>
                  <a:txBody>
                    <a:bodyPr/>
                    <a:lstStyle/>
                    <a:p>
                      <a:pPr>
                        <a:buNone/>
                      </a:pPr>
                      <a:r>
                        <a:rPr lang="en-GB" sz="1000" dirty="0">
                          <a:solidFill>
                            <a:schemeClr val="dk1"/>
                          </a:solidFill>
                        </a:rPr>
                        <a:t>Sometimes just playing the game is intrinsically rewarding</a:t>
                      </a:r>
                    </a:p>
                  </a:txBody>
                  <a:tcPr marL="91425" marR="91425" marT="91425" marB="91425"/>
                </a:tc>
                <a:tc>
                  <a:txBody>
                    <a:bodyPr/>
                    <a:lstStyle/>
                    <a:p>
                      <a:pPr>
                        <a:buNone/>
                      </a:pPr>
                      <a:r>
                        <a:rPr lang="en-GB" sz="1000">
                          <a:solidFill>
                            <a:schemeClr val="dk1"/>
                          </a:solidFill>
                        </a:rPr>
                        <a:t>Being intrinsically rewarding is optional.</a:t>
                      </a:r>
                    </a:p>
                  </a:txBody>
                  <a:tcPr marL="91425" marR="91425" marT="91425" marB="91425"/>
                </a:tc>
              </a:tr>
              <a:tr h="381000">
                <a:tc>
                  <a:txBody>
                    <a:bodyPr/>
                    <a:lstStyle/>
                    <a:p>
                      <a:pPr>
                        <a:buNone/>
                      </a:pPr>
                      <a:r>
                        <a:rPr lang="en-GB" sz="1000" dirty="0">
                          <a:solidFill>
                            <a:schemeClr val="dk1"/>
                          </a:solidFill>
                        </a:rPr>
                        <a:t>Games are usually hard and expensive to build</a:t>
                      </a:r>
                    </a:p>
                  </a:txBody>
                  <a:tcPr marL="91425" marR="91425" marT="91425" marB="91425"/>
                </a:tc>
                <a:tc>
                  <a:txBody>
                    <a:bodyPr/>
                    <a:lstStyle/>
                    <a:p>
                      <a:pPr>
                        <a:buNone/>
                      </a:pPr>
                      <a:r>
                        <a:rPr lang="en-GB" sz="1000">
                          <a:solidFill>
                            <a:schemeClr val="dk1"/>
                          </a:solidFill>
                        </a:rPr>
                        <a:t>Gamification is usually easier and cheaper.</a:t>
                      </a:r>
                    </a:p>
                  </a:txBody>
                  <a:tcPr marL="91425" marR="91425" marT="91425" marB="91425"/>
                </a:tc>
              </a:tr>
              <a:tr h="381000">
                <a:tc>
                  <a:txBody>
                    <a:bodyPr/>
                    <a:lstStyle/>
                    <a:p>
                      <a:pPr>
                        <a:buNone/>
                      </a:pPr>
                      <a:r>
                        <a:rPr lang="en-GB" sz="1000" dirty="0">
                          <a:solidFill>
                            <a:schemeClr val="dk1"/>
                          </a:solidFill>
                        </a:rPr>
                        <a:t>Content is usually morphed to fit the story and scenes of the game</a:t>
                      </a:r>
                    </a:p>
                  </a:txBody>
                  <a:tcPr marL="91425" marR="91425" marT="91425" marB="91425"/>
                </a:tc>
                <a:tc>
                  <a:txBody>
                    <a:bodyPr/>
                    <a:lstStyle/>
                    <a:p>
                      <a:pPr>
                        <a:buNone/>
                      </a:pPr>
                      <a:r>
                        <a:rPr lang="en-GB" sz="1000" dirty="0">
                          <a:solidFill>
                            <a:schemeClr val="dk1"/>
                          </a:solidFill>
                        </a:rPr>
                        <a:t>Usually game like features are added without making too many changes to your content.</a:t>
                      </a:r>
                    </a:p>
                  </a:txBody>
                  <a:tcPr marL="91425" marR="91425" marT="91425" marB="91425"/>
                </a:tc>
              </a:tr>
            </a:tbl>
          </a:graphicData>
        </a:graphic>
      </p:graphicFrame>
      <p:sp>
        <p:nvSpPr>
          <p:cNvPr id="179" name="Shape 179"/>
          <p:cNvSpPr txBox="1"/>
          <p:nvPr/>
        </p:nvSpPr>
        <p:spPr>
          <a:xfrm>
            <a:off x="7318850" y="4940400"/>
            <a:ext cx="1605299" cy="203099"/>
          </a:xfrm>
          <a:prstGeom prst="rect">
            <a:avLst/>
          </a:prstGeom>
        </p:spPr>
        <p:txBody>
          <a:bodyPr lIns="91425" tIns="91425" rIns="91425" bIns="91425" anchor="t" anchorCtr="0">
            <a:noAutofit/>
          </a:bodyPr>
          <a:lstStyle/>
          <a:p>
            <a:pPr>
              <a:buNone/>
            </a:pPr>
            <a:r>
              <a:rPr lang="en-GB" sz="800">
                <a:solidFill>
                  <a:srgbClr val="333333"/>
                </a:solidFill>
              </a:rPr>
              <a:t>Gamification Education. 2014</a:t>
            </a:r>
          </a:p>
        </p:txBody>
      </p:sp>
      <p:sp>
        <p:nvSpPr>
          <p:cNvPr id="6" name="テキスト ボックス 5"/>
          <p:cNvSpPr txBox="1"/>
          <p:nvPr/>
        </p:nvSpPr>
        <p:spPr>
          <a:xfrm>
            <a:off x="2195736" y="1059582"/>
            <a:ext cx="4896544" cy="477054"/>
          </a:xfrm>
          <a:prstGeom prst="rect">
            <a:avLst/>
          </a:prstGeom>
          <a:noFill/>
        </p:spPr>
        <p:txBody>
          <a:bodyPr wrap="square" rtlCol="0" anchor="ctr">
            <a:spAutoFit/>
          </a:bodyPr>
          <a:lstStyle/>
          <a:p>
            <a:pPr algn="ctr">
              <a:lnSpc>
                <a:spcPct val="130000"/>
              </a:lnSpc>
            </a:pPr>
            <a:r>
              <a:rPr kumimoji="1" lang="ja-JP" altLang="en-US" sz="2000" spc="-50" dirty="0" smtClean="0"/>
              <a:t>ゲームとゲーム化</a:t>
            </a:r>
            <a:endParaRPr kumimoji="1" lang="ja-JP" altLang="en-US" sz="2000" spc="-50" dirty="0"/>
          </a:p>
        </p:txBody>
      </p:sp>
      <p:sp>
        <p:nvSpPr>
          <p:cNvPr id="7" name="テキスト ボックス 6"/>
          <p:cNvSpPr txBox="1"/>
          <p:nvPr/>
        </p:nvSpPr>
        <p:spPr>
          <a:xfrm>
            <a:off x="2699792" y="1707654"/>
            <a:ext cx="2088232" cy="477054"/>
          </a:xfrm>
          <a:prstGeom prst="rect">
            <a:avLst/>
          </a:prstGeom>
          <a:noFill/>
        </p:spPr>
        <p:txBody>
          <a:bodyPr wrap="square" rtlCol="0" anchor="ctr">
            <a:spAutoFit/>
          </a:bodyPr>
          <a:lstStyle/>
          <a:p>
            <a:pPr algn="ctr">
              <a:lnSpc>
                <a:spcPct val="130000"/>
              </a:lnSpc>
            </a:pPr>
            <a:r>
              <a:rPr kumimoji="1" lang="ja-JP" altLang="en-US" sz="2000" spc="-50" dirty="0" smtClean="0"/>
              <a:t>違い</a:t>
            </a:r>
            <a:endParaRPr kumimoji="1" lang="ja-JP" altLang="en-US" sz="2000" spc="-50" dirty="0"/>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899592" y="227625"/>
            <a:ext cx="7344816" cy="1890899"/>
          </a:xfrm>
          <a:prstGeom prst="rect">
            <a:avLst/>
          </a:prstGeom>
        </p:spPr>
        <p:txBody>
          <a:bodyPr lIns="91425" tIns="91425" rIns="91425" bIns="91425" anchor="t" anchorCtr="0">
            <a:noAutofit/>
          </a:bodyPr>
          <a:lstStyle/>
          <a:p>
            <a:pPr lvl="0" rtl="0">
              <a:buNone/>
            </a:pPr>
            <a:r>
              <a:rPr lang="en-GB" sz="4800" dirty="0"/>
              <a:t>Gaming </a:t>
            </a:r>
            <a:r>
              <a:rPr lang="en-GB" sz="4800" dirty="0" smtClean="0"/>
              <a:t>and </a:t>
            </a:r>
            <a:r>
              <a:rPr lang="en-GB" sz="4800" dirty="0" err="1" smtClean="0"/>
              <a:t>Gamification</a:t>
            </a:r>
            <a:endParaRPr lang="en-GB" sz="4800" dirty="0"/>
          </a:p>
        </p:txBody>
      </p:sp>
      <p:sp>
        <p:nvSpPr>
          <p:cNvPr id="177" name="Shape 177"/>
          <p:cNvSpPr txBox="1">
            <a:spLocks noGrp="1"/>
          </p:cNvSpPr>
          <p:nvPr>
            <p:ph type="body" idx="1"/>
          </p:nvPr>
        </p:nvSpPr>
        <p:spPr>
          <a:xfrm>
            <a:off x="714348" y="1643056"/>
            <a:ext cx="3072899" cy="564599"/>
          </a:xfrm>
          <a:prstGeom prst="rect">
            <a:avLst/>
          </a:prstGeom>
        </p:spPr>
        <p:txBody>
          <a:bodyPr lIns="91425" tIns="91425" rIns="91425" bIns="91425" anchor="ctr" anchorCtr="0">
            <a:noAutofit/>
          </a:bodyPr>
          <a:lstStyle/>
          <a:p>
            <a:pPr lvl="0" rtl="0">
              <a:buNone/>
            </a:pPr>
            <a:r>
              <a:rPr lang="en-GB" dirty="0"/>
              <a:t>Differences</a:t>
            </a:r>
          </a:p>
        </p:txBody>
      </p:sp>
      <p:graphicFrame>
        <p:nvGraphicFramePr>
          <p:cNvPr id="178" name="Shape 178"/>
          <p:cNvGraphicFramePr/>
          <p:nvPr>
            <p:extLst>
              <p:ext uri="{D42A27DB-BD31-4B8C-83A1-F6EECF244321}">
                <p14:modId xmlns:p14="http://schemas.microsoft.com/office/powerpoint/2010/main" val="776042660"/>
              </p:ext>
            </p:extLst>
          </p:nvPr>
        </p:nvGraphicFramePr>
        <p:xfrm>
          <a:off x="952500" y="2367750"/>
          <a:ext cx="7239000" cy="2514509"/>
        </p:xfrm>
        <a:graphic>
          <a:graphicData uri="http://schemas.openxmlformats.org/drawingml/2006/table">
            <a:tbl>
              <a:tblPr>
                <a:noFill/>
                <a:tableStyleId>{E3D5A33F-1905-45D0-A008-AC7183E260BF}</a:tableStyleId>
              </a:tblPr>
              <a:tblGrid>
                <a:gridCol w="3619500"/>
                <a:gridCol w="3619500"/>
              </a:tblGrid>
              <a:tr h="381000">
                <a:tc>
                  <a:txBody>
                    <a:bodyPr/>
                    <a:lstStyle/>
                    <a:p>
                      <a:pPr algn="ctr">
                        <a:buNone/>
                      </a:pPr>
                      <a:r>
                        <a:rPr lang="en-GB" b="1" dirty="0"/>
                        <a:t>Game</a:t>
                      </a:r>
                    </a:p>
                  </a:txBody>
                  <a:tcPr marL="91425" marR="91425" marT="91425" marB="91425"/>
                </a:tc>
                <a:tc>
                  <a:txBody>
                    <a:bodyPr/>
                    <a:lstStyle/>
                    <a:p>
                      <a:pPr algn="ctr">
                        <a:buNone/>
                      </a:pPr>
                      <a:r>
                        <a:rPr lang="en-GB" b="1" dirty="0" err="1"/>
                        <a:t>Gamification</a:t>
                      </a:r>
                      <a:endParaRPr lang="en-GB" b="1" dirty="0"/>
                    </a:p>
                  </a:txBody>
                  <a:tcPr marL="91425" marR="91425" marT="91425" marB="91425"/>
                </a:tc>
              </a:tr>
              <a:tr h="381000">
                <a:tc>
                  <a:txBody>
                    <a:bodyPr/>
                    <a:lstStyle/>
                    <a:p>
                      <a:pPr>
                        <a:buNone/>
                      </a:pPr>
                      <a:r>
                        <a:rPr lang="ja-JP" altLang="en-US" sz="1000" dirty="0" smtClean="0"/>
                        <a:t>明確なルールと目的がある</a:t>
                      </a:r>
                      <a:endParaRPr lang="en-GB" sz="1000" dirty="0"/>
                    </a:p>
                  </a:txBody>
                  <a:tcPr marL="91425" marR="91425" marT="91425" marB="91425"/>
                </a:tc>
                <a:tc>
                  <a:txBody>
                    <a:bodyPr/>
                    <a:lstStyle/>
                    <a:p>
                      <a:pPr>
                        <a:buNone/>
                      </a:pPr>
                      <a:r>
                        <a:rPr lang="ja-JP" altLang="en-US" sz="1000" dirty="0" smtClean="0">
                          <a:solidFill>
                            <a:schemeClr val="dk1"/>
                          </a:solidFill>
                        </a:rPr>
                        <a:t>ポイントなどの報酬を伴う、タスクの集まりでもいい</a:t>
                      </a:r>
                      <a:endParaRPr lang="en-GB" sz="1000" dirty="0">
                        <a:solidFill>
                          <a:schemeClr val="dk1"/>
                        </a:solidFill>
                      </a:endParaRPr>
                    </a:p>
                  </a:txBody>
                  <a:tcPr marL="91425" marR="91425" marT="91425" marB="91425"/>
                </a:tc>
              </a:tr>
              <a:tr h="381000">
                <a:tc>
                  <a:txBody>
                    <a:bodyPr/>
                    <a:lstStyle/>
                    <a:p>
                      <a:pPr>
                        <a:buNone/>
                      </a:pPr>
                      <a:r>
                        <a:rPr lang="ja-JP" altLang="en-US" sz="1000" dirty="0" smtClean="0">
                          <a:solidFill>
                            <a:schemeClr val="dk1"/>
                          </a:solidFill>
                        </a:rPr>
                        <a:t>負けることもある</a:t>
                      </a:r>
                      <a:endParaRPr lang="en-GB" sz="1000" dirty="0">
                        <a:solidFill>
                          <a:schemeClr val="dk1"/>
                        </a:solidFill>
                      </a:endParaRPr>
                    </a:p>
                  </a:txBody>
                  <a:tcPr marL="91425" marR="91425" marT="91425" marB="91425"/>
                </a:tc>
                <a:tc>
                  <a:txBody>
                    <a:bodyPr/>
                    <a:lstStyle/>
                    <a:p>
                      <a:pPr>
                        <a:buNone/>
                      </a:pPr>
                      <a:r>
                        <a:rPr lang="ja-JP" altLang="en-US" sz="1000" dirty="0" smtClean="0">
                          <a:solidFill>
                            <a:schemeClr val="dk1"/>
                          </a:solidFill>
                        </a:rPr>
                        <a:t>人に行動を起こして何かをするよう動機づけることが</a:t>
                      </a:r>
                      <a:r>
                        <a:rPr lang="ja-JP" altLang="en-US" sz="1000" dirty="0" smtClean="0">
                          <a:solidFill>
                            <a:schemeClr val="dk1"/>
                          </a:solidFill>
                        </a:rPr>
                        <a:t>重要</a:t>
                      </a:r>
                      <a:r>
                        <a:rPr lang="ja-JP" altLang="en-US" sz="1000" dirty="0" smtClean="0">
                          <a:solidFill>
                            <a:schemeClr val="dk1"/>
                          </a:solidFill>
                        </a:rPr>
                        <a:t>であり、勝ち負け</a:t>
                      </a:r>
                      <a:r>
                        <a:rPr lang="ja-JP" altLang="en-US" sz="1000" dirty="0" smtClean="0">
                          <a:solidFill>
                            <a:schemeClr val="dk1"/>
                          </a:solidFill>
                        </a:rPr>
                        <a:t>は、</a:t>
                      </a:r>
                      <a:r>
                        <a:rPr lang="ja-JP" altLang="en-US" sz="1000" dirty="0" smtClean="0">
                          <a:solidFill>
                            <a:schemeClr val="dk1"/>
                          </a:solidFill>
                        </a:rPr>
                        <a:t>関係</a:t>
                      </a:r>
                      <a:r>
                        <a:rPr lang="ja-JP" altLang="en-US" sz="1000" dirty="0" smtClean="0">
                          <a:solidFill>
                            <a:schemeClr val="dk1"/>
                          </a:solidFill>
                        </a:rPr>
                        <a:t>する</a:t>
                      </a:r>
                      <a:r>
                        <a:rPr lang="ja-JP" altLang="en-US" sz="1000" dirty="0" smtClean="0">
                          <a:solidFill>
                            <a:schemeClr val="dk1"/>
                          </a:solidFill>
                        </a:rPr>
                        <a:t>ことも</a:t>
                      </a:r>
                      <a:r>
                        <a:rPr lang="ja-JP" altLang="en-US" sz="1000" dirty="0" smtClean="0">
                          <a:solidFill>
                            <a:schemeClr val="dk1"/>
                          </a:solidFill>
                        </a:rPr>
                        <a:t>あれば無関係な</a:t>
                      </a:r>
                      <a:r>
                        <a:rPr lang="ja-JP" altLang="en-US" sz="1000" dirty="0" smtClean="0">
                          <a:solidFill>
                            <a:schemeClr val="dk1"/>
                          </a:solidFill>
                        </a:rPr>
                        <a:t>こと</a:t>
                      </a:r>
                      <a:r>
                        <a:rPr lang="ja-JP" altLang="en-US" sz="1000" dirty="0" smtClean="0">
                          <a:solidFill>
                            <a:schemeClr val="dk1"/>
                          </a:solidFill>
                        </a:rPr>
                        <a:t>も</a:t>
                      </a:r>
                      <a:r>
                        <a:rPr lang="ja-JP" altLang="en-US" sz="1000" dirty="0" smtClean="0">
                          <a:solidFill>
                            <a:schemeClr val="dk1"/>
                          </a:solidFill>
                        </a:rPr>
                        <a:t>ある</a:t>
                      </a:r>
                      <a:endParaRPr lang="en-GB" sz="1000" dirty="0">
                        <a:solidFill>
                          <a:schemeClr val="dk1"/>
                        </a:solidFill>
                      </a:endParaRPr>
                    </a:p>
                  </a:txBody>
                  <a:tcPr marL="91425" marR="91425" marT="91425" marB="91425"/>
                </a:tc>
              </a:tr>
              <a:tr h="381000">
                <a:tc>
                  <a:txBody>
                    <a:bodyPr/>
                    <a:lstStyle/>
                    <a:p>
                      <a:pPr>
                        <a:buNone/>
                      </a:pPr>
                      <a:r>
                        <a:rPr lang="ja-JP" altLang="en-US" sz="1000" dirty="0" smtClean="0">
                          <a:solidFill>
                            <a:schemeClr val="dk1"/>
                          </a:solidFill>
                        </a:rPr>
                        <a:t>時に</a:t>
                      </a:r>
                      <a:r>
                        <a:rPr lang="ja-JP" altLang="en-US" sz="1000" dirty="0" smtClean="0">
                          <a:solidFill>
                            <a:schemeClr val="dk1"/>
                          </a:solidFill>
                        </a:rPr>
                        <a:t>、ゲーム</a:t>
                      </a:r>
                      <a:r>
                        <a:rPr lang="ja-JP" altLang="en-US" sz="1000" dirty="0" smtClean="0">
                          <a:solidFill>
                            <a:schemeClr val="dk1"/>
                          </a:solidFill>
                        </a:rPr>
                        <a:t>を</a:t>
                      </a:r>
                      <a:r>
                        <a:rPr lang="ja-JP" altLang="en-US" sz="1000" dirty="0" smtClean="0">
                          <a:solidFill>
                            <a:schemeClr val="dk1"/>
                          </a:solidFill>
                        </a:rPr>
                        <a:t>する</a:t>
                      </a:r>
                      <a:r>
                        <a:rPr lang="ja-JP" altLang="en-US" sz="1000" dirty="0" smtClean="0">
                          <a:solidFill>
                            <a:schemeClr val="dk1"/>
                          </a:solidFill>
                        </a:rPr>
                        <a:t>こと自体が、それだけでやりがいを感じさせる</a:t>
                      </a:r>
                      <a:endParaRPr lang="en-GB" sz="1000" dirty="0">
                        <a:solidFill>
                          <a:srgbClr val="FF0000"/>
                        </a:solidFill>
                      </a:endParaRPr>
                    </a:p>
                  </a:txBody>
                  <a:tcPr marL="91425" marR="91425" marT="91425" marB="91425"/>
                </a:tc>
                <a:tc>
                  <a:txBody>
                    <a:bodyPr/>
                    <a:lstStyle/>
                    <a:p>
                      <a:pPr>
                        <a:buNone/>
                      </a:pPr>
                      <a:r>
                        <a:rPr lang="ja-JP" altLang="en-US" sz="1000" dirty="0" smtClean="0">
                          <a:solidFill>
                            <a:schemeClr val="dk1"/>
                          </a:solidFill>
                        </a:rPr>
                        <a:t>それ自体でやりがいを感じさせるかどうかはオプション</a:t>
                      </a:r>
                      <a:endParaRPr lang="en-GB" sz="1000" dirty="0">
                        <a:solidFill>
                          <a:schemeClr val="dk1"/>
                        </a:solidFill>
                      </a:endParaRPr>
                    </a:p>
                  </a:txBody>
                  <a:tcPr marL="91425" marR="91425" marT="91425" marB="91425"/>
                </a:tc>
              </a:tr>
              <a:tr h="381000">
                <a:tc>
                  <a:txBody>
                    <a:bodyPr/>
                    <a:lstStyle/>
                    <a:p>
                      <a:pPr>
                        <a:buNone/>
                      </a:pPr>
                      <a:r>
                        <a:rPr lang="ja-JP" altLang="en-US" sz="1000" dirty="0" smtClean="0">
                          <a:solidFill>
                            <a:schemeClr val="dk1"/>
                          </a:solidFill>
                        </a:rPr>
                        <a:t>普通、ゲームを作るのは大変で費用もかかる</a:t>
                      </a:r>
                      <a:endParaRPr lang="en-GB" sz="1000" dirty="0">
                        <a:solidFill>
                          <a:schemeClr val="dk1"/>
                        </a:solidFill>
                      </a:endParaRPr>
                    </a:p>
                  </a:txBody>
                  <a:tcPr marL="91425" marR="91425" marT="91425" marB="91425"/>
                </a:tc>
                <a:tc>
                  <a:txBody>
                    <a:bodyPr/>
                    <a:lstStyle/>
                    <a:p>
                      <a:pPr>
                        <a:buNone/>
                      </a:pPr>
                      <a:r>
                        <a:rPr lang="ja-JP" altLang="en-US" sz="1000" dirty="0" smtClean="0">
                          <a:solidFill>
                            <a:schemeClr val="dk1"/>
                          </a:solidFill>
                        </a:rPr>
                        <a:t>普通、ゲーミフィケーションの方が作るのが簡単で費用も安い</a:t>
                      </a:r>
                      <a:endParaRPr lang="en-GB" sz="1000" dirty="0">
                        <a:solidFill>
                          <a:schemeClr val="dk1"/>
                        </a:solidFill>
                      </a:endParaRPr>
                    </a:p>
                  </a:txBody>
                  <a:tcPr marL="91425" marR="91425" marT="91425" marB="91425"/>
                </a:tc>
              </a:tr>
              <a:tr h="381000">
                <a:tc>
                  <a:txBody>
                    <a:bodyPr/>
                    <a:lstStyle/>
                    <a:p>
                      <a:pPr>
                        <a:buNone/>
                      </a:pPr>
                      <a:r>
                        <a:rPr lang="ja-JP" altLang="en-US" sz="1000" dirty="0" smtClean="0">
                          <a:solidFill>
                            <a:schemeClr val="dk1"/>
                          </a:solidFill>
                        </a:rPr>
                        <a:t>普通</a:t>
                      </a:r>
                      <a:r>
                        <a:rPr lang="ja-JP" altLang="en-US" sz="1000" dirty="0" smtClean="0">
                          <a:solidFill>
                            <a:schemeClr val="dk1"/>
                          </a:solidFill>
                        </a:rPr>
                        <a:t>、ゲーム</a:t>
                      </a:r>
                      <a:r>
                        <a:rPr lang="ja-JP" altLang="en-US" sz="1000" dirty="0" smtClean="0">
                          <a:solidFill>
                            <a:schemeClr val="dk1"/>
                          </a:solidFill>
                        </a:rPr>
                        <a:t>のストーリーやシーンに</a:t>
                      </a:r>
                      <a:r>
                        <a:rPr lang="ja-JP" altLang="en-US" sz="1000" dirty="0" smtClean="0">
                          <a:solidFill>
                            <a:schemeClr val="dk1"/>
                          </a:solidFill>
                        </a:rPr>
                        <a:t>合わせて</a:t>
                      </a:r>
                      <a:r>
                        <a:rPr lang="ja-JP" altLang="en-US" sz="1000" dirty="0" smtClean="0">
                          <a:solidFill>
                            <a:schemeClr val="dk1"/>
                          </a:solidFill>
                        </a:rPr>
                        <a:t>コンテンツが変更さ</a:t>
                      </a:r>
                      <a:r>
                        <a:rPr lang="ja-JP" altLang="en-US" sz="1000" dirty="0" smtClean="0">
                          <a:solidFill>
                            <a:schemeClr val="dk1"/>
                          </a:solidFill>
                        </a:rPr>
                        <a:t>れる</a:t>
                      </a:r>
                      <a:endParaRPr lang="en-GB" sz="1000" dirty="0">
                        <a:solidFill>
                          <a:schemeClr val="dk1"/>
                        </a:solidFill>
                      </a:endParaRPr>
                    </a:p>
                  </a:txBody>
                  <a:tcPr marL="91425" marR="91425" marT="91425" marB="91425"/>
                </a:tc>
                <a:tc>
                  <a:txBody>
                    <a:bodyPr/>
                    <a:lstStyle/>
                    <a:p>
                      <a:pPr>
                        <a:buNone/>
                      </a:pPr>
                      <a:r>
                        <a:rPr lang="ja-JP" altLang="en-US" sz="1000" dirty="0" smtClean="0">
                          <a:solidFill>
                            <a:schemeClr val="dk1"/>
                          </a:solidFill>
                        </a:rPr>
                        <a:t>普通、コンテンツはそのままで、ゲーム風の特徴が追加される</a:t>
                      </a:r>
                      <a:endParaRPr lang="en-GB" sz="1000" dirty="0">
                        <a:solidFill>
                          <a:schemeClr val="dk1"/>
                        </a:solidFill>
                      </a:endParaRPr>
                    </a:p>
                  </a:txBody>
                  <a:tcPr marL="91425" marR="91425" marT="91425" marB="91425"/>
                </a:tc>
              </a:tr>
            </a:tbl>
          </a:graphicData>
        </a:graphic>
      </p:graphicFrame>
      <p:sp>
        <p:nvSpPr>
          <p:cNvPr id="179" name="Shape 179"/>
          <p:cNvSpPr txBox="1"/>
          <p:nvPr/>
        </p:nvSpPr>
        <p:spPr>
          <a:xfrm>
            <a:off x="7318850" y="4940400"/>
            <a:ext cx="1605299" cy="203099"/>
          </a:xfrm>
          <a:prstGeom prst="rect">
            <a:avLst/>
          </a:prstGeom>
        </p:spPr>
        <p:txBody>
          <a:bodyPr lIns="91425" tIns="91425" rIns="91425" bIns="91425" anchor="t" anchorCtr="0">
            <a:noAutofit/>
          </a:bodyPr>
          <a:lstStyle/>
          <a:p>
            <a:pPr>
              <a:buNone/>
            </a:pPr>
            <a:r>
              <a:rPr lang="en-GB" sz="800">
                <a:solidFill>
                  <a:srgbClr val="333333"/>
                </a:solidFill>
              </a:rPr>
              <a:t>Gamification Education. 2014</a:t>
            </a:r>
          </a:p>
        </p:txBody>
      </p:sp>
      <p:sp>
        <p:nvSpPr>
          <p:cNvPr id="6" name="テキスト ボックス 5"/>
          <p:cNvSpPr txBox="1"/>
          <p:nvPr/>
        </p:nvSpPr>
        <p:spPr>
          <a:xfrm>
            <a:off x="2195736" y="1059582"/>
            <a:ext cx="4896544" cy="477054"/>
          </a:xfrm>
          <a:prstGeom prst="rect">
            <a:avLst/>
          </a:prstGeom>
          <a:noFill/>
        </p:spPr>
        <p:txBody>
          <a:bodyPr wrap="square" rtlCol="0" anchor="ctr">
            <a:spAutoFit/>
          </a:bodyPr>
          <a:lstStyle/>
          <a:p>
            <a:pPr algn="ctr">
              <a:lnSpc>
                <a:spcPct val="130000"/>
              </a:lnSpc>
            </a:pPr>
            <a:r>
              <a:rPr kumimoji="1" lang="ja-JP" altLang="en-US" sz="2000" spc="-50" dirty="0" smtClean="0"/>
              <a:t>ゲームとゲーム化</a:t>
            </a:r>
            <a:endParaRPr kumimoji="1" lang="ja-JP" altLang="en-US" sz="2000" spc="-50" dirty="0"/>
          </a:p>
        </p:txBody>
      </p:sp>
      <p:sp>
        <p:nvSpPr>
          <p:cNvPr id="7" name="テキスト ボックス 6"/>
          <p:cNvSpPr txBox="1"/>
          <p:nvPr/>
        </p:nvSpPr>
        <p:spPr>
          <a:xfrm>
            <a:off x="2699792" y="1707654"/>
            <a:ext cx="2088232" cy="477054"/>
          </a:xfrm>
          <a:prstGeom prst="rect">
            <a:avLst/>
          </a:prstGeom>
          <a:noFill/>
        </p:spPr>
        <p:txBody>
          <a:bodyPr wrap="square" rtlCol="0" anchor="ctr">
            <a:spAutoFit/>
          </a:bodyPr>
          <a:lstStyle/>
          <a:p>
            <a:pPr algn="ctr">
              <a:lnSpc>
                <a:spcPct val="130000"/>
              </a:lnSpc>
            </a:pPr>
            <a:r>
              <a:rPr kumimoji="1" lang="ja-JP" altLang="en-US" sz="2000" spc="-50" dirty="0" smtClean="0"/>
              <a:t>違い</a:t>
            </a:r>
            <a:endParaRPr kumimoji="1" lang="ja-JP" altLang="en-US" sz="2000" spc="-50" dirty="0"/>
          </a:p>
        </p:txBody>
      </p:sp>
    </p:spTree>
    <p:extLst>
      <p:ext uri="{BB962C8B-B14F-4D97-AF65-F5344CB8AC3E}">
        <p14:creationId xmlns:p14="http://schemas.microsoft.com/office/powerpoint/2010/main" val="806754796"/>
      </p:ext>
    </p:extLst>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23528" y="51470"/>
            <a:ext cx="8572500" cy="542400"/>
          </a:xfrm>
          <a:prstGeom prst="rect">
            <a:avLst/>
          </a:prstGeom>
        </p:spPr>
        <p:txBody>
          <a:bodyPr lIns="91425" tIns="91425" rIns="91425" bIns="91425" anchor="t" anchorCtr="0">
            <a:noAutofit/>
          </a:bodyPr>
          <a:lstStyle/>
          <a:p>
            <a:pPr lvl="0" algn="l" rtl="0">
              <a:buNone/>
            </a:pPr>
            <a:r>
              <a:rPr lang="en-GB" sz="6000" dirty="0" smtClean="0"/>
              <a:t>         Player </a:t>
            </a:r>
            <a:r>
              <a:rPr lang="en-GB" sz="6000" dirty="0"/>
              <a:t>types</a:t>
            </a:r>
          </a:p>
        </p:txBody>
      </p:sp>
      <p:sp>
        <p:nvSpPr>
          <p:cNvPr id="185" name="Shape 185"/>
          <p:cNvSpPr txBox="1">
            <a:spLocks noGrp="1"/>
          </p:cNvSpPr>
          <p:nvPr>
            <p:ph type="body" idx="1"/>
          </p:nvPr>
        </p:nvSpPr>
        <p:spPr>
          <a:xfrm>
            <a:off x="467544" y="1707654"/>
            <a:ext cx="5400601" cy="3234954"/>
          </a:xfrm>
          <a:prstGeom prst="rect">
            <a:avLst/>
          </a:prstGeom>
        </p:spPr>
        <p:txBody>
          <a:bodyPr lIns="91425" tIns="91425" rIns="91425" bIns="91425" anchor="ctr" anchorCtr="0">
            <a:noAutofit/>
          </a:bodyPr>
          <a:lstStyle/>
          <a:p>
            <a:pPr marL="457200" lvl="0" indent="-381000" rtl="0">
              <a:spcBef>
                <a:spcPts val="1200"/>
              </a:spcBef>
              <a:buClr>
                <a:schemeClr val="dk1"/>
              </a:buClr>
              <a:buSzPct val="166666"/>
              <a:buFont typeface="Arial"/>
              <a:buChar char="•"/>
            </a:pPr>
            <a:r>
              <a:rPr lang="en-GB" sz="2400" dirty="0"/>
              <a:t>Different types of participants in a </a:t>
            </a:r>
            <a:r>
              <a:rPr lang="en-GB" sz="2400" dirty="0" err="1"/>
              <a:t>gamified</a:t>
            </a:r>
            <a:r>
              <a:rPr lang="en-GB" sz="2400" dirty="0"/>
              <a:t> course.</a:t>
            </a:r>
          </a:p>
          <a:p>
            <a:pPr marL="457200" lvl="0" indent="-381000" rtl="0">
              <a:spcBef>
                <a:spcPts val="1200"/>
              </a:spcBef>
              <a:buClr>
                <a:schemeClr val="dk1"/>
              </a:buClr>
              <a:buSzPct val="166666"/>
              <a:buFont typeface="Arial"/>
              <a:buChar char="•"/>
            </a:pPr>
            <a:r>
              <a:rPr lang="en-GB" sz="2400" dirty="0"/>
              <a:t>Students do not stay in the one classification but move from one to the other.</a:t>
            </a:r>
          </a:p>
          <a:p>
            <a:pPr marL="457200" lvl="0" indent="-381000" rtl="0">
              <a:spcBef>
                <a:spcPts val="1200"/>
              </a:spcBef>
              <a:buClr>
                <a:schemeClr val="dk1"/>
              </a:buClr>
              <a:buSzPct val="166666"/>
              <a:buFont typeface="Arial"/>
              <a:buChar char="•"/>
            </a:pPr>
            <a:r>
              <a:rPr lang="en-GB" sz="2400" dirty="0"/>
              <a:t>Motivation plays a factor for what type of classification they fall under (intrinsic, extrinsic). </a:t>
            </a:r>
            <a:r>
              <a:rPr lang="en-GB" sz="2400" dirty="0" smtClean="0"/>
              <a:t>     </a:t>
            </a:r>
            <a:r>
              <a:rPr lang="en-GB" sz="1400" dirty="0" err="1" smtClean="0"/>
              <a:t>Marczewski</a:t>
            </a:r>
            <a:r>
              <a:rPr lang="en-GB" sz="1400" dirty="0"/>
              <a:t>, A. 2013</a:t>
            </a:r>
          </a:p>
        </p:txBody>
      </p:sp>
      <p:pic>
        <p:nvPicPr>
          <p:cNvPr id="186" name="Shape 186"/>
          <p:cNvPicPr preferRelativeResize="0"/>
          <p:nvPr/>
        </p:nvPicPr>
        <p:blipFill>
          <a:blip r:embed="rId3"/>
          <a:stretch>
            <a:fillRect/>
          </a:stretch>
        </p:blipFill>
        <p:spPr>
          <a:xfrm>
            <a:off x="7020272" y="123478"/>
            <a:ext cx="1944216" cy="1389540"/>
          </a:xfrm>
          <a:prstGeom prst="rect">
            <a:avLst/>
          </a:prstGeom>
          <a:noFill/>
          <a:ln>
            <a:noFill/>
          </a:ln>
        </p:spPr>
      </p:pic>
      <p:sp>
        <p:nvSpPr>
          <p:cNvPr id="187" name="Shape 187"/>
          <p:cNvSpPr txBox="1"/>
          <p:nvPr/>
        </p:nvSpPr>
        <p:spPr>
          <a:xfrm>
            <a:off x="6365401" y="1491630"/>
            <a:ext cx="2778599" cy="245700"/>
          </a:xfrm>
          <a:prstGeom prst="rect">
            <a:avLst/>
          </a:prstGeom>
        </p:spPr>
        <p:txBody>
          <a:bodyPr lIns="91425" tIns="91425" rIns="91425" bIns="91425" anchor="t" anchorCtr="0">
            <a:noAutofit/>
          </a:bodyPr>
          <a:lstStyle/>
          <a:p>
            <a:pPr>
              <a:buNone/>
            </a:pPr>
            <a:r>
              <a:rPr lang="en-GB" sz="800" i="1" dirty="0">
                <a:solidFill>
                  <a:srgbClr val="222222"/>
                </a:solidFill>
              </a:rPr>
              <a:t>Image courtesy of Stuart Miles / </a:t>
            </a:r>
            <a:r>
              <a:rPr lang="en-GB" sz="800" i="1" dirty="0" err="1">
                <a:solidFill>
                  <a:srgbClr val="222222"/>
                </a:solidFill>
              </a:rPr>
              <a:t>FreeDigitalPhotos.net</a:t>
            </a:r>
            <a:endParaRPr lang="en-GB" sz="800" i="1" dirty="0">
              <a:solidFill>
                <a:srgbClr val="222222"/>
              </a:solidFill>
            </a:endParaRPr>
          </a:p>
        </p:txBody>
      </p:sp>
      <p:sp>
        <p:nvSpPr>
          <p:cNvPr id="6" name="テキスト ボックス 5"/>
          <p:cNvSpPr txBox="1"/>
          <p:nvPr/>
        </p:nvSpPr>
        <p:spPr>
          <a:xfrm>
            <a:off x="3131840" y="987574"/>
            <a:ext cx="2808312" cy="477054"/>
          </a:xfrm>
          <a:prstGeom prst="rect">
            <a:avLst/>
          </a:prstGeom>
          <a:noFill/>
        </p:spPr>
        <p:txBody>
          <a:bodyPr wrap="square" rtlCol="0" anchor="ctr">
            <a:spAutoFit/>
          </a:bodyPr>
          <a:lstStyle/>
          <a:p>
            <a:pPr>
              <a:lnSpc>
                <a:spcPct val="130000"/>
              </a:lnSpc>
            </a:pPr>
            <a:r>
              <a:rPr kumimoji="1" lang="ja-JP" altLang="en-US" sz="2000" spc="-50" dirty="0" smtClean="0"/>
              <a:t>プレーヤーのタイプ</a:t>
            </a:r>
            <a:endParaRPr kumimoji="1" lang="ja-JP" altLang="en-US" sz="2000" spc="-50" dirty="0"/>
          </a:p>
        </p:txBody>
      </p:sp>
      <p:sp>
        <p:nvSpPr>
          <p:cNvPr id="2" name="テキスト ボックス 1"/>
          <p:cNvSpPr txBox="1"/>
          <p:nvPr/>
        </p:nvSpPr>
        <p:spPr>
          <a:xfrm>
            <a:off x="5868144" y="2067694"/>
            <a:ext cx="3024336" cy="2616101"/>
          </a:xfrm>
          <a:prstGeom prst="rect">
            <a:avLst/>
          </a:prstGeom>
          <a:noFill/>
        </p:spPr>
        <p:txBody>
          <a:bodyPr wrap="square" rtlCol="0">
            <a:spAutoFit/>
          </a:bodyPr>
          <a:lstStyle/>
          <a:p>
            <a:pPr marL="285750" indent="-285750">
              <a:buFont typeface="Arial"/>
              <a:buChar char="•"/>
            </a:pPr>
            <a:r>
              <a:rPr kumimoji="1" lang="ja-JP" altLang="en-US" sz="1800" dirty="0" smtClean="0">
                <a:solidFill>
                  <a:schemeClr val="tx1"/>
                </a:solidFill>
              </a:rPr>
              <a:t>ゲーム化されたコース内の異なる参加者</a:t>
            </a:r>
            <a:r>
              <a:rPr kumimoji="1" lang="ja-JP" altLang="en-US" sz="1800" dirty="0" smtClean="0">
                <a:solidFill>
                  <a:schemeClr val="tx1"/>
                </a:solidFill>
              </a:rPr>
              <a:t>タイプ</a:t>
            </a:r>
            <a:endParaRPr kumimoji="1" lang="en-US" altLang="ja-JP" sz="1800" dirty="0" smtClean="0">
              <a:solidFill>
                <a:schemeClr val="tx1"/>
              </a:solidFill>
            </a:endParaRPr>
          </a:p>
          <a:p>
            <a:endParaRPr kumimoji="1" lang="en-US" altLang="ja-JP" sz="1000" dirty="0" smtClean="0">
              <a:solidFill>
                <a:schemeClr val="tx1"/>
              </a:solidFill>
            </a:endParaRPr>
          </a:p>
          <a:p>
            <a:pPr marL="285750" indent="-285750">
              <a:buFont typeface="Arial"/>
              <a:buChar char="•"/>
            </a:pPr>
            <a:r>
              <a:rPr kumimoji="1" lang="ja-JP" altLang="en-US" sz="1800" dirty="0" smtClean="0">
                <a:solidFill>
                  <a:schemeClr val="tx1"/>
                </a:solidFill>
              </a:rPr>
              <a:t>学生は１つの分類に</a:t>
            </a:r>
            <a:r>
              <a:rPr kumimoji="1" lang="ja-JP" altLang="en-US" sz="1800" dirty="0" smtClean="0">
                <a:solidFill>
                  <a:schemeClr val="tx1"/>
                </a:solidFill>
              </a:rPr>
              <a:t>とどま</a:t>
            </a:r>
            <a:r>
              <a:rPr kumimoji="1" lang="ja-JP" altLang="en-US" sz="1800" dirty="0" smtClean="0">
                <a:solidFill>
                  <a:schemeClr val="tx1"/>
                </a:solidFill>
              </a:rPr>
              <a:t>らず</a:t>
            </a:r>
            <a:r>
              <a:rPr kumimoji="1" lang="ja-JP" altLang="en-US" sz="1800" dirty="0" smtClean="0">
                <a:solidFill>
                  <a:schemeClr val="tx1"/>
                </a:solidFill>
              </a:rPr>
              <a:t>、</a:t>
            </a:r>
            <a:r>
              <a:rPr kumimoji="1" lang="ja-JP" altLang="en-US" sz="1800" dirty="0" smtClean="0">
                <a:solidFill>
                  <a:schemeClr val="tx1"/>
                </a:solidFill>
              </a:rPr>
              <a:t>次々に</a:t>
            </a:r>
            <a:r>
              <a:rPr kumimoji="1" lang="ja-JP" altLang="en-US" sz="1800" dirty="0" smtClean="0">
                <a:solidFill>
                  <a:schemeClr val="tx1"/>
                </a:solidFill>
              </a:rPr>
              <a:t>変わって</a:t>
            </a:r>
            <a:r>
              <a:rPr kumimoji="1" lang="ja-JP" altLang="en-US" sz="1800" dirty="0" smtClean="0">
                <a:solidFill>
                  <a:schemeClr val="tx1"/>
                </a:solidFill>
              </a:rPr>
              <a:t>い</a:t>
            </a:r>
            <a:r>
              <a:rPr kumimoji="1" lang="ja-JP" altLang="en-US" sz="1800" dirty="0" smtClean="0">
                <a:solidFill>
                  <a:schemeClr val="tx1"/>
                </a:solidFill>
              </a:rPr>
              <a:t>く</a:t>
            </a:r>
            <a:endParaRPr kumimoji="1" lang="en-US" altLang="ja-JP" sz="1800" dirty="0" smtClean="0">
              <a:solidFill>
                <a:schemeClr val="tx1"/>
              </a:solidFill>
            </a:endParaRPr>
          </a:p>
          <a:p>
            <a:endParaRPr kumimoji="1" lang="en-US" altLang="ja-JP" sz="1000" dirty="0" smtClean="0">
              <a:solidFill>
                <a:schemeClr val="tx1"/>
              </a:solidFill>
            </a:endParaRPr>
          </a:p>
          <a:p>
            <a:pPr marL="285750" indent="-285750">
              <a:buFont typeface="Arial"/>
              <a:buChar char="•"/>
            </a:pPr>
            <a:r>
              <a:rPr kumimoji="1" lang="ja-JP" altLang="en-US" sz="1800" dirty="0" smtClean="0">
                <a:solidFill>
                  <a:schemeClr val="tx1"/>
                </a:solidFill>
              </a:rPr>
              <a:t>どの</a:t>
            </a:r>
            <a:r>
              <a:rPr kumimoji="1" lang="ja-JP" altLang="en-US" sz="1800" dirty="0" smtClean="0">
                <a:solidFill>
                  <a:schemeClr val="tx1"/>
                </a:solidFill>
              </a:rPr>
              <a:t>タイプ</a:t>
            </a:r>
            <a:r>
              <a:rPr kumimoji="1" lang="ja-JP" altLang="en-US" sz="1800" dirty="0" smtClean="0">
                <a:solidFill>
                  <a:schemeClr val="tx1"/>
                </a:solidFill>
              </a:rPr>
              <a:t>に</a:t>
            </a:r>
            <a:r>
              <a:rPr kumimoji="1" lang="ja-JP" altLang="en-US" sz="1800" dirty="0" smtClean="0">
                <a:solidFill>
                  <a:schemeClr val="tx1"/>
                </a:solidFill>
              </a:rPr>
              <a:t>分類</a:t>
            </a:r>
            <a:r>
              <a:rPr kumimoji="1" lang="ja-JP" altLang="en-US" sz="1800" dirty="0" smtClean="0">
                <a:solidFill>
                  <a:schemeClr val="tx1"/>
                </a:solidFill>
              </a:rPr>
              <a:t>されるかは</a:t>
            </a:r>
            <a:r>
              <a:rPr kumimoji="1" lang="ja-JP" altLang="en-US" sz="1800" dirty="0" smtClean="0">
                <a:solidFill>
                  <a:schemeClr val="tx1"/>
                </a:solidFill>
              </a:rPr>
              <a:t>、</a:t>
            </a:r>
            <a:r>
              <a:rPr kumimoji="1" lang="ja-JP" altLang="en-US" sz="1800" dirty="0" smtClean="0">
                <a:solidFill>
                  <a:schemeClr val="tx1"/>
                </a:solidFill>
              </a:rPr>
              <a:t>動機づけが要因と</a:t>
            </a:r>
            <a:r>
              <a:rPr kumimoji="1" lang="ja-JP" altLang="en-US" sz="1800" dirty="0" smtClean="0">
                <a:solidFill>
                  <a:schemeClr val="tx1"/>
                </a:solidFill>
              </a:rPr>
              <a:t>なる</a:t>
            </a:r>
            <a:endParaRPr kumimoji="1" lang="ja-JP" altLang="en-US" sz="1800" dirty="0">
              <a:solidFill>
                <a:schemeClr val="tx1"/>
              </a:solidFill>
            </a:endParaRP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2539" y="267494"/>
            <a:ext cx="8572500" cy="643255"/>
          </a:xfrm>
          <a:prstGeom prst="rect">
            <a:avLst/>
          </a:prstGeom>
        </p:spPr>
        <p:txBody>
          <a:bodyPr lIns="91425" tIns="91425" rIns="91425" bIns="91425" anchor="t" anchorCtr="0">
            <a:noAutofit/>
          </a:bodyPr>
          <a:lstStyle/>
          <a:p>
            <a:pPr lvl="0" algn="l" rtl="0">
              <a:buNone/>
            </a:pPr>
            <a:r>
              <a:rPr lang="en-GB" sz="5600" dirty="0" smtClean="0"/>
              <a:t>         Player </a:t>
            </a:r>
            <a:r>
              <a:rPr lang="en-GB" sz="5600" dirty="0"/>
              <a:t>types</a:t>
            </a:r>
          </a:p>
        </p:txBody>
      </p:sp>
      <p:pic>
        <p:nvPicPr>
          <p:cNvPr id="193" name="Shape 193"/>
          <p:cNvPicPr preferRelativeResize="0"/>
          <p:nvPr/>
        </p:nvPicPr>
        <p:blipFill>
          <a:blip r:embed="rId3"/>
          <a:stretch>
            <a:fillRect/>
          </a:stretch>
        </p:blipFill>
        <p:spPr>
          <a:xfrm>
            <a:off x="2065312" y="1264449"/>
            <a:ext cx="5013375" cy="3763974"/>
          </a:xfrm>
          <a:prstGeom prst="rect">
            <a:avLst/>
          </a:prstGeom>
          <a:noFill/>
          <a:ln>
            <a:noFill/>
          </a:ln>
        </p:spPr>
      </p:pic>
      <p:sp>
        <p:nvSpPr>
          <p:cNvPr id="194" name="Shape 194"/>
          <p:cNvSpPr txBox="1"/>
          <p:nvPr/>
        </p:nvSpPr>
        <p:spPr>
          <a:xfrm>
            <a:off x="7233650" y="4783125"/>
            <a:ext cx="1467599" cy="235799"/>
          </a:xfrm>
          <a:prstGeom prst="rect">
            <a:avLst/>
          </a:prstGeom>
        </p:spPr>
        <p:txBody>
          <a:bodyPr lIns="91425" tIns="91425" rIns="91425" bIns="91425" anchor="t" anchorCtr="0">
            <a:noAutofit/>
          </a:bodyPr>
          <a:lstStyle/>
          <a:p>
            <a:pPr lvl="0" rtl="0">
              <a:buNone/>
            </a:pPr>
            <a:r>
              <a:rPr lang="en-GB" sz="800">
                <a:solidFill>
                  <a:schemeClr val="dk1"/>
                </a:solidFill>
              </a:rPr>
              <a:t>Marczewski, A. 2013</a:t>
            </a:r>
          </a:p>
        </p:txBody>
      </p:sp>
      <p:sp>
        <p:nvSpPr>
          <p:cNvPr id="5" name="テキスト ボックス 4"/>
          <p:cNvSpPr txBox="1"/>
          <p:nvPr/>
        </p:nvSpPr>
        <p:spPr>
          <a:xfrm>
            <a:off x="5940152" y="627534"/>
            <a:ext cx="2736304" cy="477054"/>
          </a:xfrm>
          <a:prstGeom prst="rect">
            <a:avLst/>
          </a:prstGeom>
          <a:noFill/>
        </p:spPr>
        <p:txBody>
          <a:bodyPr wrap="square" rtlCol="0" anchor="ctr">
            <a:spAutoFit/>
          </a:bodyPr>
          <a:lstStyle/>
          <a:p>
            <a:pPr algn="ctr">
              <a:lnSpc>
                <a:spcPct val="130000"/>
              </a:lnSpc>
            </a:pPr>
            <a:r>
              <a:rPr kumimoji="1" lang="ja-JP" altLang="en-US" sz="2000" spc="-50" dirty="0" smtClean="0"/>
              <a:t>プレーヤーのタイプ</a:t>
            </a:r>
            <a:endParaRPr kumimoji="1" lang="ja-JP" altLang="en-US" sz="2000" spc="-50" dirty="0"/>
          </a:p>
        </p:txBody>
      </p:sp>
      <p:sp>
        <p:nvSpPr>
          <p:cNvPr id="2" name="テキスト ボックス 1"/>
          <p:cNvSpPr txBox="1"/>
          <p:nvPr/>
        </p:nvSpPr>
        <p:spPr>
          <a:xfrm>
            <a:off x="1763688" y="1347614"/>
            <a:ext cx="7128792" cy="338554"/>
          </a:xfrm>
          <a:prstGeom prst="rect">
            <a:avLst/>
          </a:prstGeom>
          <a:noFill/>
        </p:spPr>
        <p:txBody>
          <a:bodyPr wrap="square" rtlCol="0">
            <a:spAutoFit/>
          </a:bodyPr>
          <a:lstStyle/>
          <a:p>
            <a:r>
              <a:rPr kumimoji="1" lang="ja-JP" altLang="en-US" sz="1600" dirty="0" smtClean="0"/>
              <a:t>ユーザータイプ　　　　　　　　　　　　　内発的動機付けに基づく行動</a:t>
            </a:r>
            <a:r>
              <a:rPr kumimoji="1" lang="en-US" altLang="ja-JP" sz="1600" dirty="0" smtClean="0"/>
              <a:t> </a:t>
            </a:r>
            <a:r>
              <a:rPr kumimoji="1" lang="ja-JP" altLang="en-US" sz="1600" dirty="0" smtClean="0"/>
              <a:t>　</a:t>
            </a:r>
            <a:endParaRPr kumimoji="1" lang="ja-JP" altLang="en-US" sz="1600" dirty="0"/>
          </a:p>
        </p:txBody>
      </p:sp>
      <p:sp>
        <p:nvSpPr>
          <p:cNvPr id="3" name="テキスト ボックス 2"/>
          <p:cNvSpPr txBox="1"/>
          <p:nvPr/>
        </p:nvSpPr>
        <p:spPr>
          <a:xfrm>
            <a:off x="4716016" y="1707654"/>
            <a:ext cx="792088" cy="307777"/>
          </a:xfrm>
          <a:prstGeom prst="rect">
            <a:avLst/>
          </a:prstGeom>
          <a:noFill/>
        </p:spPr>
        <p:txBody>
          <a:bodyPr wrap="square" rtlCol="0">
            <a:spAutoFit/>
          </a:bodyPr>
          <a:lstStyle/>
          <a:p>
            <a:r>
              <a:rPr kumimoji="1" lang="ja-JP" altLang="en-US" dirty="0" smtClean="0"/>
              <a:t>行為</a:t>
            </a:r>
            <a:endParaRPr kumimoji="1" lang="ja-JP" altLang="en-US" dirty="0"/>
          </a:p>
        </p:txBody>
      </p:sp>
      <p:sp>
        <p:nvSpPr>
          <p:cNvPr id="4" name="テキスト ボックス 3"/>
          <p:cNvSpPr txBox="1"/>
          <p:nvPr/>
        </p:nvSpPr>
        <p:spPr>
          <a:xfrm>
            <a:off x="6156176" y="3003798"/>
            <a:ext cx="902811" cy="307777"/>
          </a:xfrm>
          <a:prstGeom prst="rect">
            <a:avLst/>
          </a:prstGeom>
          <a:noFill/>
        </p:spPr>
        <p:txBody>
          <a:bodyPr wrap="none" rtlCol="0">
            <a:spAutoFit/>
          </a:bodyPr>
          <a:lstStyle/>
          <a:p>
            <a:r>
              <a:rPr kumimoji="1" lang="ja-JP" altLang="en-US" dirty="0" smtClean="0"/>
              <a:t>システム</a:t>
            </a:r>
            <a:endParaRPr kumimoji="1" lang="ja-JP" altLang="en-US" dirty="0"/>
          </a:p>
        </p:txBody>
      </p:sp>
      <p:sp>
        <p:nvSpPr>
          <p:cNvPr id="6" name="テキスト ボックス 5"/>
          <p:cNvSpPr txBox="1"/>
          <p:nvPr/>
        </p:nvSpPr>
        <p:spPr>
          <a:xfrm>
            <a:off x="2051720" y="3003798"/>
            <a:ext cx="902811" cy="307777"/>
          </a:xfrm>
          <a:prstGeom prst="rect">
            <a:avLst/>
          </a:prstGeom>
          <a:noFill/>
        </p:spPr>
        <p:txBody>
          <a:bodyPr wrap="none" rtlCol="0">
            <a:spAutoFit/>
          </a:bodyPr>
          <a:lstStyle/>
          <a:p>
            <a:r>
              <a:rPr kumimoji="1" lang="ja-JP" altLang="en-US" dirty="0" smtClean="0"/>
              <a:t>ユーザー</a:t>
            </a:r>
            <a:endParaRPr kumimoji="1" lang="ja-JP" altLang="en-US" dirty="0"/>
          </a:p>
        </p:txBody>
      </p:sp>
      <p:sp>
        <p:nvSpPr>
          <p:cNvPr id="7" name="テキスト ボックス 6"/>
          <p:cNvSpPr txBox="1"/>
          <p:nvPr/>
        </p:nvSpPr>
        <p:spPr>
          <a:xfrm>
            <a:off x="3851920" y="4515966"/>
            <a:ext cx="1620957" cy="307777"/>
          </a:xfrm>
          <a:prstGeom prst="rect">
            <a:avLst/>
          </a:prstGeom>
          <a:noFill/>
        </p:spPr>
        <p:txBody>
          <a:bodyPr wrap="none" rtlCol="0">
            <a:spAutoFit/>
          </a:bodyPr>
          <a:lstStyle/>
          <a:p>
            <a:r>
              <a:rPr kumimoji="1" lang="ja-JP" altLang="en-US" dirty="0" smtClean="0"/>
              <a:t>インタラクション</a:t>
            </a:r>
            <a:endParaRPr kumimoji="1" lang="ja-JP" altLang="en-US" dirty="0"/>
          </a:p>
        </p:txBody>
      </p:sp>
      <p:sp>
        <p:nvSpPr>
          <p:cNvPr id="8" name="テキスト ボックス 7"/>
          <p:cNvSpPr txBox="1"/>
          <p:nvPr/>
        </p:nvSpPr>
        <p:spPr>
          <a:xfrm>
            <a:off x="4644008" y="2211710"/>
            <a:ext cx="2088232" cy="307777"/>
          </a:xfrm>
          <a:prstGeom prst="rect">
            <a:avLst/>
          </a:prstGeom>
          <a:noFill/>
        </p:spPr>
        <p:txBody>
          <a:bodyPr wrap="square" rtlCol="0">
            <a:spAutoFit/>
          </a:bodyPr>
          <a:lstStyle/>
          <a:p>
            <a:r>
              <a:rPr kumimoji="1" lang="en-US" altLang="ja-JP" dirty="0" smtClean="0"/>
              <a:t> </a:t>
            </a:r>
            <a:r>
              <a:rPr kumimoji="1" lang="ja-JP" altLang="en-US" dirty="0" smtClean="0"/>
              <a:t>達成家</a:t>
            </a:r>
            <a:endParaRPr kumimoji="1" lang="ja-JP" altLang="en-US" dirty="0"/>
          </a:p>
        </p:txBody>
      </p:sp>
      <p:sp>
        <p:nvSpPr>
          <p:cNvPr id="9" name="テキスト ボックス 8"/>
          <p:cNvSpPr txBox="1"/>
          <p:nvPr/>
        </p:nvSpPr>
        <p:spPr>
          <a:xfrm>
            <a:off x="3203848" y="3795886"/>
            <a:ext cx="1080120" cy="307777"/>
          </a:xfrm>
          <a:prstGeom prst="rect">
            <a:avLst/>
          </a:prstGeom>
          <a:noFill/>
        </p:spPr>
        <p:txBody>
          <a:bodyPr wrap="square" rtlCol="0">
            <a:spAutoFit/>
          </a:bodyPr>
          <a:lstStyle/>
          <a:p>
            <a:pPr algn="r"/>
            <a:r>
              <a:rPr kumimoji="1" lang="ja-JP" altLang="en-US" dirty="0" smtClean="0"/>
              <a:t>社交家</a:t>
            </a:r>
            <a:endParaRPr kumimoji="1" lang="ja-JP" altLang="en-US" dirty="0"/>
          </a:p>
        </p:txBody>
      </p:sp>
      <p:sp>
        <p:nvSpPr>
          <p:cNvPr id="10" name="テキスト ボックス 9"/>
          <p:cNvSpPr txBox="1"/>
          <p:nvPr/>
        </p:nvSpPr>
        <p:spPr>
          <a:xfrm>
            <a:off x="4716016" y="3795886"/>
            <a:ext cx="1080120" cy="307777"/>
          </a:xfrm>
          <a:prstGeom prst="rect">
            <a:avLst/>
          </a:prstGeom>
          <a:noFill/>
        </p:spPr>
        <p:txBody>
          <a:bodyPr wrap="square" rtlCol="0">
            <a:spAutoFit/>
          </a:bodyPr>
          <a:lstStyle/>
          <a:p>
            <a:r>
              <a:rPr kumimoji="1" lang="ja-JP" altLang="en-US" dirty="0" smtClean="0"/>
              <a:t>自由人</a:t>
            </a:r>
            <a:endParaRPr kumimoji="1" lang="ja-JP" altLang="en-US" dirty="0"/>
          </a:p>
        </p:txBody>
      </p:sp>
      <p:sp>
        <p:nvSpPr>
          <p:cNvPr id="11" name="テキスト ボックス 10"/>
          <p:cNvSpPr txBox="1"/>
          <p:nvPr/>
        </p:nvSpPr>
        <p:spPr>
          <a:xfrm>
            <a:off x="1475657" y="2211710"/>
            <a:ext cx="2808312" cy="307777"/>
          </a:xfrm>
          <a:prstGeom prst="rect">
            <a:avLst/>
          </a:prstGeom>
          <a:noFill/>
        </p:spPr>
        <p:txBody>
          <a:bodyPr wrap="square" rtlCol="0">
            <a:spAutoFit/>
          </a:bodyPr>
          <a:lstStyle/>
          <a:p>
            <a:pPr algn="r"/>
            <a:r>
              <a:rPr kumimoji="1" lang="ja-JP" altLang="en-US" dirty="0" smtClean="0"/>
              <a:t>博愛主義者</a:t>
            </a:r>
            <a:endParaRPr kumimoji="1" lang="ja-JP" altLang="en-US" dirty="0"/>
          </a:p>
        </p:txBody>
      </p:sp>
      <p:sp>
        <p:nvSpPr>
          <p:cNvPr id="12" name="テキスト ボックス 11"/>
          <p:cNvSpPr txBox="1"/>
          <p:nvPr/>
        </p:nvSpPr>
        <p:spPr>
          <a:xfrm>
            <a:off x="5436096" y="2499742"/>
            <a:ext cx="556563" cy="307777"/>
          </a:xfrm>
          <a:prstGeom prst="rect">
            <a:avLst/>
          </a:prstGeom>
          <a:noFill/>
        </p:spPr>
        <p:txBody>
          <a:bodyPr wrap="none" rtlCol="0">
            <a:spAutoFit/>
          </a:bodyPr>
          <a:lstStyle/>
          <a:p>
            <a:r>
              <a:rPr kumimoji="1" lang="ja-JP" altLang="en-US" b="1" dirty="0" smtClean="0">
                <a:solidFill>
                  <a:schemeClr val="accent1"/>
                </a:solidFill>
              </a:rPr>
              <a:t>熟練</a:t>
            </a:r>
            <a:endParaRPr kumimoji="1" lang="ja-JP" altLang="en-US" b="1" dirty="0">
              <a:solidFill>
                <a:schemeClr val="accent1"/>
              </a:solidFill>
            </a:endParaRPr>
          </a:p>
        </p:txBody>
      </p:sp>
      <p:sp>
        <p:nvSpPr>
          <p:cNvPr id="16" name="テキスト ボックス 15"/>
          <p:cNvSpPr txBox="1"/>
          <p:nvPr/>
        </p:nvSpPr>
        <p:spPr>
          <a:xfrm>
            <a:off x="5436096" y="3579862"/>
            <a:ext cx="556563" cy="307777"/>
          </a:xfrm>
          <a:prstGeom prst="rect">
            <a:avLst/>
          </a:prstGeom>
          <a:noFill/>
        </p:spPr>
        <p:txBody>
          <a:bodyPr wrap="none" rtlCol="0">
            <a:spAutoFit/>
          </a:bodyPr>
          <a:lstStyle/>
          <a:p>
            <a:r>
              <a:rPr kumimoji="1" lang="ja-JP" altLang="en-US" b="1" dirty="0" smtClean="0">
                <a:solidFill>
                  <a:schemeClr val="accent1"/>
                </a:solidFill>
              </a:rPr>
              <a:t>自律</a:t>
            </a:r>
            <a:endParaRPr kumimoji="1" lang="ja-JP" altLang="en-US" b="1" dirty="0">
              <a:solidFill>
                <a:schemeClr val="accent1"/>
              </a:solidFill>
            </a:endParaRPr>
          </a:p>
        </p:txBody>
      </p:sp>
      <p:sp>
        <p:nvSpPr>
          <p:cNvPr id="17" name="テキスト ボックス 16"/>
          <p:cNvSpPr txBox="1"/>
          <p:nvPr/>
        </p:nvSpPr>
        <p:spPr>
          <a:xfrm>
            <a:off x="2771800" y="2571750"/>
            <a:ext cx="720080" cy="307777"/>
          </a:xfrm>
          <a:prstGeom prst="rect">
            <a:avLst/>
          </a:prstGeom>
          <a:noFill/>
        </p:spPr>
        <p:txBody>
          <a:bodyPr wrap="square" rtlCol="0">
            <a:spAutoFit/>
          </a:bodyPr>
          <a:lstStyle/>
          <a:p>
            <a:pPr algn="ctr"/>
            <a:r>
              <a:rPr kumimoji="1" lang="ja-JP" altLang="en-US" b="1" dirty="0" smtClean="0">
                <a:solidFill>
                  <a:schemeClr val="accent1"/>
                </a:solidFill>
              </a:rPr>
              <a:t>目的</a:t>
            </a:r>
            <a:endParaRPr kumimoji="1" lang="ja-JP" altLang="en-US" b="1" dirty="0">
              <a:solidFill>
                <a:schemeClr val="accent1"/>
              </a:solidFill>
            </a:endParaRPr>
          </a:p>
        </p:txBody>
      </p:sp>
      <p:sp>
        <p:nvSpPr>
          <p:cNvPr id="18" name="テキスト ボックス 17"/>
          <p:cNvSpPr txBox="1"/>
          <p:nvPr/>
        </p:nvSpPr>
        <p:spPr>
          <a:xfrm>
            <a:off x="2771800" y="3579862"/>
            <a:ext cx="720080" cy="307777"/>
          </a:xfrm>
          <a:prstGeom prst="rect">
            <a:avLst/>
          </a:prstGeom>
          <a:noFill/>
        </p:spPr>
        <p:txBody>
          <a:bodyPr wrap="square" rtlCol="0">
            <a:spAutoFit/>
          </a:bodyPr>
          <a:lstStyle/>
          <a:p>
            <a:pPr algn="ctr"/>
            <a:r>
              <a:rPr kumimoji="1" lang="ja-JP" altLang="en-US" b="1" dirty="0" smtClean="0">
                <a:solidFill>
                  <a:schemeClr val="accent1"/>
                </a:solidFill>
              </a:rPr>
              <a:t>関係</a:t>
            </a:r>
            <a:endParaRPr kumimoji="1" lang="ja-JP" altLang="en-US" b="1" dirty="0">
              <a:solidFill>
                <a:schemeClr val="accent1"/>
              </a:solidFill>
            </a:endParaRP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2539" y="267494"/>
            <a:ext cx="8572500" cy="643255"/>
          </a:xfrm>
          <a:prstGeom prst="rect">
            <a:avLst/>
          </a:prstGeom>
        </p:spPr>
        <p:txBody>
          <a:bodyPr lIns="91425" tIns="91425" rIns="91425" bIns="91425" anchor="t" anchorCtr="0">
            <a:noAutofit/>
          </a:bodyPr>
          <a:lstStyle/>
          <a:p>
            <a:pPr lvl="0" algn="l" rtl="0">
              <a:buNone/>
            </a:pPr>
            <a:r>
              <a:rPr lang="en-GB" sz="5600" dirty="0" smtClean="0"/>
              <a:t>         Player </a:t>
            </a:r>
            <a:r>
              <a:rPr lang="en-GB" sz="5600" dirty="0"/>
              <a:t>types</a:t>
            </a:r>
          </a:p>
        </p:txBody>
      </p:sp>
      <p:pic>
        <p:nvPicPr>
          <p:cNvPr id="200" name="Shape 200"/>
          <p:cNvPicPr preferRelativeResize="0"/>
          <p:nvPr/>
        </p:nvPicPr>
        <p:blipFill>
          <a:blip r:embed="rId3"/>
          <a:stretch>
            <a:fillRect/>
          </a:stretch>
        </p:blipFill>
        <p:spPr>
          <a:xfrm>
            <a:off x="2041749" y="1274574"/>
            <a:ext cx="5060499" cy="3799350"/>
          </a:xfrm>
          <a:prstGeom prst="rect">
            <a:avLst/>
          </a:prstGeom>
          <a:noFill/>
          <a:ln>
            <a:noFill/>
          </a:ln>
        </p:spPr>
      </p:pic>
      <p:sp>
        <p:nvSpPr>
          <p:cNvPr id="201" name="Shape 201"/>
          <p:cNvSpPr txBox="1"/>
          <p:nvPr/>
        </p:nvSpPr>
        <p:spPr>
          <a:xfrm>
            <a:off x="7233650" y="4783125"/>
            <a:ext cx="1467599" cy="235799"/>
          </a:xfrm>
          <a:prstGeom prst="rect">
            <a:avLst/>
          </a:prstGeom>
        </p:spPr>
        <p:txBody>
          <a:bodyPr lIns="91425" tIns="91425" rIns="91425" bIns="91425" anchor="t" anchorCtr="0">
            <a:noAutofit/>
          </a:bodyPr>
          <a:lstStyle/>
          <a:p>
            <a:pPr>
              <a:buNone/>
            </a:pPr>
            <a:r>
              <a:rPr lang="en-GB" sz="800">
                <a:solidFill>
                  <a:schemeClr val="dk1"/>
                </a:solidFill>
              </a:rPr>
              <a:t>Marczewski, A. 2013</a:t>
            </a:r>
          </a:p>
        </p:txBody>
      </p:sp>
      <p:sp>
        <p:nvSpPr>
          <p:cNvPr id="6" name="テキスト ボックス 5"/>
          <p:cNvSpPr txBox="1"/>
          <p:nvPr/>
        </p:nvSpPr>
        <p:spPr>
          <a:xfrm>
            <a:off x="5940152" y="627534"/>
            <a:ext cx="2736304" cy="477054"/>
          </a:xfrm>
          <a:prstGeom prst="rect">
            <a:avLst/>
          </a:prstGeom>
          <a:noFill/>
        </p:spPr>
        <p:txBody>
          <a:bodyPr wrap="square" rtlCol="0" anchor="ctr">
            <a:spAutoFit/>
          </a:bodyPr>
          <a:lstStyle/>
          <a:p>
            <a:pPr algn="ctr">
              <a:lnSpc>
                <a:spcPct val="130000"/>
              </a:lnSpc>
            </a:pPr>
            <a:r>
              <a:rPr kumimoji="1" lang="ja-JP" altLang="en-US" sz="2000" spc="-50" dirty="0" smtClean="0"/>
              <a:t>プレーヤーのタイプ</a:t>
            </a:r>
            <a:endParaRPr kumimoji="1" lang="ja-JP" altLang="en-US" sz="2000" spc="-50" dirty="0"/>
          </a:p>
        </p:txBody>
      </p:sp>
      <p:sp>
        <p:nvSpPr>
          <p:cNvPr id="7" name="テキスト ボックス 6"/>
          <p:cNvSpPr txBox="1"/>
          <p:nvPr/>
        </p:nvSpPr>
        <p:spPr>
          <a:xfrm>
            <a:off x="1763688" y="1347614"/>
            <a:ext cx="7128792" cy="338554"/>
          </a:xfrm>
          <a:prstGeom prst="rect">
            <a:avLst/>
          </a:prstGeom>
          <a:noFill/>
        </p:spPr>
        <p:txBody>
          <a:bodyPr wrap="square" rtlCol="0">
            <a:spAutoFit/>
          </a:bodyPr>
          <a:lstStyle/>
          <a:p>
            <a:r>
              <a:rPr kumimoji="1" lang="ja-JP" altLang="en-US" sz="1600" dirty="0" smtClean="0"/>
              <a:t>ユーザータイプ　　　　　　　　　　　　　外発的動機付けに基づく行動</a:t>
            </a:r>
            <a:r>
              <a:rPr kumimoji="1" lang="en-US" altLang="ja-JP" sz="1600" dirty="0" smtClean="0"/>
              <a:t> </a:t>
            </a:r>
            <a:r>
              <a:rPr kumimoji="1" lang="ja-JP" altLang="en-US" sz="1600" dirty="0" smtClean="0"/>
              <a:t>　</a:t>
            </a:r>
            <a:endParaRPr kumimoji="1" lang="ja-JP" altLang="en-US" sz="1600" dirty="0"/>
          </a:p>
        </p:txBody>
      </p:sp>
      <p:sp>
        <p:nvSpPr>
          <p:cNvPr id="8" name="テキスト ボックス 7"/>
          <p:cNvSpPr txBox="1"/>
          <p:nvPr/>
        </p:nvSpPr>
        <p:spPr>
          <a:xfrm>
            <a:off x="4644008" y="1707654"/>
            <a:ext cx="792088" cy="307777"/>
          </a:xfrm>
          <a:prstGeom prst="rect">
            <a:avLst/>
          </a:prstGeom>
          <a:noFill/>
        </p:spPr>
        <p:txBody>
          <a:bodyPr wrap="square" rtlCol="0">
            <a:spAutoFit/>
          </a:bodyPr>
          <a:lstStyle/>
          <a:p>
            <a:r>
              <a:rPr kumimoji="1" lang="ja-JP" altLang="en-US" dirty="0" smtClean="0"/>
              <a:t>行為</a:t>
            </a:r>
            <a:endParaRPr kumimoji="1" lang="ja-JP" altLang="en-US" dirty="0"/>
          </a:p>
        </p:txBody>
      </p:sp>
      <p:sp>
        <p:nvSpPr>
          <p:cNvPr id="9" name="テキスト ボックス 8"/>
          <p:cNvSpPr txBox="1"/>
          <p:nvPr/>
        </p:nvSpPr>
        <p:spPr>
          <a:xfrm>
            <a:off x="6156176" y="3003798"/>
            <a:ext cx="902811" cy="307777"/>
          </a:xfrm>
          <a:prstGeom prst="rect">
            <a:avLst/>
          </a:prstGeom>
          <a:noFill/>
        </p:spPr>
        <p:txBody>
          <a:bodyPr wrap="none" rtlCol="0">
            <a:spAutoFit/>
          </a:bodyPr>
          <a:lstStyle/>
          <a:p>
            <a:r>
              <a:rPr kumimoji="1" lang="ja-JP" altLang="en-US" dirty="0" smtClean="0"/>
              <a:t>システム</a:t>
            </a:r>
            <a:endParaRPr kumimoji="1" lang="ja-JP" altLang="en-US" dirty="0"/>
          </a:p>
        </p:txBody>
      </p:sp>
      <p:sp>
        <p:nvSpPr>
          <p:cNvPr id="10" name="テキスト ボックス 9"/>
          <p:cNvSpPr txBox="1"/>
          <p:nvPr/>
        </p:nvSpPr>
        <p:spPr>
          <a:xfrm>
            <a:off x="2051720" y="3003798"/>
            <a:ext cx="902811" cy="307777"/>
          </a:xfrm>
          <a:prstGeom prst="rect">
            <a:avLst/>
          </a:prstGeom>
          <a:noFill/>
        </p:spPr>
        <p:txBody>
          <a:bodyPr wrap="none" rtlCol="0">
            <a:spAutoFit/>
          </a:bodyPr>
          <a:lstStyle/>
          <a:p>
            <a:r>
              <a:rPr kumimoji="1" lang="ja-JP" altLang="en-US" dirty="0" smtClean="0"/>
              <a:t>ユーザー</a:t>
            </a:r>
            <a:endParaRPr kumimoji="1" lang="ja-JP" altLang="en-US" dirty="0"/>
          </a:p>
        </p:txBody>
      </p:sp>
      <p:sp>
        <p:nvSpPr>
          <p:cNvPr id="11" name="テキスト ボックス 10"/>
          <p:cNvSpPr txBox="1"/>
          <p:nvPr/>
        </p:nvSpPr>
        <p:spPr>
          <a:xfrm>
            <a:off x="3851920" y="4515966"/>
            <a:ext cx="1620957" cy="307777"/>
          </a:xfrm>
          <a:prstGeom prst="rect">
            <a:avLst/>
          </a:prstGeom>
          <a:noFill/>
        </p:spPr>
        <p:txBody>
          <a:bodyPr wrap="none" rtlCol="0">
            <a:spAutoFit/>
          </a:bodyPr>
          <a:lstStyle/>
          <a:p>
            <a:r>
              <a:rPr kumimoji="1" lang="ja-JP" altLang="en-US" dirty="0" smtClean="0"/>
              <a:t>インタラクション</a:t>
            </a:r>
            <a:endParaRPr kumimoji="1" lang="ja-JP" altLang="en-US" dirty="0"/>
          </a:p>
        </p:txBody>
      </p:sp>
      <p:sp>
        <p:nvSpPr>
          <p:cNvPr id="12" name="テキスト ボックス 11"/>
          <p:cNvSpPr txBox="1"/>
          <p:nvPr/>
        </p:nvSpPr>
        <p:spPr>
          <a:xfrm>
            <a:off x="5292080" y="2787774"/>
            <a:ext cx="543739" cy="307777"/>
          </a:xfrm>
          <a:prstGeom prst="rect">
            <a:avLst/>
          </a:prstGeom>
          <a:noFill/>
        </p:spPr>
        <p:txBody>
          <a:bodyPr wrap="none" rtlCol="0">
            <a:spAutoFit/>
          </a:bodyPr>
          <a:lstStyle/>
          <a:p>
            <a:r>
              <a:rPr kumimoji="1" lang="ja-JP" altLang="en-US" b="1" dirty="0" smtClean="0">
                <a:solidFill>
                  <a:schemeClr val="accent1"/>
                </a:solidFill>
              </a:rPr>
              <a:t>報酬</a:t>
            </a:r>
            <a:endParaRPr kumimoji="1" lang="ja-JP" altLang="en-US" b="1" dirty="0">
              <a:solidFill>
                <a:schemeClr val="accent1"/>
              </a:solidFill>
            </a:endParaRPr>
          </a:p>
        </p:txBody>
      </p:sp>
      <p:sp>
        <p:nvSpPr>
          <p:cNvPr id="13" name="テキスト ボックス 12"/>
          <p:cNvSpPr txBox="1"/>
          <p:nvPr/>
        </p:nvSpPr>
        <p:spPr>
          <a:xfrm>
            <a:off x="5292080" y="3363838"/>
            <a:ext cx="543739" cy="307777"/>
          </a:xfrm>
          <a:prstGeom prst="rect">
            <a:avLst/>
          </a:prstGeom>
          <a:noFill/>
        </p:spPr>
        <p:txBody>
          <a:bodyPr wrap="none" rtlCol="0">
            <a:spAutoFit/>
          </a:bodyPr>
          <a:lstStyle/>
          <a:p>
            <a:r>
              <a:rPr kumimoji="1" lang="ja-JP" altLang="en-US" b="1" dirty="0" smtClean="0">
                <a:solidFill>
                  <a:schemeClr val="accent1"/>
                </a:solidFill>
              </a:rPr>
              <a:t>報酬</a:t>
            </a:r>
            <a:endParaRPr kumimoji="1" lang="ja-JP" altLang="en-US" b="1" dirty="0">
              <a:solidFill>
                <a:schemeClr val="accent1"/>
              </a:solidFill>
            </a:endParaRPr>
          </a:p>
        </p:txBody>
      </p:sp>
      <p:sp>
        <p:nvSpPr>
          <p:cNvPr id="14" name="テキスト ボックス 13"/>
          <p:cNvSpPr txBox="1"/>
          <p:nvPr/>
        </p:nvSpPr>
        <p:spPr>
          <a:xfrm>
            <a:off x="2987824" y="2787774"/>
            <a:ext cx="720080" cy="307777"/>
          </a:xfrm>
          <a:prstGeom prst="rect">
            <a:avLst/>
          </a:prstGeom>
          <a:noFill/>
        </p:spPr>
        <p:txBody>
          <a:bodyPr wrap="square" rtlCol="0">
            <a:spAutoFit/>
          </a:bodyPr>
          <a:lstStyle/>
          <a:p>
            <a:pPr algn="ctr"/>
            <a:r>
              <a:rPr kumimoji="1" lang="ja-JP" altLang="en-US" b="1" dirty="0" smtClean="0">
                <a:solidFill>
                  <a:schemeClr val="accent1"/>
                </a:solidFill>
              </a:rPr>
              <a:t>報酬</a:t>
            </a:r>
            <a:endParaRPr kumimoji="1" lang="ja-JP" altLang="en-US" b="1" dirty="0">
              <a:solidFill>
                <a:schemeClr val="accent1"/>
              </a:solidFill>
            </a:endParaRPr>
          </a:p>
        </p:txBody>
      </p:sp>
      <p:sp>
        <p:nvSpPr>
          <p:cNvPr id="15" name="テキスト ボックス 14"/>
          <p:cNvSpPr txBox="1"/>
          <p:nvPr/>
        </p:nvSpPr>
        <p:spPr>
          <a:xfrm>
            <a:off x="2987824" y="3363838"/>
            <a:ext cx="720080" cy="307777"/>
          </a:xfrm>
          <a:prstGeom prst="rect">
            <a:avLst/>
          </a:prstGeom>
          <a:noFill/>
        </p:spPr>
        <p:txBody>
          <a:bodyPr wrap="square" rtlCol="0">
            <a:spAutoFit/>
          </a:bodyPr>
          <a:lstStyle/>
          <a:p>
            <a:pPr algn="ctr"/>
            <a:r>
              <a:rPr kumimoji="1" lang="ja-JP" altLang="en-US" b="1" dirty="0" smtClean="0">
                <a:solidFill>
                  <a:schemeClr val="accent1"/>
                </a:solidFill>
              </a:rPr>
              <a:t>報酬</a:t>
            </a:r>
            <a:endParaRPr kumimoji="1" lang="ja-JP" altLang="en-US" b="1" dirty="0">
              <a:solidFill>
                <a:schemeClr val="accent1"/>
              </a:solidFill>
            </a:endParaRPr>
          </a:p>
        </p:txBody>
      </p:sp>
      <p:sp>
        <p:nvSpPr>
          <p:cNvPr id="2" name="テキスト ボックス 1"/>
          <p:cNvSpPr txBox="1"/>
          <p:nvPr/>
        </p:nvSpPr>
        <p:spPr>
          <a:xfrm>
            <a:off x="4716016" y="2211710"/>
            <a:ext cx="795283" cy="307777"/>
          </a:xfrm>
          <a:prstGeom prst="rect">
            <a:avLst/>
          </a:prstGeom>
          <a:noFill/>
        </p:spPr>
        <p:txBody>
          <a:bodyPr wrap="square" rtlCol="0">
            <a:spAutoFit/>
          </a:bodyPr>
          <a:lstStyle/>
          <a:p>
            <a:r>
              <a:rPr kumimoji="1" lang="ja-JP" altLang="en-US" dirty="0" smtClean="0"/>
              <a:t>消費者</a:t>
            </a:r>
            <a:endParaRPr kumimoji="1" lang="ja-JP" altLang="en-US" dirty="0"/>
          </a:p>
        </p:txBody>
      </p:sp>
      <p:sp>
        <p:nvSpPr>
          <p:cNvPr id="3" name="テキスト ボックス 2"/>
          <p:cNvSpPr txBox="1"/>
          <p:nvPr/>
        </p:nvSpPr>
        <p:spPr>
          <a:xfrm>
            <a:off x="4716016" y="3867894"/>
            <a:ext cx="723275" cy="307777"/>
          </a:xfrm>
          <a:prstGeom prst="rect">
            <a:avLst/>
          </a:prstGeom>
          <a:noFill/>
        </p:spPr>
        <p:txBody>
          <a:bodyPr wrap="none" rtlCol="0">
            <a:spAutoFit/>
          </a:bodyPr>
          <a:lstStyle/>
          <a:p>
            <a:r>
              <a:rPr kumimoji="1" lang="ja-JP" altLang="en-US" dirty="0" smtClean="0"/>
              <a:t>搾取者</a:t>
            </a:r>
            <a:endParaRPr kumimoji="1" lang="ja-JP" altLang="en-US" dirty="0"/>
          </a:p>
        </p:txBody>
      </p:sp>
      <p:sp>
        <p:nvSpPr>
          <p:cNvPr id="4" name="テキスト ボックス 3"/>
          <p:cNvSpPr txBox="1"/>
          <p:nvPr/>
        </p:nvSpPr>
        <p:spPr>
          <a:xfrm>
            <a:off x="2915816" y="3867894"/>
            <a:ext cx="1441420" cy="307777"/>
          </a:xfrm>
          <a:prstGeom prst="rect">
            <a:avLst/>
          </a:prstGeom>
          <a:noFill/>
        </p:spPr>
        <p:txBody>
          <a:bodyPr wrap="none" rtlCol="0">
            <a:spAutoFit/>
          </a:bodyPr>
          <a:lstStyle/>
          <a:p>
            <a:r>
              <a:rPr kumimoji="1" lang="ja-JP" altLang="en-US" dirty="0" smtClean="0"/>
              <a:t>ネットワーカー</a:t>
            </a:r>
            <a:endParaRPr kumimoji="1" lang="ja-JP" altLang="en-US" dirty="0"/>
          </a:p>
        </p:txBody>
      </p:sp>
      <p:sp>
        <p:nvSpPr>
          <p:cNvPr id="5" name="テキスト ボックス 4"/>
          <p:cNvSpPr txBox="1"/>
          <p:nvPr/>
        </p:nvSpPr>
        <p:spPr>
          <a:xfrm>
            <a:off x="3275856" y="2211710"/>
            <a:ext cx="1082348" cy="307777"/>
          </a:xfrm>
          <a:prstGeom prst="rect">
            <a:avLst/>
          </a:prstGeom>
          <a:noFill/>
        </p:spPr>
        <p:txBody>
          <a:bodyPr wrap="none" rtlCol="0">
            <a:spAutoFit/>
          </a:bodyPr>
          <a:lstStyle/>
          <a:p>
            <a:r>
              <a:rPr kumimoji="1" lang="ja-JP" altLang="en-US" dirty="0" smtClean="0"/>
              <a:t>利己主義者</a:t>
            </a:r>
            <a:endParaRPr kumimoji="1" lang="ja-JP" altLang="en-US" dirty="0"/>
          </a:p>
        </p:txBody>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23528" y="51470"/>
            <a:ext cx="8572500" cy="542400"/>
          </a:xfrm>
          <a:prstGeom prst="rect">
            <a:avLst/>
          </a:prstGeom>
        </p:spPr>
        <p:txBody>
          <a:bodyPr lIns="91425" tIns="91425" rIns="91425" bIns="91425" anchor="t" anchorCtr="0">
            <a:noAutofit/>
          </a:bodyPr>
          <a:lstStyle/>
          <a:p>
            <a:pPr lvl="0" algn="l" rtl="0">
              <a:buNone/>
            </a:pPr>
            <a:r>
              <a:rPr lang="en-GB" sz="6000" dirty="0" smtClean="0"/>
              <a:t>         Player </a:t>
            </a:r>
            <a:r>
              <a:rPr lang="en-GB" sz="6000" dirty="0"/>
              <a:t>types</a:t>
            </a:r>
          </a:p>
        </p:txBody>
      </p:sp>
      <p:pic>
        <p:nvPicPr>
          <p:cNvPr id="186" name="Shape 186"/>
          <p:cNvPicPr preferRelativeResize="0"/>
          <p:nvPr/>
        </p:nvPicPr>
        <p:blipFill>
          <a:blip r:embed="rId3"/>
          <a:stretch>
            <a:fillRect/>
          </a:stretch>
        </p:blipFill>
        <p:spPr>
          <a:xfrm>
            <a:off x="7020272" y="123478"/>
            <a:ext cx="1944216" cy="1389540"/>
          </a:xfrm>
          <a:prstGeom prst="rect">
            <a:avLst/>
          </a:prstGeom>
          <a:noFill/>
          <a:ln>
            <a:noFill/>
          </a:ln>
        </p:spPr>
      </p:pic>
      <p:sp>
        <p:nvSpPr>
          <p:cNvPr id="187" name="Shape 187"/>
          <p:cNvSpPr txBox="1"/>
          <p:nvPr/>
        </p:nvSpPr>
        <p:spPr>
          <a:xfrm>
            <a:off x="6365401" y="1491630"/>
            <a:ext cx="2778599" cy="245700"/>
          </a:xfrm>
          <a:prstGeom prst="rect">
            <a:avLst/>
          </a:prstGeom>
        </p:spPr>
        <p:txBody>
          <a:bodyPr lIns="91425" tIns="91425" rIns="91425" bIns="91425" anchor="t" anchorCtr="0">
            <a:noAutofit/>
          </a:bodyPr>
          <a:lstStyle/>
          <a:p>
            <a:pPr>
              <a:buNone/>
            </a:pPr>
            <a:r>
              <a:rPr lang="en-GB" sz="800" i="1" dirty="0">
                <a:solidFill>
                  <a:srgbClr val="222222"/>
                </a:solidFill>
              </a:rPr>
              <a:t>Image courtesy of Stuart Miles / </a:t>
            </a:r>
            <a:r>
              <a:rPr lang="en-GB" sz="800" i="1" dirty="0" err="1">
                <a:solidFill>
                  <a:srgbClr val="222222"/>
                </a:solidFill>
              </a:rPr>
              <a:t>FreeDigitalPhotos.net</a:t>
            </a:r>
            <a:endParaRPr lang="en-GB" sz="800" i="1" dirty="0">
              <a:solidFill>
                <a:srgbClr val="222222"/>
              </a:solidFill>
            </a:endParaRPr>
          </a:p>
        </p:txBody>
      </p:sp>
      <p:sp>
        <p:nvSpPr>
          <p:cNvPr id="6" name="テキスト ボックス 5"/>
          <p:cNvSpPr txBox="1"/>
          <p:nvPr/>
        </p:nvSpPr>
        <p:spPr>
          <a:xfrm>
            <a:off x="3131840" y="987574"/>
            <a:ext cx="2808312" cy="477054"/>
          </a:xfrm>
          <a:prstGeom prst="rect">
            <a:avLst/>
          </a:prstGeom>
          <a:noFill/>
        </p:spPr>
        <p:txBody>
          <a:bodyPr wrap="square" rtlCol="0" anchor="ctr">
            <a:spAutoFit/>
          </a:bodyPr>
          <a:lstStyle/>
          <a:p>
            <a:pPr>
              <a:lnSpc>
                <a:spcPct val="130000"/>
              </a:lnSpc>
            </a:pPr>
            <a:r>
              <a:rPr kumimoji="1" lang="ja-JP" altLang="en-US" sz="2000" spc="-50" dirty="0" smtClean="0"/>
              <a:t>プレーヤーのタイプ</a:t>
            </a:r>
            <a:endParaRPr kumimoji="1" lang="ja-JP" altLang="en-US" sz="2000" spc="-50" dirty="0"/>
          </a:p>
        </p:txBody>
      </p:sp>
      <p:sp>
        <p:nvSpPr>
          <p:cNvPr id="2" name="テキスト ボックス 1"/>
          <p:cNvSpPr txBox="1"/>
          <p:nvPr/>
        </p:nvSpPr>
        <p:spPr>
          <a:xfrm>
            <a:off x="5580112" y="1851670"/>
            <a:ext cx="3168352" cy="2800766"/>
          </a:xfrm>
          <a:prstGeom prst="rect">
            <a:avLst/>
          </a:prstGeom>
          <a:noFill/>
        </p:spPr>
        <p:txBody>
          <a:bodyPr wrap="square" rtlCol="0">
            <a:spAutoFit/>
          </a:bodyPr>
          <a:lstStyle/>
          <a:p>
            <a:r>
              <a:rPr kumimoji="1" lang="ja-JP" altLang="en-US" sz="1600" b="1" dirty="0" smtClean="0">
                <a:solidFill>
                  <a:schemeClr val="tx1"/>
                </a:solidFill>
              </a:rPr>
              <a:t>社交家</a:t>
            </a:r>
            <a:endParaRPr kumimoji="1" lang="en-US" altLang="ja-JP" sz="1600" b="1" dirty="0" smtClean="0">
              <a:solidFill>
                <a:schemeClr val="tx1"/>
              </a:solidFill>
            </a:endParaRPr>
          </a:p>
          <a:p>
            <a:pPr marL="285750" indent="-285750">
              <a:buFont typeface="Arial"/>
              <a:buChar char="•"/>
            </a:pPr>
            <a:r>
              <a:rPr kumimoji="1" lang="ja-JP" altLang="en-US" sz="1600" dirty="0" smtClean="0">
                <a:solidFill>
                  <a:schemeClr val="tx1"/>
                </a:solidFill>
              </a:rPr>
              <a:t>他のプレーヤーと交流し、つながりをもとうとする</a:t>
            </a:r>
            <a:endParaRPr kumimoji="1" lang="en-US" altLang="ja-JP" sz="1600" dirty="0" smtClean="0">
              <a:solidFill>
                <a:schemeClr val="tx1"/>
              </a:solidFill>
            </a:endParaRPr>
          </a:p>
          <a:p>
            <a:r>
              <a:rPr kumimoji="1" lang="ja-JP" altLang="en-US" sz="1600" b="1" dirty="0" smtClean="0">
                <a:solidFill>
                  <a:schemeClr val="tx1"/>
                </a:solidFill>
              </a:rPr>
              <a:t>自由人</a:t>
            </a:r>
            <a:endParaRPr kumimoji="1" lang="en-US" altLang="ja-JP" sz="1600" b="1" dirty="0" smtClean="0">
              <a:solidFill>
                <a:schemeClr val="tx1"/>
              </a:solidFill>
            </a:endParaRPr>
          </a:p>
          <a:p>
            <a:pPr marL="285750" indent="-285750">
              <a:buFont typeface="Arial"/>
              <a:buChar char="•"/>
            </a:pPr>
            <a:r>
              <a:rPr kumimoji="1" lang="ja-JP" altLang="en-US" sz="1600" dirty="0" smtClean="0">
                <a:solidFill>
                  <a:schemeClr val="tx1"/>
                </a:solidFill>
              </a:rPr>
              <a:t>探検し、想像しようとする</a:t>
            </a:r>
            <a:endParaRPr kumimoji="1" lang="en-US" altLang="ja-JP" sz="1600" dirty="0" smtClean="0">
              <a:solidFill>
                <a:schemeClr val="tx1"/>
              </a:solidFill>
            </a:endParaRPr>
          </a:p>
          <a:p>
            <a:r>
              <a:rPr kumimoji="1" lang="ja-JP" altLang="en-US" sz="1600" b="1" dirty="0" smtClean="0">
                <a:solidFill>
                  <a:schemeClr val="tx1"/>
                </a:solidFill>
              </a:rPr>
              <a:t>達成家</a:t>
            </a:r>
            <a:endParaRPr kumimoji="1" lang="en-US" altLang="ja-JP" sz="1600" b="1" dirty="0" smtClean="0">
              <a:solidFill>
                <a:schemeClr val="tx1"/>
              </a:solidFill>
            </a:endParaRPr>
          </a:p>
          <a:p>
            <a:pPr marL="285750" indent="-285750">
              <a:buFont typeface="Arial"/>
              <a:buChar char="•"/>
            </a:pPr>
            <a:r>
              <a:rPr kumimoji="1" lang="ja-JP" altLang="en-US" sz="1600" dirty="0" smtClean="0">
                <a:solidFill>
                  <a:schemeClr val="tx1"/>
                </a:solidFill>
              </a:rPr>
              <a:t>システムをマスターし、</a:t>
            </a:r>
            <a:r>
              <a:rPr kumimoji="1" lang="en-US" altLang="ja-JP" sz="1600" dirty="0" smtClean="0">
                <a:solidFill>
                  <a:schemeClr val="tx1"/>
                </a:solidFill>
              </a:rPr>
              <a:t>100%</a:t>
            </a:r>
            <a:r>
              <a:rPr kumimoji="1" lang="ja-JP" altLang="en-US" sz="1600" dirty="0" smtClean="0">
                <a:solidFill>
                  <a:schemeClr val="tx1"/>
                </a:solidFill>
              </a:rPr>
              <a:t>の完遂を求める</a:t>
            </a:r>
            <a:endParaRPr kumimoji="1" lang="en-US" altLang="ja-JP" sz="1600" dirty="0" smtClean="0">
              <a:solidFill>
                <a:schemeClr val="tx1"/>
              </a:solidFill>
            </a:endParaRPr>
          </a:p>
          <a:p>
            <a:r>
              <a:rPr kumimoji="1" lang="ja-JP" altLang="en-US" sz="1600" b="1" dirty="0" smtClean="0">
                <a:solidFill>
                  <a:schemeClr val="tx1"/>
                </a:solidFill>
              </a:rPr>
              <a:t>博愛主義者</a:t>
            </a:r>
            <a:endParaRPr kumimoji="1" lang="en-US" altLang="ja-JP" sz="1600" b="1" dirty="0">
              <a:solidFill>
                <a:schemeClr val="tx1"/>
              </a:solidFill>
            </a:endParaRPr>
          </a:p>
          <a:p>
            <a:pPr marL="285750" indent="-285750">
              <a:buFont typeface="Arial"/>
              <a:buChar char="•"/>
            </a:pPr>
            <a:r>
              <a:rPr kumimoji="1" lang="ja-JP" altLang="en-US" sz="1600" dirty="0" smtClean="0">
                <a:solidFill>
                  <a:schemeClr val="tx1"/>
                </a:solidFill>
              </a:rPr>
              <a:t>可能なら他の人を助けようとする</a:t>
            </a:r>
            <a:endParaRPr kumimoji="1" lang="ja-JP" altLang="en-US" sz="1600" dirty="0">
              <a:solidFill>
                <a:schemeClr val="tx1"/>
              </a:solidFill>
            </a:endParaRPr>
          </a:p>
        </p:txBody>
      </p:sp>
      <p:sp>
        <p:nvSpPr>
          <p:cNvPr id="9" name="Shape 207"/>
          <p:cNvSpPr txBox="1"/>
          <p:nvPr/>
        </p:nvSpPr>
        <p:spPr>
          <a:xfrm>
            <a:off x="395536" y="1635646"/>
            <a:ext cx="5112567" cy="3312368"/>
          </a:xfrm>
          <a:prstGeom prst="rect">
            <a:avLst/>
          </a:prstGeom>
        </p:spPr>
        <p:txBody>
          <a:bodyPr lIns="91425" tIns="91425" rIns="91425" bIns="91425" anchor="t" anchorCtr="0">
            <a:noAutofit/>
          </a:bodyPr>
          <a:lstStyle/>
          <a:p>
            <a:pPr lvl="0" rtl="0">
              <a:buNone/>
            </a:pPr>
            <a:r>
              <a:rPr lang="en-GB" sz="1800" b="1" dirty="0"/>
              <a:t>Socialisers </a:t>
            </a:r>
          </a:p>
          <a:p>
            <a:pPr marL="457200" lvl="0" indent="-342900" rtl="0">
              <a:buClr>
                <a:srgbClr val="000000"/>
              </a:buClr>
              <a:buSzPct val="100000"/>
              <a:buFont typeface="Arial"/>
              <a:buChar char="●"/>
            </a:pPr>
            <a:r>
              <a:rPr lang="en-GB" sz="1800" dirty="0"/>
              <a:t>Looking to interact and connect with other players</a:t>
            </a:r>
            <a:r>
              <a:rPr lang="en-GB" sz="1800" dirty="0" smtClean="0"/>
              <a:t>. </a:t>
            </a:r>
            <a:r>
              <a:rPr lang="en-GB" sz="1000" dirty="0" err="1" smtClean="0">
                <a:solidFill>
                  <a:schemeClr val="dk1"/>
                </a:solidFill>
              </a:rPr>
              <a:t>Marczewski</a:t>
            </a:r>
            <a:r>
              <a:rPr lang="en-GB" sz="1000" dirty="0">
                <a:solidFill>
                  <a:schemeClr val="dk1"/>
                </a:solidFill>
              </a:rPr>
              <a:t>, A. 2013</a:t>
            </a:r>
          </a:p>
          <a:p>
            <a:pPr lvl="0" rtl="0">
              <a:buNone/>
            </a:pPr>
            <a:r>
              <a:rPr lang="en-GB" sz="1800" b="1" dirty="0"/>
              <a:t>Free spirits</a:t>
            </a:r>
          </a:p>
          <a:p>
            <a:pPr marL="457200" lvl="0" indent="-342900" rtl="0">
              <a:buClr>
                <a:srgbClr val="000000"/>
              </a:buClr>
              <a:buSzPct val="100000"/>
              <a:buFont typeface="Arial"/>
              <a:buChar char="●"/>
            </a:pPr>
            <a:r>
              <a:rPr lang="en-GB" sz="1800" dirty="0"/>
              <a:t>Looking to explore and create</a:t>
            </a:r>
            <a:r>
              <a:rPr lang="en-GB" sz="1800" dirty="0" smtClean="0"/>
              <a:t>. </a:t>
            </a:r>
            <a:r>
              <a:rPr lang="en-GB" sz="1000" dirty="0" err="1" smtClean="0">
                <a:solidFill>
                  <a:schemeClr val="dk1"/>
                </a:solidFill>
              </a:rPr>
              <a:t>Marczewski</a:t>
            </a:r>
            <a:r>
              <a:rPr lang="en-GB" sz="1000" dirty="0">
                <a:solidFill>
                  <a:schemeClr val="dk1"/>
                </a:solidFill>
              </a:rPr>
              <a:t>, A. 2013</a:t>
            </a:r>
          </a:p>
          <a:p>
            <a:pPr lvl="0" rtl="0">
              <a:buNone/>
            </a:pPr>
            <a:r>
              <a:rPr lang="en-GB" sz="1800" b="1" dirty="0"/>
              <a:t>Achievers </a:t>
            </a:r>
          </a:p>
          <a:p>
            <a:pPr marL="457200" lvl="0" indent="-342900" rtl="0">
              <a:buClr>
                <a:srgbClr val="000000"/>
              </a:buClr>
              <a:buSzPct val="100000"/>
              <a:buFont typeface="Arial"/>
              <a:buChar char="●"/>
            </a:pPr>
            <a:r>
              <a:rPr lang="en-GB" sz="1800" dirty="0"/>
              <a:t>Looking to master the system and obtain 100% completion</a:t>
            </a:r>
            <a:r>
              <a:rPr lang="en-GB" sz="1800" dirty="0" smtClean="0"/>
              <a:t>. </a:t>
            </a:r>
            <a:r>
              <a:rPr lang="en-GB" sz="1000" dirty="0" err="1" smtClean="0">
                <a:solidFill>
                  <a:schemeClr val="dk1"/>
                </a:solidFill>
              </a:rPr>
              <a:t>Marczewski</a:t>
            </a:r>
            <a:r>
              <a:rPr lang="en-GB" sz="1000" dirty="0">
                <a:solidFill>
                  <a:schemeClr val="dk1"/>
                </a:solidFill>
              </a:rPr>
              <a:t>, A. 2013</a:t>
            </a:r>
          </a:p>
          <a:p>
            <a:pPr lvl="0" rtl="0">
              <a:buNone/>
            </a:pPr>
            <a:r>
              <a:rPr lang="en-GB" sz="1800" b="1" dirty="0"/>
              <a:t>Philanthropists </a:t>
            </a:r>
          </a:p>
          <a:p>
            <a:pPr marL="457200" lvl="0" indent="-342900">
              <a:buClr>
                <a:srgbClr val="000000"/>
              </a:buClr>
              <a:buSzPct val="100000"/>
              <a:buFont typeface="Arial"/>
              <a:buChar char="●"/>
            </a:pPr>
            <a:r>
              <a:rPr lang="en-GB" sz="1800" dirty="0"/>
              <a:t>Looking to help others where possible</a:t>
            </a:r>
            <a:r>
              <a:rPr lang="en-GB" sz="1800" dirty="0" smtClean="0"/>
              <a:t>. </a:t>
            </a:r>
            <a:r>
              <a:rPr lang="en-GB" sz="1000" dirty="0" err="1" smtClean="0">
                <a:solidFill>
                  <a:schemeClr val="dk1"/>
                </a:solidFill>
              </a:rPr>
              <a:t>Marczewski</a:t>
            </a:r>
            <a:r>
              <a:rPr lang="en-GB" sz="1000" dirty="0">
                <a:solidFill>
                  <a:schemeClr val="dk1"/>
                </a:solidFill>
              </a:rPr>
              <a:t>, A. 2013</a:t>
            </a:r>
          </a:p>
        </p:txBody>
      </p:sp>
    </p:spTree>
    <p:extLst>
      <p:ext uri="{BB962C8B-B14F-4D97-AF65-F5344CB8AC3E}">
        <p14:creationId xmlns:p14="http://schemas.microsoft.com/office/powerpoint/2010/main" val="2674292372"/>
      </p:ext>
    </p:extLst>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23528" y="51470"/>
            <a:ext cx="8572500" cy="542400"/>
          </a:xfrm>
          <a:prstGeom prst="rect">
            <a:avLst/>
          </a:prstGeom>
        </p:spPr>
        <p:txBody>
          <a:bodyPr lIns="91425" tIns="91425" rIns="91425" bIns="91425" anchor="t" anchorCtr="0">
            <a:noAutofit/>
          </a:bodyPr>
          <a:lstStyle/>
          <a:p>
            <a:pPr lvl="0" algn="l" rtl="0">
              <a:buNone/>
            </a:pPr>
            <a:r>
              <a:rPr lang="en-GB" sz="6000" dirty="0" smtClean="0"/>
              <a:t>         Player </a:t>
            </a:r>
            <a:r>
              <a:rPr lang="en-GB" sz="6000" dirty="0"/>
              <a:t>types</a:t>
            </a:r>
          </a:p>
        </p:txBody>
      </p:sp>
      <p:pic>
        <p:nvPicPr>
          <p:cNvPr id="186" name="Shape 186"/>
          <p:cNvPicPr preferRelativeResize="0"/>
          <p:nvPr/>
        </p:nvPicPr>
        <p:blipFill>
          <a:blip r:embed="rId3"/>
          <a:stretch>
            <a:fillRect/>
          </a:stretch>
        </p:blipFill>
        <p:spPr>
          <a:xfrm>
            <a:off x="7020272" y="123478"/>
            <a:ext cx="1944216" cy="1389540"/>
          </a:xfrm>
          <a:prstGeom prst="rect">
            <a:avLst/>
          </a:prstGeom>
          <a:noFill/>
          <a:ln>
            <a:noFill/>
          </a:ln>
        </p:spPr>
      </p:pic>
      <p:sp>
        <p:nvSpPr>
          <p:cNvPr id="187" name="Shape 187"/>
          <p:cNvSpPr txBox="1"/>
          <p:nvPr/>
        </p:nvSpPr>
        <p:spPr>
          <a:xfrm>
            <a:off x="6365401" y="1491630"/>
            <a:ext cx="2778599" cy="245700"/>
          </a:xfrm>
          <a:prstGeom prst="rect">
            <a:avLst/>
          </a:prstGeom>
        </p:spPr>
        <p:txBody>
          <a:bodyPr lIns="91425" tIns="91425" rIns="91425" bIns="91425" anchor="t" anchorCtr="0">
            <a:noAutofit/>
          </a:bodyPr>
          <a:lstStyle/>
          <a:p>
            <a:pPr>
              <a:buNone/>
            </a:pPr>
            <a:r>
              <a:rPr lang="en-GB" sz="800" i="1" dirty="0">
                <a:solidFill>
                  <a:srgbClr val="222222"/>
                </a:solidFill>
              </a:rPr>
              <a:t>Image courtesy of Stuart Miles / </a:t>
            </a:r>
            <a:r>
              <a:rPr lang="en-GB" sz="800" i="1" dirty="0" err="1">
                <a:solidFill>
                  <a:srgbClr val="222222"/>
                </a:solidFill>
              </a:rPr>
              <a:t>FreeDigitalPhotos.net</a:t>
            </a:r>
            <a:endParaRPr lang="en-GB" sz="800" i="1" dirty="0">
              <a:solidFill>
                <a:srgbClr val="222222"/>
              </a:solidFill>
            </a:endParaRPr>
          </a:p>
        </p:txBody>
      </p:sp>
      <p:sp>
        <p:nvSpPr>
          <p:cNvPr id="6" name="テキスト ボックス 5"/>
          <p:cNvSpPr txBox="1"/>
          <p:nvPr/>
        </p:nvSpPr>
        <p:spPr>
          <a:xfrm>
            <a:off x="3131840" y="987574"/>
            <a:ext cx="2808312" cy="477054"/>
          </a:xfrm>
          <a:prstGeom prst="rect">
            <a:avLst/>
          </a:prstGeom>
          <a:noFill/>
        </p:spPr>
        <p:txBody>
          <a:bodyPr wrap="square" rtlCol="0" anchor="ctr">
            <a:spAutoFit/>
          </a:bodyPr>
          <a:lstStyle/>
          <a:p>
            <a:pPr>
              <a:lnSpc>
                <a:spcPct val="130000"/>
              </a:lnSpc>
            </a:pPr>
            <a:r>
              <a:rPr kumimoji="1" lang="ja-JP" altLang="en-US" sz="2000" spc="-50" dirty="0" smtClean="0"/>
              <a:t>プレーヤーのタイプ</a:t>
            </a:r>
            <a:endParaRPr kumimoji="1" lang="ja-JP" altLang="en-US" sz="2000" spc="-50" dirty="0"/>
          </a:p>
        </p:txBody>
      </p:sp>
      <p:sp>
        <p:nvSpPr>
          <p:cNvPr id="2" name="テキスト ボックス 1"/>
          <p:cNvSpPr txBox="1"/>
          <p:nvPr/>
        </p:nvSpPr>
        <p:spPr>
          <a:xfrm>
            <a:off x="6156176" y="1851670"/>
            <a:ext cx="2808312" cy="3016211"/>
          </a:xfrm>
          <a:prstGeom prst="rect">
            <a:avLst/>
          </a:prstGeom>
          <a:noFill/>
        </p:spPr>
        <p:txBody>
          <a:bodyPr wrap="square" rtlCol="0">
            <a:spAutoFit/>
          </a:bodyPr>
          <a:lstStyle/>
          <a:p>
            <a:r>
              <a:rPr kumimoji="1" lang="ja-JP" altLang="en-US" sz="1600" b="1" dirty="0" smtClean="0">
                <a:solidFill>
                  <a:schemeClr val="tx1"/>
                </a:solidFill>
              </a:rPr>
              <a:t>ネットワーカー</a:t>
            </a:r>
            <a:endParaRPr kumimoji="1" lang="en-US" altLang="ja-JP" sz="1600" b="1" dirty="0" smtClean="0">
              <a:solidFill>
                <a:schemeClr val="tx1"/>
              </a:solidFill>
            </a:endParaRPr>
          </a:p>
          <a:p>
            <a:pPr marL="285750" indent="-285750">
              <a:buFont typeface="Arial"/>
              <a:buChar char="•"/>
            </a:pPr>
            <a:r>
              <a:rPr kumimoji="1" lang="ja-JP" altLang="en-US" dirty="0" smtClean="0">
                <a:solidFill>
                  <a:schemeClr val="tx1"/>
                </a:solidFill>
              </a:rPr>
              <a:t>他のプレーヤーと交流し、つながりをもとうとする</a:t>
            </a:r>
            <a:endParaRPr kumimoji="1" lang="en-US" altLang="ja-JP" dirty="0" smtClean="0">
              <a:solidFill>
                <a:schemeClr val="tx1"/>
              </a:solidFill>
            </a:endParaRPr>
          </a:p>
          <a:p>
            <a:r>
              <a:rPr kumimoji="1" lang="ja-JP" altLang="en-US" sz="1600" b="1" dirty="0" smtClean="0">
                <a:solidFill>
                  <a:schemeClr val="tx1"/>
                </a:solidFill>
              </a:rPr>
              <a:t>消費者</a:t>
            </a:r>
            <a:endParaRPr kumimoji="1" lang="en-US" altLang="ja-JP" sz="1600" b="1" dirty="0" smtClean="0">
              <a:solidFill>
                <a:schemeClr val="tx1"/>
              </a:solidFill>
            </a:endParaRPr>
          </a:p>
          <a:p>
            <a:pPr marL="285750" indent="-285750">
              <a:buFont typeface="Arial"/>
              <a:buChar char="•"/>
            </a:pPr>
            <a:r>
              <a:rPr kumimoji="1" lang="ja-JP" altLang="en-US" dirty="0" smtClean="0">
                <a:solidFill>
                  <a:schemeClr val="tx1"/>
                </a:solidFill>
              </a:rPr>
              <a:t>ほとんどまたは全く他人と交流することなくシステムから欲しい物を得ようとする</a:t>
            </a:r>
            <a:endParaRPr kumimoji="1" lang="en-US" altLang="ja-JP" dirty="0" smtClean="0">
              <a:solidFill>
                <a:schemeClr val="tx1"/>
              </a:solidFill>
            </a:endParaRPr>
          </a:p>
          <a:p>
            <a:r>
              <a:rPr kumimoji="1" lang="ja-JP" altLang="en-US" sz="1600" b="1" dirty="0" smtClean="0">
                <a:solidFill>
                  <a:schemeClr val="tx1"/>
                </a:solidFill>
              </a:rPr>
              <a:t>利己主義者</a:t>
            </a:r>
            <a:endParaRPr kumimoji="1" lang="en-US" altLang="ja-JP" sz="1600" b="1" dirty="0" smtClean="0">
              <a:solidFill>
                <a:schemeClr val="tx1"/>
              </a:solidFill>
            </a:endParaRPr>
          </a:p>
          <a:p>
            <a:pPr marL="285750" indent="-285750">
              <a:buFont typeface="Arial"/>
              <a:buChar char="•"/>
            </a:pPr>
            <a:r>
              <a:rPr kumimoji="1" lang="ja-JP" altLang="en-US" dirty="0" smtClean="0">
                <a:solidFill>
                  <a:schemeClr val="tx1"/>
                </a:solidFill>
              </a:rPr>
              <a:t>バッジやトロフィーを集めて誇示しようとする</a:t>
            </a:r>
            <a:endParaRPr kumimoji="1" lang="en-US" altLang="ja-JP" dirty="0" smtClean="0">
              <a:solidFill>
                <a:schemeClr val="tx1"/>
              </a:solidFill>
            </a:endParaRPr>
          </a:p>
          <a:p>
            <a:r>
              <a:rPr kumimoji="1" lang="ja-JP" altLang="en-US" sz="1600" b="1" dirty="0" smtClean="0">
                <a:solidFill>
                  <a:schemeClr val="tx1"/>
                </a:solidFill>
              </a:rPr>
              <a:t>搾取者</a:t>
            </a:r>
            <a:endParaRPr kumimoji="1" lang="en-US" altLang="ja-JP" sz="1600" b="1" dirty="0">
              <a:solidFill>
                <a:schemeClr val="tx1"/>
              </a:solidFill>
            </a:endParaRPr>
          </a:p>
          <a:p>
            <a:pPr marL="285750" indent="-285750">
              <a:buFont typeface="Arial"/>
              <a:buChar char="•"/>
            </a:pPr>
            <a:r>
              <a:rPr kumimoji="1" lang="ja-JP" altLang="en-US" dirty="0" smtClean="0">
                <a:solidFill>
                  <a:schemeClr val="tx1"/>
                </a:solidFill>
              </a:rPr>
              <a:t>他人を利用して前進しようとする</a:t>
            </a:r>
            <a:endParaRPr kumimoji="1" lang="ja-JP" altLang="en-US" dirty="0">
              <a:solidFill>
                <a:schemeClr val="tx1"/>
              </a:solidFill>
            </a:endParaRPr>
          </a:p>
        </p:txBody>
      </p:sp>
      <p:sp>
        <p:nvSpPr>
          <p:cNvPr id="8" name="Shape 216"/>
          <p:cNvSpPr txBox="1"/>
          <p:nvPr/>
        </p:nvSpPr>
        <p:spPr>
          <a:xfrm>
            <a:off x="323528" y="1491630"/>
            <a:ext cx="5832648" cy="3528392"/>
          </a:xfrm>
          <a:prstGeom prst="rect">
            <a:avLst/>
          </a:prstGeom>
        </p:spPr>
        <p:txBody>
          <a:bodyPr lIns="91425" tIns="91425" rIns="91425" bIns="91425" anchor="t" anchorCtr="0">
            <a:noAutofit/>
          </a:bodyPr>
          <a:lstStyle/>
          <a:p>
            <a:pPr lvl="0" rtl="0">
              <a:buNone/>
            </a:pPr>
            <a:r>
              <a:rPr lang="en-GB" sz="1800" b="1" dirty="0"/>
              <a:t>Networkers</a:t>
            </a:r>
          </a:p>
          <a:p>
            <a:pPr marL="457200" lvl="0" indent="-342900" rtl="0">
              <a:buClr>
                <a:srgbClr val="000000"/>
              </a:buClr>
              <a:buSzPct val="100000"/>
              <a:buFont typeface="Arial"/>
              <a:buChar char="●"/>
            </a:pPr>
            <a:r>
              <a:rPr lang="en-GB" sz="1800" dirty="0"/>
              <a:t>Looking to interact and connect with other players. </a:t>
            </a:r>
            <a:r>
              <a:rPr lang="en-GB" sz="1000" dirty="0" err="1">
                <a:solidFill>
                  <a:schemeClr val="dk1"/>
                </a:solidFill>
              </a:rPr>
              <a:t>Marczewski</a:t>
            </a:r>
            <a:r>
              <a:rPr lang="en-GB" sz="1000" dirty="0">
                <a:solidFill>
                  <a:schemeClr val="dk1"/>
                </a:solidFill>
              </a:rPr>
              <a:t>, A. 2013</a:t>
            </a:r>
          </a:p>
          <a:p>
            <a:pPr lvl="0" rtl="0">
              <a:buNone/>
            </a:pPr>
            <a:r>
              <a:rPr lang="en-GB" sz="1800" b="1" dirty="0"/>
              <a:t>Consumers</a:t>
            </a:r>
          </a:p>
          <a:p>
            <a:pPr marL="457200" lvl="0" indent="-342900" rtl="0">
              <a:buClr>
                <a:srgbClr val="000000"/>
              </a:buClr>
              <a:buSzPct val="100000"/>
              <a:buFont typeface="Arial"/>
              <a:buChar char="●"/>
            </a:pPr>
            <a:r>
              <a:rPr lang="en-GB" sz="1800" dirty="0"/>
              <a:t>Just looking to obtain what they want from the system with little or no interaction with other people. </a:t>
            </a:r>
            <a:r>
              <a:rPr lang="en-GB" sz="1000" dirty="0" err="1">
                <a:solidFill>
                  <a:schemeClr val="dk1"/>
                </a:solidFill>
              </a:rPr>
              <a:t>Marczewski</a:t>
            </a:r>
            <a:r>
              <a:rPr lang="en-GB" sz="1000" dirty="0">
                <a:solidFill>
                  <a:schemeClr val="dk1"/>
                </a:solidFill>
              </a:rPr>
              <a:t>, A. 2013</a:t>
            </a:r>
          </a:p>
          <a:p>
            <a:pPr lvl="0" rtl="0">
              <a:buNone/>
            </a:pPr>
            <a:r>
              <a:rPr lang="en-GB" sz="1800" b="1" dirty="0"/>
              <a:t>Self seekers</a:t>
            </a:r>
          </a:p>
          <a:p>
            <a:pPr marL="457200" lvl="0" indent="-342900" rtl="0">
              <a:buClr>
                <a:srgbClr val="000000"/>
              </a:buClr>
              <a:buSzPct val="100000"/>
              <a:buFont typeface="Arial"/>
              <a:buChar char="●"/>
            </a:pPr>
            <a:r>
              <a:rPr lang="en-GB" sz="1800" dirty="0">
                <a:solidFill>
                  <a:schemeClr val="dk1"/>
                </a:solidFill>
              </a:rPr>
              <a:t>Looking to collect badges and trophies to show off. </a:t>
            </a:r>
            <a:r>
              <a:rPr lang="en-GB" sz="1000" dirty="0" err="1">
                <a:solidFill>
                  <a:schemeClr val="dk1"/>
                </a:solidFill>
              </a:rPr>
              <a:t>Marczewski</a:t>
            </a:r>
            <a:r>
              <a:rPr lang="en-GB" sz="1000" dirty="0">
                <a:solidFill>
                  <a:schemeClr val="dk1"/>
                </a:solidFill>
              </a:rPr>
              <a:t>, A. 2013</a:t>
            </a:r>
          </a:p>
          <a:p>
            <a:pPr lvl="0" rtl="0">
              <a:buNone/>
            </a:pPr>
            <a:r>
              <a:rPr lang="en-GB" sz="1800" b="1" dirty="0"/>
              <a:t>Exploiters</a:t>
            </a:r>
          </a:p>
          <a:p>
            <a:pPr marL="457200" lvl="0" indent="-342900" rtl="0">
              <a:buClr>
                <a:srgbClr val="000000"/>
              </a:buClr>
              <a:buSzPct val="100000"/>
              <a:buFont typeface="Arial"/>
              <a:buChar char="●"/>
            </a:pPr>
            <a:r>
              <a:rPr lang="en-GB" sz="1800" dirty="0"/>
              <a:t>Looking to use other people to make progress. </a:t>
            </a:r>
            <a:r>
              <a:rPr lang="en-GB" sz="1000" dirty="0" err="1">
                <a:solidFill>
                  <a:schemeClr val="dk1"/>
                </a:solidFill>
              </a:rPr>
              <a:t>Marczewski</a:t>
            </a:r>
            <a:r>
              <a:rPr lang="en-GB" sz="1000" dirty="0">
                <a:solidFill>
                  <a:schemeClr val="dk1"/>
                </a:solidFill>
              </a:rPr>
              <a:t>, A. 2013</a:t>
            </a:r>
          </a:p>
        </p:txBody>
      </p:sp>
    </p:spTree>
    <p:extLst>
      <p:ext uri="{BB962C8B-B14F-4D97-AF65-F5344CB8AC3E}">
        <p14:creationId xmlns:p14="http://schemas.microsoft.com/office/powerpoint/2010/main" val="4186691487"/>
      </p:ext>
    </p:extLst>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23528" y="123478"/>
            <a:ext cx="8572500" cy="643255"/>
          </a:xfrm>
          <a:prstGeom prst="rect">
            <a:avLst/>
          </a:prstGeom>
        </p:spPr>
        <p:txBody>
          <a:bodyPr lIns="91425" tIns="91425" rIns="91425" bIns="91425" anchor="t" anchorCtr="0">
            <a:noAutofit/>
          </a:bodyPr>
          <a:lstStyle/>
          <a:p>
            <a:pPr lvl="0" algn="l" rtl="0">
              <a:buNone/>
            </a:pPr>
            <a:r>
              <a:rPr lang="en-GB" sz="5600" dirty="0" smtClean="0"/>
              <a:t>         Player </a:t>
            </a:r>
            <a:r>
              <a:rPr lang="en-GB" sz="5600" dirty="0"/>
              <a:t>types</a:t>
            </a:r>
          </a:p>
        </p:txBody>
      </p:sp>
      <p:pic>
        <p:nvPicPr>
          <p:cNvPr id="224" name="Shape 224"/>
          <p:cNvPicPr preferRelativeResize="0"/>
          <p:nvPr/>
        </p:nvPicPr>
        <p:blipFill>
          <a:blip r:embed="rId3"/>
          <a:stretch>
            <a:fillRect/>
          </a:stretch>
        </p:blipFill>
        <p:spPr>
          <a:xfrm>
            <a:off x="2483768" y="1275606"/>
            <a:ext cx="5472608" cy="3744416"/>
          </a:xfrm>
          <a:prstGeom prst="rect">
            <a:avLst/>
          </a:prstGeom>
          <a:noFill/>
          <a:ln>
            <a:noFill/>
          </a:ln>
        </p:spPr>
      </p:pic>
      <p:sp>
        <p:nvSpPr>
          <p:cNvPr id="225" name="Shape 225"/>
          <p:cNvSpPr txBox="1"/>
          <p:nvPr/>
        </p:nvSpPr>
        <p:spPr>
          <a:xfrm>
            <a:off x="395536" y="1491630"/>
            <a:ext cx="1872208" cy="3168352"/>
          </a:xfrm>
          <a:prstGeom prst="rect">
            <a:avLst/>
          </a:prstGeom>
        </p:spPr>
        <p:txBody>
          <a:bodyPr lIns="91425" tIns="91425" rIns="91425" bIns="91425" anchor="t" anchorCtr="0">
            <a:noAutofit/>
          </a:bodyPr>
          <a:lstStyle/>
          <a:p>
            <a:pPr lvl="0" rtl="0">
              <a:buNone/>
            </a:pPr>
            <a:r>
              <a:rPr lang="en-GB" sz="1600" dirty="0"/>
              <a:t>Purple: user types</a:t>
            </a:r>
          </a:p>
          <a:p>
            <a:endParaRPr sz="1600" dirty="0"/>
          </a:p>
          <a:p>
            <a:pPr lvl="0" rtl="0">
              <a:buNone/>
            </a:pPr>
            <a:r>
              <a:rPr lang="en-GB" sz="1600" dirty="0"/>
              <a:t>Red: Extrinsic motivation rewards </a:t>
            </a:r>
          </a:p>
          <a:p>
            <a:endParaRPr sz="1600" dirty="0"/>
          </a:p>
          <a:p>
            <a:pPr>
              <a:buNone/>
            </a:pPr>
            <a:r>
              <a:rPr lang="en-GB" sz="1600" dirty="0"/>
              <a:t>Green: Intrinsic motivation rewards</a:t>
            </a:r>
          </a:p>
        </p:txBody>
      </p:sp>
      <p:sp>
        <p:nvSpPr>
          <p:cNvPr id="226" name="Shape 226"/>
          <p:cNvSpPr txBox="1"/>
          <p:nvPr/>
        </p:nvSpPr>
        <p:spPr>
          <a:xfrm>
            <a:off x="2555776" y="4587974"/>
            <a:ext cx="2304256" cy="288032"/>
          </a:xfrm>
          <a:prstGeom prst="rect">
            <a:avLst/>
          </a:prstGeom>
        </p:spPr>
        <p:txBody>
          <a:bodyPr lIns="91425" tIns="91425" rIns="91425" bIns="91425" anchor="t" anchorCtr="0">
            <a:noAutofit/>
          </a:bodyPr>
          <a:lstStyle/>
          <a:p>
            <a:pPr>
              <a:buNone/>
            </a:pPr>
            <a:r>
              <a:rPr lang="en-GB" sz="1200" dirty="0" err="1"/>
              <a:t>Marczewski</a:t>
            </a:r>
            <a:r>
              <a:rPr lang="en-GB" sz="1200" dirty="0"/>
              <a:t>, A. 2013</a:t>
            </a:r>
          </a:p>
        </p:txBody>
      </p:sp>
      <p:sp>
        <p:nvSpPr>
          <p:cNvPr id="6" name="テキスト ボックス 5"/>
          <p:cNvSpPr txBox="1"/>
          <p:nvPr/>
        </p:nvSpPr>
        <p:spPr>
          <a:xfrm>
            <a:off x="6012160" y="483518"/>
            <a:ext cx="2736304" cy="477054"/>
          </a:xfrm>
          <a:prstGeom prst="rect">
            <a:avLst/>
          </a:prstGeom>
          <a:noFill/>
        </p:spPr>
        <p:txBody>
          <a:bodyPr wrap="square" rtlCol="0" anchor="ctr">
            <a:spAutoFit/>
          </a:bodyPr>
          <a:lstStyle/>
          <a:p>
            <a:pPr algn="ctr">
              <a:lnSpc>
                <a:spcPct val="130000"/>
              </a:lnSpc>
            </a:pPr>
            <a:r>
              <a:rPr kumimoji="1" lang="ja-JP" altLang="en-US" sz="2000" spc="-50" dirty="0" smtClean="0"/>
              <a:t>プレーヤーのタイプ</a:t>
            </a:r>
            <a:endParaRPr kumimoji="1" lang="ja-JP" altLang="en-US" sz="2000" spc="-50" dirty="0"/>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23528" y="339502"/>
            <a:ext cx="8572500" cy="542400"/>
          </a:xfrm>
          <a:prstGeom prst="rect">
            <a:avLst/>
          </a:prstGeom>
        </p:spPr>
        <p:txBody>
          <a:bodyPr lIns="91425" tIns="91425" rIns="91425" bIns="91425" anchor="t" anchorCtr="0">
            <a:noAutofit/>
          </a:bodyPr>
          <a:lstStyle/>
          <a:p>
            <a:pPr algn="l">
              <a:buNone/>
            </a:pPr>
            <a:r>
              <a:rPr lang="ja-JP" altLang="en-US" sz="6000" dirty="0" smtClean="0"/>
              <a:t>　　</a:t>
            </a:r>
            <a:r>
              <a:rPr lang="en-US" altLang="ja-JP" sz="6000" dirty="0" smtClean="0"/>
              <a:t>   </a:t>
            </a:r>
            <a:r>
              <a:rPr lang="en-GB" sz="6000" dirty="0" smtClean="0"/>
              <a:t>History</a:t>
            </a:r>
            <a:endParaRPr lang="en-GB" sz="6000" dirty="0"/>
          </a:p>
        </p:txBody>
      </p:sp>
      <p:sp>
        <p:nvSpPr>
          <p:cNvPr id="28" name="Shape 28"/>
          <p:cNvSpPr txBox="1">
            <a:spLocks noGrp="1"/>
          </p:cNvSpPr>
          <p:nvPr>
            <p:ph type="body" idx="1"/>
          </p:nvPr>
        </p:nvSpPr>
        <p:spPr>
          <a:xfrm>
            <a:off x="683569" y="1491630"/>
            <a:ext cx="5400600" cy="3522416"/>
          </a:xfrm>
          <a:prstGeom prst="rect">
            <a:avLst/>
          </a:prstGeom>
        </p:spPr>
        <p:txBody>
          <a:bodyPr lIns="91425" tIns="91425" rIns="91425" bIns="91425" anchor="ctr" anchorCtr="0">
            <a:noAutofit/>
          </a:bodyPr>
          <a:lstStyle/>
          <a:p>
            <a:pPr marL="457200" lvl="0" indent="-381000" rtl="0">
              <a:spcBef>
                <a:spcPts val="1200"/>
              </a:spcBef>
              <a:buClr>
                <a:schemeClr val="dk1"/>
              </a:buClr>
              <a:buSzPct val="166666"/>
              <a:buFont typeface="Arial"/>
              <a:buChar char="•"/>
            </a:pPr>
            <a:r>
              <a:rPr lang="en-GB" sz="2400" dirty="0"/>
              <a:t>Issue created by MAJ (</a:t>
            </a:r>
            <a:r>
              <a:rPr lang="en-GB" sz="2400" dirty="0" err="1"/>
              <a:t>Moodle</a:t>
            </a:r>
            <a:r>
              <a:rPr lang="en-GB" sz="2400" dirty="0"/>
              <a:t> Association of Japan - Thomas Robb). MDL-</a:t>
            </a:r>
            <a:r>
              <a:rPr lang="en-GB" sz="2400" dirty="0" smtClean="0"/>
              <a:t>31776 </a:t>
            </a:r>
            <a:endParaRPr lang="en-GB" sz="2400" dirty="0"/>
          </a:p>
          <a:p>
            <a:pPr marL="914400" lvl="1" indent="-381000" rtl="0">
              <a:spcBef>
                <a:spcPts val="1200"/>
              </a:spcBef>
              <a:buClr>
                <a:srgbClr val="000000"/>
              </a:buClr>
              <a:buSzPct val="166666"/>
              <a:buFont typeface="Arial"/>
              <a:buChar char="•"/>
            </a:pPr>
            <a:r>
              <a:rPr lang="en-GB" sz="2400" dirty="0"/>
              <a:t>problems with original system.</a:t>
            </a:r>
          </a:p>
          <a:p>
            <a:pPr marL="216000" lvl="0" indent="-381000" rtl="0">
              <a:spcBef>
                <a:spcPts val="1200"/>
              </a:spcBef>
              <a:buClr>
                <a:schemeClr val="dk1"/>
              </a:buClr>
              <a:buSzPct val="166666"/>
              <a:buFont typeface="Arial"/>
              <a:buChar char="•"/>
            </a:pPr>
            <a:r>
              <a:rPr lang="en-GB" sz="2400" dirty="0"/>
              <a:t>Talks were had between Michael de </a:t>
            </a:r>
            <a:r>
              <a:rPr lang="en-GB" sz="2400" dirty="0" err="1"/>
              <a:t>Raadt</a:t>
            </a:r>
            <a:r>
              <a:rPr lang="en-GB" sz="2400" dirty="0"/>
              <a:t> and MAJ when he was last in Japan</a:t>
            </a:r>
            <a:r>
              <a:rPr lang="en-GB" sz="2400" dirty="0" smtClean="0"/>
              <a:t>.</a:t>
            </a:r>
            <a:endParaRPr lang="en-GB" sz="2400" dirty="0"/>
          </a:p>
        </p:txBody>
      </p:sp>
      <p:pic>
        <p:nvPicPr>
          <p:cNvPr id="29" name="Shape 29"/>
          <p:cNvPicPr preferRelativeResize="0"/>
          <p:nvPr/>
        </p:nvPicPr>
        <p:blipFill>
          <a:blip r:embed="rId3"/>
          <a:stretch>
            <a:fillRect/>
          </a:stretch>
        </p:blipFill>
        <p:spPr>
          <a:xfrm>
            <a:off x="6818500" y="90975"/>
            <a:ext cx="2184649" cy="1452774"/>
          </a:xfrm>
          <a:prstGeom prst="rect">
            <a:avLst/>
          </a:prstGeom>
          <a:noFill/>
          <a:ln>
            <a:noFill/>
          </a:ln>
        </p:spPr>
      </p:pic>
      <p:sp>
        <p:nvSpPr>
          <p:cNvPr id="30" name="Shape 30"/>
          <p:cNvSpPr txBox="1"/>
          <p:nvPr/>
        </p:nvSpPr>
        <p:spPr>
          <a:xfrm>
            <a:off x="6343425" y="1543750"/>
            <a:ext cx="2695200" cy="245700"/>
          </a:xfrm>
          <a:prstGeom prst="rect">
            <a:avLst/>
          </a:prstGeom>
        </p:spPr>
        <p:txBody>
          <a:bodyPr lIns="91425" tIns="91425" rIns="91425" bIns="91425" anchor="t" anchorCtr="0">
            <a:noAutofit/>
          </a:bodyPr>
          <a:lstStyle/>
          <a:p>
            <a:pPr>
              <a:buNone/>
            </a:pPr>
            <a:r>
              <a:rPr lang="en-GB" sz="800" i="1" dirty="0">
                <a:solidFill>
                  <a:srgbClr val="222222"/>
                </a:solidFill>
              </a:rPr>
              <a:t>Image courtesy of Tom Curtis / </a:t>
            </a:r>
            <a:r>
              <a:rPr lang="en-GB" sz="800" i="1" dirty="0" err="1">
                <a:solidFill>
                  <a:srgbClr val="222222"/>
                </a:solidFill>
              </a:rPr>
              <a:t>freeDigitalPhotos.net</a:t>
            </a:r>
            <a:endParaRPr lang="en-GB" sz="800" i="1" dirty="0">
              <a:solidFill>
                <a:srgbClr val="222222"/>
              </a:solidFill>
            </a:endParaRPr>
          </a:p>
        </p:txBody>
      </p:sp>
      <p:sp>
        <p:nvSpPr>
          <p:cNvPr id="2" name="テキスト ボックス 1"/>
          <p:cNvSpPr txBox="1"/>
          <p:nvPr/>
        </p:nvSpPr>
        <p:spPr>
          <a:xfrm>
            <a:off x="5076056" y="699542"/>
            <a:ext cx="1368152" cy="523220"/>
          </a:xfrm>
          <a:prstGeom prst="rect">
            <a:avLst/>
          </a:prstGeom>
          <a:noFill/>
        </p:spPr>
        <p:txBody>
          <a:bodyPr wrap="square" rtlCol="0">
            <a:spAutoFit/>
          </a:bodyPr>
          <a:lstStyle/>
          <a:p>
            <a:r>
              <a:rPr kumimoji="1" lang="ja-JP" altLang="en-US" sz="2800" dirty="0" smtClean="0"/>
              <a:t>経緯</a:t>
            </a:r>
            <a:endParaRPr kumimoji="1" lang="ja-JP" altLang="en-US" sz="2800" dirty="0"/>
          </a:p>
        </p:txBody>
      </p:sp>
      <p:sp>
        <p:nvSpPr>
          <p:cNvPr id="3" name="テキスト ボックス 2"/>
          <p:cNvSpPr txBox="1"/>
          <p:nvPr/>
        </p:nvSpPr>
        <p:spPr>
          <a:xfrm>
            <a:off x="6084168" y="2211710"/>
            <a:ext cx="2808312" cy="2554545"/>
          </a:xfrm>
          <a:prstGeom prst="rect">
            <a:avLst/>
          </a:prstGeom>
          <a:noFill/>
        </p:spPr>
        <p:txBody>
          <a:bodyPr wrap="square" rtlCol="0">
            <a:spAutoFit/>
          </a:bodyPr>
          <a:lstStyle/>
          <a:p>
            <a:pPr marL="285750" indent="-285750">
              <a:buFont typeface="Arial"/>
              <a:buChar char="•"/>
            </a:pPr>
            <a:r>
              <a:rPr kumimoji="1" lang="en-US" altLang="ja-JP" sz="2000" dirty="0" smtClean="0"/>
              <a:t>MAJ (</a:t>
            </a:r>
            <a:r>
              <a:rPr kumimoji="1" lang="ja-JP" altLang="en-US" sz="2000" dirty="0" smtClean="0"/>
              <a:t>日本ムードル協会</a:t>
            </a:r>
            <a:r>
              <a:rPr kumimoji="1" lang="en-US" altLang="ja-JP" sz="2000" dirty="0" smtClean="0"/>
              <a:t>, Thomas Robb)</a:t>
            </a:r>
            <a:r>
              <a:rPr kumimoji="1" lang="ja-JP" altLang="en-US" sz="2000" dirty="0" smtClean="0"/>
              <a:t>による課題提案</a:t>
            </a:r>
            <a:r>
              <a:rPr kumimoji="1" lang="en-US" altLang="ja-JP" sz="2000" dirty="0" smtClean="0"/>
              <a:t> </a:t>
            </a:r>
          </a:p>
          <a:p>
            <a:pPr lvl="4"/>
            <a:r>
              <a:rPr kumimoji="1" lang="ja-JP" altLang="en-US" sz="2000" dirty="0" smtClean="0"/>
              <a:t>　・</a:t>
            </a:r>
            <a:r>
              <a:rPr kumimoji="1" lang="ja-JP" altLang="en-US" sz="1800" dirty="0" smtClean="0"/>
              <a:t>元のシステムの問題</a:t>
            </a:r>
            <a:endParaRPr kumimoji="1" lang="en-US" altLang="ja-JP" sz="1800" dirty="0" smtClean="0"/>
          </a:p>
          <a:p>
            <a:pPr lvl="2"/>
            <a:endParaRPr kumimoji="1" lang="en-US" altLang="ja-JP" sz="2000" dirty="0" smtClean="0"/>
          </a:p>
          <a:p>
            <a:pPr marL="285750" indent="-285750">
              <a:buFont typeface="Arial"/>
              <a:buChar char="•"/>
            </a:pPr>
            <a:r>
              <a:rPr kumimoji="1" lang="en-US" altLang="ja-JP" sz="2000" dirty="0" smtClean="0"/>
              <a:t>Michael de</a:t>
            </a:r>
            <a:r>
              <a:rPr kumimoji="1" lang="en-US" altLang="ja-JP" sz="2000" dirty="0"/>
              <a:t> </a:t>
            </a:r>
            <a:r>
              <a:rPr kumimoji="1" lang="en-US" altLang="ja-JP" sz="2000" dirty="0" err="1" smtClean="0"/>
              <a:t>Raadt</a:t>
            </a:r>
            <a:r>
              <a:rPr kumimoji="1" lang="en-US" altLang="ja-JP" sz="2000" dirty="0" smtClean="0"/>
              <a:t> </a:t>
            </a:r>
            <a:r>
              <a:rPr kumimoji="1" lang="ja-JP" altLang="en-US" sz="2000" dirty="0" smtClean="0"/>
              <a:t>の来日時、</a:t>
            </a:r>
            <a:r>
              <a:rPr kumimoji="1" lang="en-US" altLang="ja-JP" sz="2000" dirty="0" smtClean="0"/>
              <a:t>MAJ</a:t>
            </a:r>
            <a:r>
              <a:rPr kumimoji="1" lang="ja-JP" altLang="en-US" sz="2000" dirty="0" smtClean="0"/>
              <a:t>との話し合い</a:t>
            </a:r>
            <a:endParaRPr kumimoji="1" lang="ja-JP" altLang="en-US" sz="20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23528" y="123478"/>
            <a:ext cx="8572500" cy="643255"/>
          </a:xfrm>
          <a:prstGeom prst="rect">
            <a:avLst/>
          </a:prstGeom>
        </p:spPr>
        <p:txBody>
          <a:bodyPr lIns="91425" tIns="91425" rIns="91425" bIns="91425" anchor="t" anchorCtr="0">
            <a:noAutofit/>
          </a:bodyPr>
          <a:lstStyle/>
          <a:p>
            <a:pPr lvl="0" algn="l" rtl="0">
              <a:buNone/>
            </a:pPr>
            <a:r>
              <a:rPr lang="en-GB" sz="5600" dirty="0" smtClean="0"/>
              <a:t>       </a:t>
            </a:r>
            <a:r>
              <a:rPr lang="en-GB" sz="5600" dirty="0" smtClean="0"/>
              <a:t>  Player </a:t>
            </a:r>
            <a:r>
              <a:rPr lang="en-GB" sz="5600" dirty="0"/>
              <a:t>types</a:t>
            </a:r>
          </a:p>
        </p:txBody>
      </p:sp>
      <p:sp>
        <p:nvSpPr>
          <p:cNvPr id="225" name="Shape 225"/>
          <p:cNvSpPr txBox="1"/>
          <p:nvPr/>
        </p:nvSpPr>
        <p:spPr>
          <a:xfrm>
            <a:off x="251520" y="1635646"/>
            <a:ext cx="2160240" cy="2729754"/>
          </a:xfrm>
          <a:prstGeom prst="rect">
            <a:avLst/>
          </a:prstGeom>
        </p:spPr>
        <p:txBody>
          <a:bodyPr lIns="91425" tIns="91425" rIns="91425" bIns="91425" anchor="t" anchorCtr="0">
            <a:noAutofit/>
          </a:bodyPr>
          <a:lstStyle/>
          <a:p>
            <a:pPr lvl="0" rtl="0">
              <a:buNone/>
            </a:pPr>
            <a:r>
              <a:rPr lang="en-GB" sz="1600" dirty="0" err="1" smtClean="0"/>
              <a:t>紫</a:t>
            </a:r>
            <a:r>
              <a:rPr lang="en-GB" sz="1600" dirty="0" smtClean="0"/>
              <a:t>: </a:t>
            </a:r>
            <a:r>
              <a:rPr lang="ja-JP" altLang="en-US" sz="1600" dirty="0" smtClean="0"/>
              <a:t>ユーザータイプ</a:t>
            </a:r>
            <a:endParaRPr lang="en-GB" sz="1600" dirty="0"/>
          </a:p>
          <a:p>
            <a:endParaRPr sz="1600" dirty="0"/>
          </a:p>
          <a:p>
            <a:pPr lvl="0" rtl="0">
              <a:buNone/>
            </a:pPr>
            <a:r>
              <a:rPr lang="ja-JP" altLang="en-US" sz="1600" dirty="0" smtClean="0"/>
              <a:t>赤</a:t>
            </a:r>
            <a:r>
              <a:rPr lang="en-GB" sz="1600" dirty="0" smtClean="0"/>
              <a:t>: </a:t>
            </a:r>
            <a:r>
              <a:rPr lang="ja-JP" altLang="en-US" sz="1600" dirty="0" smtClean="0"/>
              <a:t>外発的動機づけ・報酬</a:t>
            </a:r>
            <a:r>
              <a:rPr lang="en-GB" sz="1600" dirty="0" smtClean="0"/>
              <a:t> </a:t>
            </a:r>
            <a:endParaRPr lang="en-GB" sz="1600" dirty="0"/>
          </a:p>
          <a:p>
            <a:endParaRPr sz="1600" dirty="0"/>
          </a:p>
          <a:p>
            <a:pPr>
              <a:buNone/>
            </a:pPr>
            <a:r>
              <a:rPr lang="ja-JP" altLang="en-US" sz="1600" dirty="0" smtClean="0"/>
              <a:t>緑</a:t>
            </a:r>
            <a:r>
              <a:rPr lang="en-GB" sz="1600" dirty="0" smtClean="0"/>
              <a:t>: </a:t>
            </a:r>
            <a:r>
              <a:rPr lang="ja-JP" altLang="en-US" sz="1600" dirty="0" smtClean="0"/>
              <a:t>内発的動機づけ・</a:t>
            </a:r>
            <a:r>
              <a:rPr lang="ja-JP" altLang="en-US" sz="1600" dirty="0" smtClean="0"/>
              <a:t>報酬</a:t>
            </a:r>
            <a:endParaRPr lang="en-GB" sz="1600" dirty="0"/>
          </a:p>
        </p:txBody>
      </p:sp>
      <p:sp>
        <p:nvSpPr>
          <p:cNvPr id="6" name="テキスト ボックス 5"/>
          <p:cNvSpPr txBox="1"/>
          <p:nvPr/>
        </p:nvSpPr>
        <p:spPr>
          <a:xfrm>
            <a:off x="6012160" y="483518"/>
            <a:ext cx="2736304" cy="477054"/>
          </a:xfrm>
          <a:prstGeom prst="rect">
            <a:avLst/>
          </a:prstGeom>
          <a:noFill/>
        </p:spPr>
        <p:txBody>
          <a:bodyPr wrap="square" rtlCol="0" anchor="ctr">
            <a:spAutoFit/>
          </a:bodyPr>
          <a:lstStyle/>
          <a:p>
            <a:pPr algn="ctr">
              <a:lnSpc>
                <a:spcPct val="130000"/>
              </a:lnSpc>
            </a:pPr>
            <a:r>
              <a:rPr kumimoji="1" lang="ja-JP" altLang="en-US" sz="2000" spc="-50" dirty="0" smtClean="0"/>
              <a:t>プレーヤーのタイプ</a:t>
            </a:r>
            <a:endParaRPr kumimoji="1" lang="ja-JP" altLang="en-US" sz="2000" spc="-50" dirty="0"/>
          </a:p>
        </p:txBody>
      </p:sp>
      <p:pic>
        <p:nvPicPr>
          <p:cNvPr id="5" name="図 4" descr="usertyp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1203598"/>
            <a:ext cx="5184576" cy="3784606"/>
          </a:xfrm>
          <a:prstGeom prst="rect">
            <a:avLst/>
          </a:prstGeom>
        </p:spPr>
      </p:pic>
      <p:sp>
        <p:nvSpPr>
          <p:cNvPr id="226" name="Shape 226"/>
          <p:cNvSpPr txBox="1"/>
          <p:nvPr/>
        </p:nvSpPr>
        <p:spPr>
          <a:xfrm>
            <a:off x="2627784" y="4659982"/>
            <a:ext cx="2304256" cy="288032"/>
          </a:xfrm>
          <a:prstGeom prst="rect">
            <a:avLst/>
          </a:prstGeom>
        </p:spPr>
        <p:txBody>
          <a:bodyPr lIns="91425" tIns="91425" rIns="91425" bIns="91425" anchor="t" anchorCtr="0">
            <a:noAutofit/>
          </a:bodyPr>
          <a:lstStyle/>
          <a:p>
            <a:pPr>
              <a:buNone/>
            </a:pPr>
            <a:r>
              <a:rPr lang="en-GB" sz="1200" dirty="0" err="1"/>
              <a:t>Marczewski</a:t>
            </a:r>
            <a:r>
              <a:rPr lang="en-GB" sz="1200" dirty="0"/>
              <a:t>, A. 2013</a:t>
            </a:r>
          </a:p>
        </p:txBody>
      </p:sp>
    </p:spTree>
    <p:extLst>
      <p:ext uri="{BB962C8B-B14F-4D97-AF65-F5344CB8AC3E}">
        <p14:creationId xmlns:p14="http://schemas.microsoft.com/office/powerpoint/2010/main" val="473049229"/>
      </p:ext>
    </p:extLst>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en-GB" sz="5200" dirty="0"/>
              <a:t>Hiding </a:t>
            </a:r>
            <a:r>
              <a:rPr lang="en-GB" sz="5200" dirty="0" smtClean="0"/>
              <a:t>course content</a:t>
            </a:r>
            <a:endParaRPr lang="en-GB" sz="5200" dirty="0"/>
          </a:p>
        </p:txBody>
      </p:sp>
      <p:sp>
        <p:nvSpPr>
          <p:cNvPr id="232" name="Shape 232"/>
          <p:cNvSpPr txBox="1">
            <a:spLocks noGrp="1"/>
          </p:cNvSpPr>
          <p:nvPr>
            <p:ph type="body" idx="1"/>
          </p:nvPr>
        </p:nvSpPr>
        <p:spPr>
          <a:xfrm>
            <a:off x="611561" y="1460002"/>
            <a:ext cx="5040559" cy="3560020"/>
          </a:xfrm>
          <a:prstGeom prst="rect">
            <a:avLst/>
          </a:prstGeom>
        </p:spPr>
        <p:txBody>
          <a:bodyPr lIns="91425" tIns="91425" rIns="91425" bIns="91425" anchor="ctr" anchorCtr="0">
            <a:noAutofit/>
          </a:bodyPr>
          <a:lstStyle/>
          <a:p>
            <a:pPr marL="457200" lvl="0" indent="-381000" rtl="0">
              <a:spcBef>
                <a:spcPts val="1200"/>
              </a:spcBef>
              <a:buClr>
                <a:schemeClr val="dk1"/>
              </a:buClr>
              <a:buSzPct val="166666"/>
              <a:buFont typeface="Arial"/>
              <a:buChar char="•"/>
            </a:pPr>
            <a:r>
              <a:rPr lang="en-GB" sz="2400" dirty="0"/>
              <a:t>The course content doesn’t seem overwhelming.</a:t>
            </a:r>
          </a:p>
          <a:p>
            <a:pPr marL="457200" lvl="0" indent="-381000" rtl="0">
              <a:spcBef>
                <a:spcPts val="1200"/>
              </a:spcBef>
              <a:buClr>
                <a:schemeClr val="dk1"/>
              </a:buClr>
              <a:buSzPct val="166666"/>
              <a:buFont typeface="Arial"/>
              <a:buChar char="•"/>
            </a:pPr>
            <a:r>
              <a:rPr lang="en-GB" sz="2400" dirty="0" smtClean="0"/>
              <a:t>sense </a:t>
            </a:r>
            <a:r>
              <a:rPr lang="en-GB" sz="2400" dirty="0"/>
              <a:t>of exploration and possibility (free spirit, achievers, self seekers).</a:t>
            </a:r>
          </a:p>
        </p:txBody>
      </p:sp>
      <p:pic>
        <p:nvPicPr>
          <p:cNvPr id="233" name="Shape 233"/>
          <p:cNvPicPr preferRelativeResize="0"/>
          <p:nvPr/>
        </p:nvPicPr>
        <p:blipFill>
          <a:blip r:embed="rId3"/>
          <a:stretch>
            <a:fillRect/>
          </a:stretch>
        </p:blipFill>
        <p:spPr>
          <a:xfrm>
            <a:off x="7020272" y="195486"/>
            <a:ext cx="2016224" cy="1368152"/>
          </a:xfrm>
          <a:prstGeom prst="rect">
            <a:avLst/>
          </a:prstGeom>
          <a:noFill/>
          <a:ln>
            <a:noFill/>
          </a:ln>
        </p:spPr>
      </p:pic>
      <p:sp>
        <p:nvSpPr>
          <p:cNvPr id="234" name="Shape 234"/>
          <p:cNvSpPr txBox="1"/>
          <p:nvPr/>
        </p:nvSpPr>
        <p:spPr>
          <a:xfrm>
            <a:off x="6364475" y="1578825"/>
            <a:ext cx="2659800" cy="259799"/>
          </a:xfrm>
          <a:prstGeom prst="rect">
            <a:avLst/>
          </a:prstGeom>
        </p:spPr>
        <p:txBody>
          <a:bodyPr lIns="91425" tIns="91425" rIns="91425" bIns="91425" anchor="t" anchorCtr="0">
            <a:noAutofit/>
          </a:bodyPr>
          <a:lstStyle/>
          <a:p>
            <a:pPr>
              <a:buNone/>
            </a:pPr>
            <a:r>
              <a:rPr lang="en-GB" sz="800" i="1" dirty="0">
                <a:solidFill>
                  <a:srgbClr val="222222"/>
                </a:solidFill>
              </a:rPr>
              <a:t>Image courtesy of </a:t>
            </a:r>
            <a:r>
              <a:rPr lang="en-GB" sz="800" i="1" dirty="0" err="1">
                <a:solidFill>
                  <a:srgbClr val="222222"/>
                </a:solidFill>
              </a:rPr>
              <a:t>photostock</a:t>
            </a:r>
            <a:r>
              <a:rPr lang="en-GB" sz="800" i="1" dirty="0">
                <a:solidFill>
                  <a:srgbClr val="222222"/>
                </a:solidFill>
              </a:rPr>
              <a:t> / </a:t>
            </a:r>
            <a:r>
              <a:rPr lang="en-GB" sz="800" i="1" dirty="0" err="1">
                <a:solidFill>
                  <a:srgbClr val="222222"/>
                </a:solidFill>
              </a:rPr>
              <a:t>FreeDigitalPhotos.net</a:t>
            </a:r>
            <a:endParaRPr lang="en-GB" sz="800" i="1" dirty="0">
              <a:solidFill>
                <a:srgbClr val="222222"/>
              </a:solidFill>
            </a:endParaRPr>
          </a:p>
        </p:txBody>
      </p:sp>
      <p:sp>
        <p:nvSpPr>
          <p:cNvPr id="6" name="テキスト ボックス 5"/>
          <p:cNvSpPr txBox="1"/>
          <p:nvPr/>
        </p:nvSpPr>
        <p:spPr>
          <a:xfrm>
            <a:off x="2051720" y="1203598"/>
            <a:ext cx="3528392" cy="477054"/>
          </a:xfrm>
          <a:prstGeom prst="rect">
            <a:avLst/>
          </a:prstGeom>
          <a:noFill/>
        </p:spPr>
        <p:txBody>
          <a:bodyPr wrap="square" rtlCol="0" anchor="ctr">
            <a:spAutoFit/>
          </a:bodyPr>
          <a:lstStyle/>
          <a:p>
            <a:pPr algn="ctr">
              <a:lnSpc>
                <a:spcPct val="130000"/>
              </a:lnSpc>
            </a:pPr>
            <a:r>
              <a:rPr kumimoji="1" lang="ja-JP" altLang="en-US" sz="2000" spc="-50" dirty="0" smtClean="0"/>
              <a:t>コースコンテンツを隠す</a:t>
            </a:r>
            <a:endParaRPr kumimoji="1" lang="ja-JP" altLang="en-US" sz="2000" spc="-50" dirty="0"/>
          </a:p>
        </p:txBody>
      </p:sp>
      <p:sp>
        <p:nvSpPr>
          <p:cNvPr id="7" name="テキスト ボックス 6"/>
          <p:cNvSpPr txBox="1"/>
          <p:nvPr/>
        </p:nvSpPr>
        <p:spPr>
          <a:xfrm>
            <a:off x="5652120" y="2139702"/>
            <a:ext cx="3024336" cy="2585323"/>
          </a:xfrm>
          <a:prstGeom prst="rect">
            <a:avLst/>
          </a:prstGeom>
          <a:noFill/>
        </p:spPr>
        <p:txBody>
          <a:bodyPr wrap="square" rtlCol="0">
            <a:spAutoFit/>
          </a:bodyPr>
          <a:lstStyle/>
          <a:p>
            <a:endParaRPr kumimoji="1" lang="en-US" altLang="ja-JP" sz="1800" b="1" dirty="0" smtClean="0">
              <a:solidFill>
                <a:schemeClr val="tx1"/>
              </a:solidFill>
            </a:endParaRPr>
          </a:p>
          <a:p>
            <a:pPr marL="285750" indent="-285750">
              <a:buFont typeface="Arial"/>
              <a:buChar char="•"/>
            </a:pPr>
            <a:r>
              <a:rPr kumimoji="1" lang="ja-JP" altLang="en-US" sz="1800" dirty="0" smtClean="0">
                <a:solidFill>
                  <a:schemeClr val="tx1"/>
                </a:solidFill>
              </a:rPr>
              <a:t>コース・コンテンツが、圧倒されるほど多いようには見えない</a:t>
            </a:r>
            <a:endParaRPr kumimoji="1" lang="en-US" altLang="ja-JP" sz="1800" dirty="0" smtClean="0">
              <a:solidFill>
                <a:schemeClr val="tx1"/>
              </a:solidFill>
            </a:endParaRPr>
          </a:p>
          <a:p>
            <a:endParaRPr kumimoji="1" lang="en-US" altLang="ja-JP" sz="1800" b="1" dirty="0" smtClean="0">
              <a:solidFill>
                <a:schemeClr val="tx1"/>
              </a:solidFill>
            </a:endParaRPr>
          </a:p>
          <a:p>
            <a:pPr marL="285750" indent="-285750">
              <a:buFont typeface="Arial"/>
              <a:buChar char="•"/>
            </a:pPr>
            <a:r>
              <a:rPr kumimoji="1" lang="ja-JP" altLang="en-US" sz="1800" dirty="0" smtClean="0">
                <a:solidFill>
                  <a:schemeClr val="tx1"/>
                </a:solidFill>
              </a:rPr>
              <a:t>探検と可能性の感覚（自由人、達成家、利己主義者）</a:t>
            </a:r>
            <a:endParaRPr kumimoji="1" lang="en-US" altLang="ja-JP" sz="1800" dirty="0" smtClean="0">
              <a:solidFill>
                <a:schemeClr val="tx1"/>
              </a:solidFill>
            </a:endParaRPr>
          </a:p>
          <a:p>
            <a:endParaRPr kumimoji="1" lang="en-US" altLang="ja-JP" sz="1800" b="1" dirty="0" smtClean="0">
              <a:solidFill>
                <a:schemeClr val="tx1"/>
              </a:solidFill>
            </a:endParaRPr>
          </a:p>
        </p:txBody>
      </p:sp>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23528" y="123478"/>
            <a:ext cx="8572500" cy="643255"/>
          </a:xfrm>
          <a:prstGeom prst="rect">
            <a:avLst/>
          </a:prstGeom>
        </p:spPr>
        <p:txBody>
          <a:bodyPr lIns="91425" tIns="91425" rIns="91425" bIns="91425" anchor="t" anchorCtr="0">
            <a:noAutofit/>
          </a:bodyPr>
          <a:lstStyle/>
          <a:p>
            <a:pPr lvl="0" algn="l" rtl="0">
              <a:buNone/>
            </a:pPr>
            <a:r>
              <a:rPr lang="en-GB" sz="5600" dirty="0" smtClean="0"/>
              <a:t>     Course </a:t>
            </a:r>
            <a:r>
              <a:rPr lang="en-GB" sz="5600" dirty="0"/>
              <a:t>content</a:t>
            </a:r>
          </a:p>
        </p:txBody>
      </p:sp>
      <p:pic>
        <p:nvPicPr>
          <p:cNvPr id="240" name="Shape 240"/>
          <p:cNvPicPr preferRelativeResize="0"/>
          <p:nvPr/>
        </p:nvPicPr>
        <p:blipFill>
          <a:blip r:embed="rId3"/>
          <a:stretch>
            <a:fillRect/>
          </a:stretch>
        </p:blipFill>
        <p:spPr>
          <a:xfrm>
            <a:off x="467544" y="1275606"/>
            <a:ext cx="8352928" cy="3403991"/>
          </a:xfrm>
          <a:prstGeom prst="rect">
            <a:avLst/>
          </a:prstGeom>
          <a:noFill/>
          <a:ln>
            <a:noFill/>
          </a:ln>
        </p:spPr>
      </p:pic>
      <p:sp>
        <p:nvSpPr>
          <p:cNvPr id="241" name="Shape 241"/>
          <p:cNvSpPr txBox="1"/>
          <p:nvPr/>
        </p:nvSpPr>
        <p:spPr>
          <a:xfrm>
            <a:off x="5004048" y="4659982"/>
            <a:ext cx="3716977" cy="365643"/>
          </a:xfrm>
          <a:prstGeom prst="rect">
            <a:avLst/>
          </a:prstGeom>
        </p:spPr>
        <p:txBody>
          <a:bodyPr lIns="91425" tIns="91425" rIns="91425" bIns="91425" anchor="t" anchorCtr="0">
            <a:noAutofit/>
          </a:bodyPr>
          <a:lstStyle/>
          <a:p>
            <a:pPr>
              <a:buNone/>
            </a:pPr>
            <a:r>
              <a:rPr lang="en-GB" sz="1600" dirty="0"/>
              <a:t>What the teacher sees</a:t>
            </a:r>
            <a:r>
              <a:rPr lang="en-GB" sz="1600" dirty="0" smtClean="0"/>
              <a:t>. </a:t>
            </a:r>
            <a:r>
              <a:rPr lang="ja-JP" altLang="en-US" sz="1600" dirty="0" smtClean="0"/>
              <a:t>教員画面</a:t>
            </a:r>
            <a:endParaRPr lang="en-GB" sz="1600" dirty="0"/>
          </a:p>
        </p:txBody>
      </p:sp>
      <p:sp>
        <p:nvSpPr>
          <p:cNvPr id="5" name="テキスト ボックス 4"/>
          <p:cNvSpPr txBox="1"/>
          <p:nvPr/>
        </p:nvSpPr>
        <p:spPr>
          <a:xfrm>
            <a:off x="6372200" y="483518"/>
            <a:ext cx="2592288" cy="477054"/>
          </a:xfrm>
          <a:prstGeom prst="rect">
            <a:avLst/>
          </a:prstGeom>
          <a:noFill/>
        </p:spPr>
        <p:txBody>
          <a:bodyPr wrap="square" rtlCol="0" anchor="ctr">
            <a:spAutoFit/>
          </a:bodyPr>
          <a:lstStyle/>
          <a:p>
            <a:pPr>
              <a:lnSpc>
                <a:spcPct val="130000"/>
              </a:lnSpc>
            </a:pPr>
            <a:r>
              <a:rPr kumimoji="1" lang="ja-JP" altLang="en-US" sz="2000" spc="-50" dirty="0" smtClean="0"/>
              <a:t>コースコンテンツ</a:t>
            </a:r>
            <a:endParaRPr kumimoji="1" lang="ja-JP" altLang="en-US" sz="2000" spc="-50" dirty="0"/>
          </a:p>
        </p:txBody>
      </p:sp>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23528" y="123478"/>
            <a:ext cx="8572500" cy="643255"/>
          </a:xfrm>
          <a:prstGeom prst="rect">
            <a:avLst/>
          </a:prstGeom>
        </p:spPr>
        <p:txBody>
          <a:bodyPr lIns="91425" tIns="91425" rIns="91425" bIns="91425" anchor="t" anchorCtr="0">
            <a:noAutofit/>
          </a:bodyPr>
          <a:lstStyle/>
          <a:p>
            <a:pPr lvl="0" algn="l" rtl="0">
              <a:buNone/>
            </a:pPr>
            <a:r>
              <a:rPr lang="en-GB" sz="5600" dirty="0" smtClean="0"/>
              <a:t>     Course </a:t>
            </a:r>
            <a:r>
              <a:rPr lang="en-GB" sz="5600" dirty="0"/>
              <a:t>content</a:t>
            </a:r>
          </a:p>
        </p:txBody>
      </p:sp>
      <p:sp>
        <p:nvSpPr>
          <p:cNvPr id="241" name="Shape 241"/>
          <p:cNvSpPr txBox="1"/>
          <p:nvPr/>
        </p:nvSpPr>
        <p:spPr>
          <a:xfrm>
            <a:off x="5004048" y="4659982"/>
            <a:ext cx="3716977" cy="365643"/>
          </a:xfrm>
          <a:prstGeom prst="rect">
            <a:avLst/>
          </a:prstGeom>
        </p:spPr>
        <p:txBody>
          <a:bodyPr lIns="91425" tIns="91425" rIns="91425" bIns="91425" anchor="t" anchorCtr="0">
            <a:noAutofit/>
          </a:bodyPr>
          <a:lstStyle/>
          <a:p>
            <a:pPr>
              <a:buNone/>
            </a:pPr>
            <a:r>
              <a:rPr lang="en-GB" sz="1600" dirty="0"/>
              <a:t>What the </a:t>
            </a:r>
            <a:r>
              <a:rPr lang="en-GB" sz="1600" dirty="0" smtClean="0"/>
              <a:t>student sees. </a:t>
            </a:r>
            <a:r>
              <a:rPr lang="ja-JP" altLang="en-US" sz="1600" dirty="0" smtClean="0"/>
              <a:t>学生画面</a:t>
            </a:r>
            <a:endParaRPr lang="en-GB" sz="1600" dirty="0"/>
          </a:p>
        </p:txBody>
      </p:sp>
      <p:sp>
        <p:nvSpPr>
          <p:cNvPr id="5" name="テキスト ボックス 4"/>
          <p:cNvSpPr txBox="1"/>
          <p:nvPr/>
        </p:nvSpPr>
        <p:spPr>
          <a:xfrm>
            <a:off x="6372200" y="483518"/>
            <a:ext cx="2592288" cy="477054"/>
          </a:xfrm>
          <a:prstGeom prst="rect">
            <a:avLst/>
          </a:prstGeom>
          <a:noFill/>
        </p:spPr>
        <p:txBody>
          <a:bodyPr wrap="square" rtlCol="0" anchor="ctr">
            <a:spAutoFit/>
          </a:bodyPr>
          <a:lstStyle/>
          <a:p>
            <a:pPr>
              <a:lnSpc>
                <a:spcPct val="130000"/>
              </a:lnSpc>
            </a:pPr>
            <a:r>
              <a:rPr kumimoji="1" lang="ja-JP" altLang="en-US" sz="2000" spc="-50" dirty="0" smtClean="0"/>
              <a:t>コースコンテンツ</a:t>
            </a:r>
            <a:endParaRPr kumimoji="1" lang="ja-JP" altLang="en-US" sz="2000" spc="-50" dirty="0"/>
          </a:p>
        </p:txBody>
      </p:sp>
      <p:pic>
        <p:nvPicPr>
          <p:cNvPr id="6" name="Shape 247"/>
          <p:cNvPicPr preferRelativeResize="0"/>
          <p:nvPr/>
        </p:nvPicPr>
        <p:blipFill>
          <a:blip r:embed="rId3"/>
          <a:stretch>
            <a:fillRect/>
          </a:stretch>
        </p:blipFill>
        <p:spPr>
          <a:xfrm>
            <a:off x="323528" y="1203598"/>
            <a:ext cx="8644999" cy="3485375"/>
          </a:xfrm>
          <a:prstGeom prst="rect">
            <a:avLst/>
          </a:prstGeom>
          <a:noFill/>
          <a:ln>
            <a:noFill/>
          </a:ln>
        </p:spPr>
      </p:pic>
    </p:spTree>
    <p:extLst>
      <p:ext uri="{BB962C8B-B14F-4D97-AF65-F5344CB8AC3E}">
        <p14:creationId xmlns:p14="http://schemas.microsoft.com/office/powerpoint/2010/main" val="1144122490"/>
      </p:ext>
    </p:extLst>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323528" y="123478"/>
            <a:ext cx="8572500" cy="542400"/>
          </a:xfrm>
          <a:prstGeom prst="rect">
            <a:avLst/>
          </a:prstGeom>
        </p:spPr>
        <p:txBody>
          <a:bodyPr lIns="91425" tIns="91425" rIns="91425" bIns="91425" anchor="t" anchorCtr="0">
            <a:noAutofit/>
          </a:bodyPr>
          <a:lstStyle/>
          <a:p>
            <a:pPr lvl="0" algn="l" rtl="0">
              <a:buNone/>
            </a:pPr>
            <a:r>
              <a:rPr lang="en-GB" sz="4800" dirty="0" smtClean="0"/>
              <a:t>       Condition </a:t>
            </a:r>
            <a:r>
              <a:rPr lang="en-GB" sz="4800" dirty="0"/>
              <a:t>viewing</a:t>
            </a:r>
          </a:p>
          <a:p>
            <a:pPr lvl="0" algn="l" rtl="0">
              <a:buNone/>
            </a:pPr>
            <a:r>
              <a:rPr lang="en-GB" sz="4800" dirty="0" smtClean="0"/>
              <a:t>           of resources</a:t>
            </a:r>
            <a:endParaRPr lang="en-GB" sz="4800" dirty="0"/>
          </a:p>
        </p:txBody>
      </p:sp>
      <p:sp>
        <p:nvSpPr>
          <p:cNvPr id="254" name="Shape 254"/>
          <p:cNvSpPr txBox="1">
            <a:spLocks noGrp="1"/>
          </p:cNvSpPr>
          <p:nvPr>
            <p:ph type="body" idx="1"/>
          </p:nvPr>
        </p:nvSpPr>
        <p:spPr>
          <a:xfrm>
            <a:off x="539553" y="1995686"/>
            <a:ext cx="5184575" cy="2952328"/>
          </a:xfrm>
          <a:prstGeom prst="rect">
            <a:avLst/>
          </a:prstGeom>
        </p:spPr>
        <p:txBody>
          <a:bodyPr lIns="91425" tIns="91425" rIns="91425" bIns="91425" anchor="ctr" anchorCtr="0">
            <a:noAutofit/>
          </a:bodyPr>
          <a:lstStyle/>
          <a:p>
            <a:pPr marL="457200" lvl="0" indent="-381000" rtl="0">
              <a:spcBef>
                <a:spcPts val="1200"/>
              </a:spcBef>
              <a:buClr>
                <a:schemeClr val="dk1"/>
              </a:buClr>
              <a:buSzPct val="166666"/>
              <a:buFont typeface="Arial"/>
              <a:buChar char="•"/>
            </a:pPr>
            <a:r>
              <a:rPr lang="en-GB" sz="2400" dirty="0"/>
              <a:t>This allows activities to be greyed out or hidden until certain requirements are met which could be activity based or other.</a:t>
            </a:r>
          </a:p>
          <a:p>
            <a:pPr marL="457200" lvl="0" indent="-381000" rtl="0">
              <a:spcBef>
                <a:spcPts val="1200"/>
              </a:spcBef>
              <a:buClr>
                <a:schemeClr val="dk1"/>
              </a:buClr>
              <a:buSzPct val="166666"/>
              <a:buFont typeface="Arial"/>
              <a:buChar char="•"/>
            </a:pPr>
            <a:r>
              <a:rPr lang="en-GB" sz="2400" dirty="0"/>
              <a:t>Requires activity completion tracking to be enabled.</a:t>
            </a:r>
          </a:p>
        </p:txBody>
      </p:sp>
      <p:pic>
        <p:nvPicPr>
          <p:cNvPr id="255" name="Shape 255"/>
          <p:cNvPicPr preferRelativeResize="0"/>
          <p:nvPr/>
        </p:nvPicPr>
        <p:blipFill>
          <a:blip r:embed="rId3"/>
          <a:stretch>
            <a:fillRect/>
          </a:stretch>
        </p:blipFill>
        <p:spPr>
          <a:xfrm>
            <a:off x="7182150" y="156500"/>
            <a:ext cx="1791250" cy="1186699"/>
          </a:xfrm>
          <a:prstGeom prst="rect">
            <a:avLst/>
          </a:prstGeom>
          <a:noFill/>
          <a:ln>
            <a:noFill/>
          </a:ln>
        </p:spPr>
      </p:pic>
      <p:sp>
        <p:nvSpPr>
          <p:cNvPr id="256" name="Shape 256"/>
          <p:cNvSpPr txBox="1"/>
          <p:nvPr/>
        </p:nvSpPr>
        <p:spPr>
          <a:xfrm>
            <a:off x="6555900" y="1375975"/>
            <a:ext cx="2588099" cy="248999"/>
          </a:xfrm>
          <a:prstGeom prst="rect">
            <a:avLst/>
          </a:prstGeom>
        </p:spPr>
        <p:txBody>
          <a:bodyPr lIns="91425" tIns="91425" rIns="91425" bIns="91425" anchor="t" anchorCtr="0">
            <a:noAutofit/>
          </a:bodyPr>
          <a:lstStyle/>
          <a:p>
            <a:pPr>
              <a:buNone/>
            </a:pPr>
            <a:r>
              <a:rPr lang="en-GB" sz="800" i="1">
                <a:solidFill>
                  <a:srgbClr val="222222"/>
                </a:solidFill>
              </a:rPr>
              <a:t>Image courtesy of artur84 / FreeDigitalPhotos.net</a:t>
            </a:r>
          </a:p>
        </p:txBody>
      </p:sp>
      <p:sp>
        <p:nvSpPr>
          <p:cNvPr id="6" name="テキスト ボックス 5"/>
          <p:cNvSpPr txBox="1"/>
          <p:nvPr/>
        </p:nvSpPr>
        <p:spPr>
          <a:xfrm>
            <a:off x="1475656" y="1635646"/>
            <a:ext cx="4824536" cy="477054"/>
          </a:xfrm>
          <a:prstGeom prst="rect">
            <a:avLst/>
          </a:prstGeom>
          <a:noFill/>
        </p:spPr>
        <p:txBody>
          <a:bodyPr wrap="square" rtlCol="0" anchor="ctr">
            <a:spAutoFit/>
          </a:bodyPr>
          <a:lstStyle/>
          <a:p>
            <a:pPr algn="ctr">
              <a:lnSpc>
                <a:spcPct val="130000"/>
              </a:lnSpc>
            </a:pPr>
            <a:r>
              <a:rPr kumimoji="1" lang="ja-JP" altLang="en-US" sz="2000" spc="-50" dirty="0"/>
              <a:t>条件つきリソース閲覧</a:t>
            </a:r>
            <a:endParaRPr kumimoji="1" lang="ja-JP" altLang="en-US" sz="2000" spc="-50" dirty="0"/>
          </a:p>
        </p:txBody>
      </p:sp>
      <p:sp>
        <p:nvSpPr>
          <p:cNvPr id="8" name="テキスト ボックス 7"/>
          <p:cNvSpPr txBox="1"/>
          <p:nvPr/>
        </p:nvSpPr>
        <p:spPr>
          <a:xfrm>
            <a:off x="5796136" y="2139702"/>
            <a:ext cx="2880320" cy="2585323"/>
          </a:xfrm>
          <a:prstGeom prst="rect">
            <a:avLst/>
          </a:prstGeom>
          <a:noFill/>
        </p:spPr>
        <p:txBody>
          <a:bodyPr wrap="square" rtlCol="0">
            <a:spAutoFit/>
          </a:bodyPr>
          <a:lstStyle/>
          <a:p>
            <a:endParaRPr kumimoji="1" lang="en-US" altLang="ja-JP" sz="1800" b="1" dirty="0" smtClean="0">
              <a:solidFill>
                <a:schemeClr val="tx1"/>
              </a:solidFill>
            </a:endParaRPr>
          </a:p>
          <a:p>
            <a:pPr marL="285750" indent="-285750">
              <a:buFont typeface="Arial"/>
              <a:buChar char="•"/>
            </a:pPr>
            <a:r>
              <a:rPr kumimoji="1" lang="ja-JP" altLang="en-US" sz="1800" dirty="0" smtClean="0">
                <a:solidFill>
                  <a:schemeClr val="tx1"/>
                </a:solidFill>
              </a:rPr>
              <a:t>コースコンテンツが、圧倒されるほど多いようには見えない</a:t>
            </a:r>
            <a:endParaRPr kumimoji="1" lang="en-US" altLang="ja-JP" sz="1800" dirty="0" smtClean="0">
              <a:solidFill>
                <a:schemeClr val="tx1"/>
              </a:solidFill>
            </a:endParaRPr>
          </a:p>
          <a:p>
            <a:endParaRPr kumimoji="1" lang="en-US" altLang="ja-JP" sz="1800" b="1" dirty="0" smtClean="0">
              <a:solidFill>
                <a:schemeClr val="tx1"/>
              </a:solidFill>
            </a:endParaRPr>
          </a:p>
          <a:p>
            <a:pPr marL="285750" indent="-285750">
              <a:buFont typeface="Arial"/>
              <a:buChar char="•"/>
            </a:pPr>
            <a:r>
              <a:rPr kumimoji="1" lang="ja-JP" altLang="en-US" sz="1800" dirty="0" smtClean="0">
                <a:solidFill>
                  <a:schemeClr val="tx1"/>
                </a:solidFill>
              </a:rPr>
              <a:t>探検と可能性の感覚（自由人、達成家、利己主義者）</a:t>
            </a:r>
            <a:endParaRPr kumimoji="1" lang="en-US" altLang="ja-JP" sz="1800" dirty="0" smtClean="0">
              <a:solidFill>
                <a:schemeClr val="tx1"/>
              </a:solidFill>
            </a:endParaRPr>
          </a:p>
          <a:p>
            <a:endParaRPr kumimoji="1" lang="en-US" altLang="ja-JP" sz="1800" b="1" dirty="0" smtClean="0">
              <a:solidFill>
                <a:schemeClr val="tx1"/>
              </a:solidFill>
            </a:endParaRPr>
          </a:p>
        </p:txBody>
      </p:sp>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285739" y="396424"/>
            <a:ext cx="8572500" cy="542400"/>
          </a:xfrm>
          <a:prstGeom prst="rect">
            <a:avLst/>
          </a:prstGeom>
        </p:spPr>
        <p:txBody>
          <a:bodyPr lIns="91425" tIns="91425" rIns="91425" bIns="91425" anchor="t" anchorCtr="0">
            <a:noAutofit/>
          </a:bodyPr>
          <a:lstStyle/>
          <a:p>
            <a:pPr lvl="0" algn="l" rtl="0">
              <a:buNone/>
            </a:pPr>
            <a:r>
              <a:rPr lang="en-GB" sz="6000" dirty="0" smtClean="0"/>
              <a:t>         Quizzes</a:t>
            </a:r>
            <a:endParaRPr lang="en-GB" sz="6000" dirty="0"/>
          </a:p>
        </p:txBody>
      </p:sp>
      <p:sp>
        <p:nvSpPr>
          <p:cNvPr id="262" name="Shape 262"/>
          <p:cNvSpPr txBox="1">
            <a:spLocks noGrp="1"/>
          </p:cNvSpPr>
          <p:nvPr>
            <p:ph type="body" idx="1"/>
          </p:nvPr>
        </p:nvSpPr>
        <p:spPr>
          <a:xfrm>
            <a:off x="539552" y="1059582"/>
            <a:ext cx="6264696" cy="3816423"/>
          </a:xfrm>
          <a:prstGeom prst="rect">
            <a:avLst/>
          </a:prstGeom>
        </p:spPr>
        <p:txBody>
          <a:bodyPr lIns="91425" tIns="91425" rIns="91425" bIns="91425" anchor="ctr" anchorCtr="0">
            <a:noAutofit/>
          </a:bodyPr>
          <a:lstStyle/>
          <a:p>
            <a:pPr marL="457200" lvl="0" indent="-381000" rtl="0">
              <a:spcBef>
                <a:spcPts val="1200"/>
              </a:spcBef>
              <a:buClr>
                <a:schemeClr val="dk1"/>
              </a:buClr>
              <a:buSzPct val="166666"/>
              <a:buFont typeface="Arial"/>
              <a:buChar char="•"/>
            </a:pPr>
            <a:r>
              <a:rPr lang="en-GB" sz="2400" dirty="0"/>
              <a:t>Quizzes of varying difficulty</a:t>
            </a:r>
            <a:r>
              <a:rPr lang="en-GB" sz="2400" dirty="0" smtClean="0"/>
              <a:t>.</a:t>
            </a:r>
          </a:p>
          <a:p>
            <a:pPr lvl="0" indent="0" rtl="0">
              <a:spcBef>
                <a:spcPts val="0"/>
              </a:spcBef>
              <a:buClr>
                <a:schemeClr val="dk1"/>
              </a:buClr>
              <a:buSzPct val="166666"/>
              <a:buNone/>
            </a:pPr>
            <a:r>
              <a:rPr lang="en-GB" sz="2400" dirty="0"/>
              <a:t>　</a:t>
            </a:r>
            <a:r>
              <a:rPr lang="en-US" sz="2400" dirty="0"/>
              <a:t> </a:t>
            </a:r>
            <a:r>
              <a:rPr lang="en-US" sz="2400" dirty="0" smtClean="0"/>
              <a:t> </a:t>
            </a:r>
            <a:r>
              <a:rPr lang="en-GB" sz="1800" dirty="0" err="1" smtClean="0"/>
              <a:t>難易度</a:t>
            </a:r>
            <a:r>
              <a:rPr lang="ja-JP" altLang="en-US" sz="1800" dirty="0" smtClean="0"/>
              <a:t>の異なる</a:t>
            </a:r>
            <a:r>
              <a:rPr lang="en-GB" sz="1800" dirty="0" err="1" smtClean="0"/>
              <a:t>小テスト</a:t>
            </a:r>
            <a:endParaRPr lang="en-GB" sz="1800" dirty="0"/>
          </a:p>
          <a:p>
            <a:pPr marL="914400" lvl="1" indent="-381000" rtl="0">
              <a:spcBef>
                <a:spcPts val="1200"/>
              </a:spcBef>
              <a:buClr>
                <a:srgbClr val="000000"/>
              </a:buClr>
              <a:buSzPct val="166666"/>
              <a:buFont typeface="Arial"/>
              <a:buChar char="•"/>
            </a:pPr>
            <a:r>
              <a:rPr lang="en-GB" sz="2400" dirty="0"/>
              <a:t>Games typically get progressively more difficult. So too should quizzes</a:t>
            </a:r>
            <a:r>
              <a:rPr lang="en-GB" sz="2400" dirty="0" smtClean="0"/>
              <a:t>.</a:t>
            </a:r>
            <a:endParaRPr lang="en-GB" sz="1800" dirty="0" smtClean="0"/>
          </a:p>
          <a:p>
            <a:pPr marL="457200" lvl="0" indent="-381000" rtl="0">
              <a:spcBef>
                <a:spcPts val="1200"/>
              </a:spcBef>
              <a:buClr>
                <a:schemeClr val="dk1"/>
              </a:buClr>
              <a:buSzPct val="166666"/>
              <a:buFont typeface="Arial"/>
              <a:buChar char="•"/>
            </a:pPr>
            <a:r>
              <a:rPr lang="en-GB" sz="2400" dirty="0" smtClean="0"/>
              <a:t>Adding </a:t>
            </a:r>
            <a:r>
              <a:rPr lang="en-GB" sz="2400" dirty="0"/>
              <a:t>a quiz results block will provide a </a:t>
            </a:r>
            <a:r>
              <a:rPr lang="en-GB" sz="2400" dirty="0" err="1"/>
              <a:t>leaderboard</a:t>
            </a:r>
            <a:r>
              <a:rPr lang="en-GB" sz="2400" dirty="0"/>
              <a:t> which self seekers will want</a:t>
            </a:r>
            <a:r>
              <a:rPr lang="en-GB" sz="2400" dirty="0" smtClean="0"/>
              <a:t>.</a:t>
            </a:r>
          </a:p>
          <a:p>
            <a:pPr marL="76200" lvl="0" indent="0" rtl="0">
              <a:spcBef>
                <a:spcPts val="1200"/>
              </a:spcBef>
              <a:buClr>
                <a:schemeClr val="dk1"/>
              </a:buClr>
              <a:buSzPct val="166666"/>
              <a:buNone/>
            </a:pPr>
            <a:endParaRPr lang="en-GB" sz="1800" dirty="0"/>
          </a:p>
        </p:txBody>
      </p:sp>
      <p:pic>
        <p:nvPicPr>
          <p:cNvPr id="263" name="Shape 263"/>
          <p:cNvPicPr preferRelativeResize="0"/>
          <p:nvPr/>
        </p:nvPicPr>
        <p:blipFill>
          <a:blip r:embed="rId3"/>
          <a:stretch>
            <a:fillRect/>
          </a:stretch>
        </p:blipFill>
        <p:spPr>
          <a:xfrm>
            <a:off x="6732240" y="3435846"/>
            <a:ext cx="1790700" cy="1524000"/>
          </a:xfrm>
          <a:prstGeom prst="rect">
            <a:avLst/>
          </a:prstGeom>
          <a:noFill/>
          <a:ln>
            <a:noFill/>
          </a:ln>
          <a:effectLst>
            <a:outerShdw blurRad="50800" dist="38100" dir="2700000" algn="tl" rotWithShape="0">
              <a:srgbClr val="000000">
                <a:alpha val="43000"/>
              </a:srgbClr>
            </a:outerShdw>
          </a:effectLst>
        </p:spPr>
      </p:pic>
      <p:pic>
        <p:nvPicPr>
          <p:cNvPr id="264" name="Shape 264"/>
          <p:cNvPicPr preferRelativeResize="0"/>
          <p:nvPr/>
        </p:nvPicPr>
        <p:blipFill>
          <a:blip r:embed="rId4"/>
          <a:stretch>
            <a:fillRect/>
          </a:stretch>
        </p:blipFill>
        <p:spPr>
          <a:xfrm>
            <a:off x="7524328" y="195486"/>
            <a:ext cx="1436214" cy="1523246"/>
          </a:xfrm>
          <a:prstGeom prst="rect">
            <a:avLst/>
          </a:prstGeom>
          <a:noFill/>
          <a:ln>
            <a:noFill/>
          </a:ln>
        </p:spPr>
      </p:pic>
      <p:sp>
        <p:nvSpPr>
          <p:cNvPr id="265" name="Shape 265"/>
          <p:cNvSpPr txBox="1"/>
          <p:nvPr/>
        </p:nvSpPr>
        <p:spPr>
          <a:xfrm>
            <a:off x="6378900" y="1707654"/>
            <a:ext cx="2765100" cy="273600"/>
          </a:xfrm>
          <a:prstGeom prst="rect">
            <a:avLst/>
          </a:prstGeom>
        </p:spPr>
        <p:txBody>
          <a:bodyPr lIns="91425" tIns="91425" rIns="91425" bIns="91425" anchor="t" anchorCtr="0">
            <a:noAutofit/>
          </a:bodyPr>
          <a:lstStyle/>
          <a:p>
            <a:pPr>
              <a:buNone/>
            </a:pPr>
            <a:r>
              <a:rPr lang="en-GB" sz="800" i="1" dirty="0">
                <a:solidFill>
                  <a:srgbClr val="500050"/>
                </a:solidFill>
              </a:rPr>
              <a:t>Image courtesy of Stuart Miles / </a:t>
            </a:r>
            <a:r>
              <a:rPr lang="en-GB" sz="800" i="1" dirty="0" err="1">
                <a:solidFill>
                  <a:srgbClr val="500050"/>
                </a:solidFill>
              </a:rPr>
              <a:t>FreeDigitalPhotos.net</a:t>
            </a:r>
            <a:endParaRPr lang="en-GB" sz="800" i="1" dirty="0">
              <a:solidFill>
                <a:srgbClr val="500050"/>
              </a:solidFill>
            </a:endParaRPr>
          </a:p>
        </p:txBody>
      </p:sp>
      <p:sp>
        <p:nvSpPr>
          <p:cNvPr id="7" name="テキスト ボックス 6"/>
          <p:cNvSpPr txBox="1"/>
          <p:nvPr/>
        </p:nvSpPr>
        <p:spPr>
          <a:xfrm>
            <a:off x="5076056" y="771550"/>
            <a:ext cx="1512168" cy="477054"/>
          </a:xfrm>
          <a:prstGeom prst="rect">
            <a:avLst/>
          </a:prstGeom>
          <a:noFill/>
        </p:spPr>
        <p:txBody>
          <a:bodyPr wrap="square" rtlCol="0" anchor="ctr">
            <a:spAutoFit/>
          </a:bodyPr>
          <a:lstStyle/>
          <a:p>
            <a:pPr algn="ctr">
              <a:lnSpc>
                <a:spcPct val="130000"/>
              </a:lnSpc>
            </a:pPr>
            <a:r>
              <a:rPr kumimoji="1" lang="ja-JP" altLang="en-US" sz="2000" spc="-50" dirty="0" smtClean="0"/>
              <a:t>小テスト</a:t>
            </a:r>
            <a:endParaRPr kumimoji="1" lang="ja-JP" altLang="en-US" sz="2000" spc="-50" dirty="0"/>
          </a:p>
        </p:txBody>
      </p:sp>
      <p:sp>
        <p:nvSpPr>
          <p:cNvPr id="2" name="テキスト ボックス 1"/>
          <p:cNvSpPr txBox="1"/>
          <p:nvPr/>
        </p:nvSpPr>
        <p:spPr>
          <a:xfrm>
            <a:off x="6660232" y="2355726"/>
            <a:ext cx="2304256" cy="1077218"/>
          </a:xfrm>
          <a:prstGeom prst="rect">
            <a:avLst/>
          </a:prstGeom>
          <a:noFill/>
        </p:spPr>
        <p:txBody>
          <a:bodyPr wrap="square" rtlCol="0">
            <a:spAutoFit/>
          </a:bodyPr>
          <a:lstStyle/>
          <a:p>
            <a:r>
              <a:rPr kumimoji="1" lang="ja-JP" altLang="en-US" sz="1600" dirty="0" smtClean="0"/>
              <a:t>ゲームは、典型的にはだんだん難易度が上がる。クイズもその方がいい。</a:t>
            </a:r>
            <a:endParaRPr kumimoji="1" lang="ja-JP" altLang="en-US" sz="1600" dirty="0"/>
          </a:p>
        </p:txBody>
      </p:sp>
      <p:sp>
        <p:nvSpPr>
          <p:cNvPr id="9" name="テキスト ボックス 8"/>
          <p:cNvSpPr txBox="1"/>
          <p:nvPr/>
        </p:nvSpPr>
        <p:spPr>
          <a:xfrm>
            <a:off x="1043608" y="4083918"/>
            <a:ext cx="5472608" cy="646331"/>
          </a:xfrm>
          <a:prstGeom prst="rect">
            <a:avLst/>
          </a:prstGeom>
          <a:noFill/>
        </p:spPr>
        <p:txBody>
          <a:bodyPr wrap="square" rtlCol="0">
            <a:spAutoFit/>
          </a:bodyPr>
          <a:lstStyle/>
          <a:p>
            <a:r>
              <a:rPr kumimoji="1" lang="ja-JP" altLang="en-US" sz="1800" dirty="0" smtClean="0"/>
              <a:t>クイズ結果のブロックを加えることで、利己主義者が求めるスコアボードを提供できる</a:t>
            </a:r>
            <a:endParaRPr kumimoji="1" lang="ja-JP" altLang="en-US" sz="1800" dirty="0"/>
          </a:p>
        </p:txBody>
      </p:sp>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ja-JP" altLang="en-US" sz="6000" dirty="0" smtClean="0"/>
              <a:t>　</a:t>
            </a:r>
            <a:r>
              <a:rPr lang="en-US" altLang="ja-JP" sz="6000" dirty="0" smtClean="0"/>
              <a:t>   </a:t>
            </a:r>
            <a:r>
              <a:rPr lang="en-GB" sz="6000" dirty="0" smtClean="0"/>
              <a:t>Exploration</a:t>
            </a:r>
            <a:endParaRPr lang="en-GB" sz="6000" dirty="0"/>
          </a:p>
        </p:txBody>
      </p:sp>
      <p:sp>
        <p:nvSpPr>
          <p:cNvPr id="271" name="Shape 271"/>
          <p:cNvSpPr txBox="1">
            <a:spLocks noGrp="1"/>
          </p:cNvSpPr>
          <p:nvPr>
            <p:ph type="body" idx="1"/>
          </p:nvPr>
        </p:nvSpPr>
        <p:spPr>
          <a:xfrm>
            <a:off x="683569" y="1275606"/>
            <a:ext cx="4896543" cy="3672407"/>
          </a:xfrm>
          <a:prstGeom prst="rect">
            <a:avLst/>
          </a:prstGeom>
        </p:spPr>
        <p:txBody>
          <a:bodyPr lIns="91425" tIns="91425" rIns="91425" bIns="91425" anchor="ctr" anchorCtr="0">
            <a:noAutofit/>
          </a:bodyPr>
          <a:lstStyle/>
          <a:p>
            <a:pPr marL="457200" lvl="0" indent="-381000" rtl="0">
              <a:spcBef>
                <a:spcPts val="1200"/>
              </a:spcBef>
              <a:buClr>
                <a:schemeClr val="dk1"/>
              </a:buClr>
              <a:buSzPct val="166666"/>
              <a:buFont typeface="Arial"/>
              <a:buChar char="•"/>
            </a:pPr>
            <a:r>
              <a:rPr lang="en-GB" sz="2400" dirty="0"/>
              <a:t>Optional activities can enable other hidden activities.</a:t>
            </a:r>
          </a:p>
          <a:p>
            <a:pPr marL="457200" lvl="0" indent="-381000" rtl="0">
              <a:spcBef>
                <a:spcPts val="1200"/>
              </a:spcBef>
              <a:buClr>
                <a:schemeClr val="dk1"/>
              </a:buClr>
              <a:buSzPct val="166666"/>
              <a:buFont typeface="Arial"/>
              <a:buChar char="•"/>
            </a:pPr>
            <a:r>
              <a:rPr lang="en-GB" sz="2400" dirty="0"/>
              <a:t>Activity completion can be used to open one path while closing another.</a:t>
            </a:r>
          </a:p>
        </p:txBody>
      </p:sp>
      <p:pic>
        <p:nvPicPr>
          <p:cNvPr id="272" name="Shape 272"/>
          <p:cNvPicPr preferRelativeResize="0"/>
          <p:nvPr/>
        </p:nvPicPr>
        <p:blipFill>
          <a:blip r:embed="rId3"/>
          <a:stretch>
            <a:fillRect/>
          </a:stretch>
        </p:blipFill>
        <p:spPr>
          <a:xfrm>
            <a:off x="6555100" y="126575"/>
            <a:ext cx="2363825" cy="1536475"/>
          </a:xfrm>
          <a:prstGeom prst="rect">
            <a:avLst/>
          </a:prstGeom>
          <a:noFill/>
          <a:ln>
            <a:noFill/>
          </a:ln>
        </p:spPr>
      </p:pic>
      <p:sp>
        <p:nvSpPr>
          <p:cNvPr id="273" name="Shape 273"/>
          <p:cNvSpPr txBox="1"/>
          <p:nvPr/>
        </p:nvSpPr>
        <p:spPr>
          <a:xfrm>
            <a:off x="6455700" y="1705150"/>
            <a:ext cx="2429400" cy="266699"/>
          </a:xfrm>
          <a:prstGeom prst="rect">
            <a:avLst/>
          </a:prstGeom>
        </p:spPr>
        <p:txBody>
          <a:bodyPr lIns="91425" tIns="91425" rIns="91425" bIns="91425" anchor="t" anchorCtr="0">
            <a:noAutofit/>
          </a:bodyPr>
          <a:lstStyle/>
          <a:p>
            <a:pPr>
              <a:buNone/>
            </a:pPr>
            <a:r>
              <a:rPr lang="en-GB" sz="800" i="1">
                <a:solidFill>
                  <a:srgbClr val="222222"/>
                </a:solidFill>
              </a:rPr>
              <a:t>Image courtesy of taoty / FreeDigitalPhotos.net</a:t>
            </a:r>
          </a:p>
        </p:txBody>
      </p:sp>
      <p:sp>
        <p:nvSpPr>
          <p:cNvPr id="6" name="テキスト ボックス 5"/>
          <p:cNvSpPr txBox="1"/>
          <p:nvPr/>
        </p:nvSpPr>
        <p:spPr>
          <a:xfrm>
            <a:off x="5292080" y="752314"/>
            <a:ext cx="1368152" cy="515526"/>
          </a:xfrm>
          <a:prstGeom prst="rect">
            <a:avLst/>
          </a:prstGeom>
          <a:noFill/>
        </p:spPr>
        <p:txBody>
          <a:bodyPr wrap="square" rtlCol="0" anchor="ctr">
            <a:spAutoFit/>
          </a:bodyPr>
          <a:lstStyle/>
          <a:p>
            <a:pPr algn="ctr">
              <a:lnSpc>
                <a:spcPct val="130000"/>
              </a:lnSpc>
            </a:pPr>
            <a:r>
              <a:rPr kumimoji="1" lang="ja-JP" altLang="en-US" sz="2200" spc="-50" dirty="0" smtClean="0"/>
              <a:t>探検</a:t>
            </a:r>
            <a:endParaRPr kumimoji="1" lang="ja-JP" altLang="en-US" sz="2200" spc="-50" dirty="0"/>
          </a:p>
        </p:txBody>
      </p:sp>
      <p:sp>
        <p:nvSpPr>
          <p:cNvPr id="7" name="正方形/長方形 6"/>
          <p:cNvSpPr/>
          <p:nvPr/>
        </p:nvSpPr>
        <p:spPr>
          <a:xfrm>
            <a:off x="5580112" y="2283718"/>
            <a:ext cx="2952328" cy="2185214"/>
          </a:xfrm>
          <a:prstGeom prst="rect">
            <a:avLst/>
          </a:prstGeom>
        </p:spPr>
        <p:txBody>
          <a:bodyPr wrap="square">
            <a:spAutoFit/>
          </a:bodyPr>
          <a:lstStyle/>
          <a:p>
            <a:pPr marL="285750" indent="-285750">
              <a:buFont typeface="Arial"/>
              <a:buChar char="•"/>
            </a:pPr>
            <a:r>
              <a:rPr lang="ja-JP" altLang="en-US" sz="1800" dirty="0" smtClean="0">
                <a:solidFill>
                  <a:schemeClr val="tx1"/>
                </a:solidFill>
              </a:rPr>
              <a:t>任意の活動により、他の隠れた活動が可能になる</a:t>
            </a:r>
            <a:endParaRPr lang="en-US" altLang="ja-JP" sz="1800" dirty="0" smtClean="0">
              <a:solidFill>
                <a:schemeClr val="tx1"/>
              </a:solidFill>
            </a:endParaRPr>
          </a:p>
          <a:p>
            <a:endParaRPr lang="en-US" altLang="ja-JP" sz="1000" dirty="0" smtClean="0">
              <a:solidFill>
                <a:schemeClr val="tx1"/>
              </a:solidFill>
            </a:endParaRPr>
          </a:p>
          <a:p>
            <a:pPr marL="285750" indent="-285750">
              <a:buFont typeface="Arial"/>
              <a:buChar char="•"/>
            </a:pPr>
            <a:r>
              <a:rPr lang="ja-JP" altLang="en-US" sz="1800" dirty="0" smtClean="0">
                <a:solidFill>
                  <a:schemeClr val="tx1"/>
                </a:solidFill>
              </a:rPr>
              <a:t>活動完了は、１つのルートを閉じながら、別のルートを開けるために使える</a:t>
            </a:r>
            <a:endParaRPr lang="ja-JP" altLang="en-US" sz="1800" dirty="0"/>
          </a:p>
        </p:txBody>
      </p:sp>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ja-JP" altLang="en-US" sz="6000" dirty="0" smtClean="0"/>
              <a:t>　　</a:t>
            </a:r>
            <a:r>
              <a:rPr lang="en-US" altLang="ja-JP" sz="6000" dirty="0" smtClean="0"/>
              <a:t> </a:t>
            </a:r>
            <a:r>
              <a:rPr lang="en-GB" sz="6000" dirty="0" smtClean="0"/>
              <a:t>Exploration</a:t>
            </a:r>
            <a:endParaRPr lang="en-GB" sz="6000" dirty="0"/>
          </a:p>
        </p:txBody>
      </p:sp>
      <p:pic>
        <p:nvPicPr>
          <p:cNvPr id="279" name="Shape 279"/>
          <p:cNvPicPr preferRelativeResize="0"/>
          <p:nvPr/>
        </p:nvPicPr>
        <p:blipFill>
          <a:blip r:embed="rId3"/>
          <a:stretch>
            <a:fillRect/>
          </a:stretch>
        </p:blipFill>
        <p:spPr>
          <a:xfrm>
            <a:off x="1741300" y="1527325"/>
            <a:ext cx="5715000" cy="3333750"/>
          </a:xfrm>
          <a:prstGeom prst="rect">
            <a:avLst/>
          </a:prstGeom>
          <a:noFill/>
          <a:ln>
            <a:noFill/>
          </a:ln>
        </p:spPr>
      </p:pic>
      <p:sp>
        <p:nvSpPr>
          <p:cNvPr id="280" name="Shape 280"/>
          <p:cNvSpPr txBox="1"/>
          <p:nvPr/>
        </p:nvSpPr>
        <p:spPr>
          <a:xfrm>
            <a:off x="6588225" y="3435846"/>
            <a:ext cx="2244050" cy="1275153"/>
          </a:xfrm>
          <a:prstGeom prst="rect">
            <a:avLst/>
          </a:prstGeom>
        </p:spPr>
        <p:txBody>
          <a:bodyPr lIns="91425" tIns="91425" rIns="91425" bIns="91425" anchor="t" anchorCtr="0">
            <a:noAutofit/>
          </a:bodyPr>
          <a:lstStyle/>
          <a:p>
            <a:pPr>
              <a:buNone/>
            </a:pPr>
            <a:r>
              <a:rPr lang="en-GB" sz="1600" dirty="0"/>
              <a:t>Choice between two different documents</a:t>
            </a:r>
            <a:r>
              <a:rPr lang="en-GB" sz="1600" dirty="0" smtClean="0"/>
              <a:t>. </a:t>
            </a:r>
          </a:p>
          <a:p>
            <a:pPr>
              <a:buNone/>
            </a:pPr>
            <a:endParaRPr lang="en-GB" sz="1600" dirty="0"/>
          </a:p>
          <a:p>
            <a:pPr>
              <a:buNone/>
            </a:pPr>
            <a:r>
              <a:rPr lang="en-GB" sz="1600" dirty="0" smtClean="0"/>
              <a:t>2</a:t>
            </a:r>
            <a:r>
              <a:rPr lang="ja-JP" altLang="en-US" sz="1600" dirty="0" smtClean="0"/>
              <a:t>つの異なるドキュメントからの選択</a:t>
            </a:r>
            <a:endParaRPr lang="en-GB" sz="1600" dirty="0"/>
          </a:p>
        </p:txBody>
      </p:sp>
      <p:sp>
        <p:nvSpPr>
          <p:cNvPr id="5" name="テキスト ボックス 4"/>
          <p:cNvSpPr txBox="1"/>
          <p:nvPr/>
        </p:nvSpPr>
        <p:spPr>
          <a:xfrm>
            <a:off x="5724128" y="771550"/>
            <a:ext cx="1512168" cy="515526"/>
          </a:xfrm>
          <a:prstGeom prst="rect">
            <a:avLst/>
          </a:prstGeom>
          <a:noFill/>
        </p:spPr>
        <p:txBody>
          <a:bodyPr wrap="square" rtlCol="0" anchor="ctr">
            <a:spAutoFit/>
          </a:bodyPr>
          <a:lstStyle/>
          <a:p>
            <a:pPr algn="ctr">
              <a:lnSpc>
                <a:spcPct val="130000"/>
              </a:lnSpc>
            </a:pPr>
            <a:r>
              <a:rPr kumimoji="1" lang="ja-JP" altLang="en-US" sz="2200" spc="-50" dirty="0" smtClean="0"/>
              <a:t>探検</a:t>
            </a:r>
            <a:endParaRPr kumimoji="1" lang="ja-JP" altLang="en-US" sz="2200" spc="-50" dirty="0"/>
          </a:p>
        </p:txBody>
      </p:sp>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en-GB" sz="6000" dirty="0" smtClean="0"/>
              <a:t>    Achievements</a:t>
            </a:r>
            <a:endParaRPr lang="en-GB" sz="6000" dirty="0"/>
          </a:p>
        </p:txBody>
      </p:sp>
      <p:sp>
        <p:nvSpPr>
          <p:cNvPr id="286" name="Shape 286"/>
          <p:cNvSpPr txBox="1">
            <a:spLocks noGrp="1"/>
          </p:cNvSpPr>
          <p:nvPr>
            <p:ph type="body" idx="1"/>
          </p:nvPr>
        </p:nvSpPr>
        <p:spPr>
          <a:xfrm>
            <a:off x="755577" y="1635646"/>
            <a:ext cx="4968551" cy="3343995"/>
          </a:xfrm>
          <a:prstGeom prst="rect">
            <a:avLst/>
          </a:prstGeom>
        </p:spPr>
        <p:txBody>
          <a:bodyPr lIns="91425" tIns="91425" rIns="91425" bIns="91425" anchor="ctr" anchorCtr="0">
            <a:noAutofit/>
          </a:bodyPr>
          <a:lstStyle/>
          <a:p>
            <a:pPr marL="457200" lvl="0" indent="-381000" rtl="0">
              <a:spcBef>
                <a:spcPts val="1200"/>
              </a:spcBef>
              <a:buClr>
                <a:schemeClr val="dk1"/>
              </a:buClr>
              <a:buSzPct val="166666"/>
              <a:buFont typeface="Arial"/>
              <a:buChar char="•"/>
            </a:pPr>
            <a:r>
              <a:rPr lang="en-GB" sz="2400" dirty="0"/>
              <a:t>Using labels for achievements.</a:t>
            </a:r>
          </a:p>
          <a:p>
            <a:pPr marL="457200" lvl="0" indent="-381000" rtl="0">
              <a:spcBef>
                <a:spcPts val="1200"/>
              </a:spcBef>
              <a:buClr>
                <a:schemeClr val="dk1"/>
              </a:buClr>
              <a:buSzPct val="166666"/>
              <a:buFont typeface="Arial"/>
              <a:buChar char="•"/>
            </a:pPr>
            <a:r>
              <a:rPr lang="en-GB" sz="2400" dirty="0"/>
              <a:t>Achievements are good for Networkers, Exploiters, and Self seekers.</a:t>
            </a:r>
          </a:p>
          <a:p>
            <a:pPr marL="457200" lvl="0" indent="-381000" rtl="0">
              <a:spcBef>
                <a:spcPts val="1200"/>
              </a:spcBef>
              <a:buClr>
                <a:schemeClr val="dk1"/>
              </a:buClr>
              <a:buSzPct val="166666"/>
              <a:buFont typeface="Arial"/>
              <a:buChar char="•"/>
            </a:pPr>
            <a:r>
              <a:rPr lang="en-GB" sz="2400" dirty="0"/>
              <a:t>Using badges for minor achievements is not recommended.</a:t>
            </a:r>
          </a:p>
        </p:txBody>
      </p:sp>
      <p:pic>
        <p:nvPicPr>
          <p:cNvPr id="287" name="Shape 287"/>
          <p:cNvPicPr preferRelativeResize="0"/>
          <p:nvPr/>
        </p:nvPicPr>
        <p:blipFill>
          <a:blip r:embed="rId3"/>
          <a:stretch>
            <a:fillRect/>
          </a:stretch>
        </p:blipFill>
        <p:spPr>
          <a:xfrm>
            <a:off x="7031475" y="119425"/>
            <a:ext cx="1985700" cy="1985700"/>
          </a:xfrm>
          <a:prstGeom prst="rect">
            <a:avLst/>
          </a:prstGeom>
          <a:noFill/>
          <a:ln>
            <a:noFill/>
          </a:ln>
        </p:spPr>
      </p:pic>
      <p:sp>
        <p:nvSpPr>
          <p:cNvPr id="288" name="Shape 288"/>
          <p:cNvSpPr txBox="1"/>
          <p:nvPr/>
        </p:nvSpPr>
        <p:spPr>
          <a:xfrm>
            <a:off x="6455700" y="2161250"/>
            <a:ext cx="2589600" cy="252600"/>
          </a:xfrm>
          <a:prstGeom prst="rect">
            <a:avLst/>
          </a:prstGeom>
        </p:spPr>
        <p:txBody>
          <a:bodyPr lIns="91425" tIns="91425" rIns="91425" bIns="91425" anchor="t" anchorCtr="0">
            <a:noAutofit/>
          </a:bodyPr>
          <a:lstStyle/>
          <a:p>
            <a:pPr>
              <a:buNone/>
            </a:pPr>
            <a:r>
              <a:rPr lang="en-GB" sz="800" i="1">
                <a:solidFill>
                  <a:srgbClr val="222222"/>
                </a:solidFill>
              </a:rPr>
              <a:t>Image courtesy of digitalart / FreeDigitalPhotos.net</a:t>
            </a:r>
          </a:p>
        </p:txBody>
      </p:sp>
      <p:sp>
        <p:nvSpPr>
          <p:cNvPr id="6" name="テキスト ボックス 5"/>
          <p:cNvSpPr txBox="1"/>
          <p:nvPr/>
        </p:nvSpPr>
        <p:spPr>
          <a:xfrm>
            <a:off x="5652120" y="771550"/>
            <a:ext cx="1512168" cy="477054"/>
          </a:xfrm>
          <a:prstGeom prst="rect">
            <a:avLst/>
          </a:prstGeom>
          <a:noFill/>
        </p:spPr>
        <p:txBody>
          <a:bodyPr wrap="square" rtlCol="0" anchor="ctr">
            <a:spAutoFit/>
          </a:bodyPr>
          <a:lstStyle/>
          <a:p>
            <a:pPr algn="ctr">
              <a:lnSpc>
                <a:spcPct val="130000"/>
              </a:lnSpc>
            </a:pPr>
            <a:r>
              <a:rPr kumimoji="1" lang="ja-JP" altLang="en-US" sz="2000" spc="-50" dirty="0" smtClean="0"/>
              <a:t>成果</a:t>
            </a:r>
            <a:endParaRPr kumimoji="1" lang="ja-JP" altLang="en-US" sz="2000" spc="-50" dirty="0"/>
          </a:p>
        </p:txBody>
      </p:sp>
      <p:sp>
        <p:nvSpPr>
          <p:cNvPr id="2" name="正方形/長方形 1"/>
          <p:cNvSpPr/>
          <p:nvPr/>
        </p:nvSpPr>
        <p:spPr>
          <a:xfrm>
            <a:off x="5580112" y="2571750"/>
            <a:ext cx="3312368" cy="2062103"/>
          </a:xfrm>
          <a:prstGeom prst="rect">
            <a:avLst/>
          </a:prstGeom>
        </p:spPr>
        <p:txBody>
          <a:bodyPr wrap="square">
            <a:spAutoFit/>
          </a:bodyPr>
          <a:lstStyle/>
          <a:p>
            <a:pPr marL="285750" indent="-285750">
              <a:buFont typeface="Arial"/>
              <a:buChar char="•"/>
            </a:pPr>
            <a:r>
              <a:rPr lang="ja-JP" altLang="en-US" sz="1800" dirty="0" smtClean="0">
                <a:solidFill>
                  <a:schemeClr val="tx1"/>
                </a:solidFill>
              </a:rPr>
              <a:t>成果をラベルで表示する</a:t>
            </a:r>
            <a:endParaRPr lang="en-US" altLang="ja-JP" sz="1800" dirty="0" smtClean="0">
              <a:solidFill>
                <a:schemeClr val="tx1"/>
              </a:solidFill>
            </a:endParaRPr>
          </a:p>
          <a:p>
            <a:endParaRPr lang="en-US" altLang="ja-JP" sz="1000" dirty="0" smtClean="0">
              <a:solidFill>
                <a:schemeClr val="tx1"/>
              </a:solidFill>
            </a:endParaRPr>
          </a:p>
          <a:p>
            <a:pPr marL="285750" indent="-285750">
              <a:buFont typeface="Arial"/>
              <a:buChar char="•"/>
            </a:pPr>
            <a:r>
              <a:rPr lang="ja-JP" altLang="en-US" sz="1800" dirty="0" smtClean="0">
                <a:solidFill>
                  <a:schemeClr val="tx1"/>
                </a:solidFill>
              </a:rPr>
              <a:t>成果は、「ネットワーカー」や「搾取者」「利己主義者」に向いている</a:t>
            </a:r>
            <a:endParaRPr lang="en-US" altLang="ja-JP" sz="1800" dirty="0" smtClean="0">
              <a:solidFill>
                <a:schemeClr val="tx1"/>
              </a:solidFill>
            </a:endParaRPr>
          </a:p>
          <a:p>
            <a:endParaRPr lang="en-US" altLang="ja-JP" sz="1000" dirty="0" smtClean="0">
              <a:solidFill>
                <a:schemeClr val="tx1"/>
              </a:solidFill>
            </a:endParaRPr>
          </a:p>
          <a:p>
            <a:pPr marL="285750" indent="-285750">
              <a:buFont typeface="Arial"/>
              <a:buChar char="•"/>
            </a:pPr>
            <a:r>
              <a:rPr lang="ja-JP" altLang="en-US" sz="1800" dirty="0" smtClean="0">
                <a:solidFill>
                  <a:schemeClr val="tx1"/>
                </a:solidFill>
              </a:rPr>
              <a:t>ささいな「成果」にバッジ</a:t>
            </a:r>
            <a:r>
              <a:rPr lang="ja-JP" altLang="en-US" sz="1800" dirty="0" smtClean="0"/>
              <a:t>を使うのは勧められない</a:t>
            </a:r>
            <a:endParaRPr lang="ja-JP" altLang="en-US" sz="1800" dirty="0"/>
          </a:p>
        </p:txBody>
      </p:sp>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323528" y="267494"/>
            <a:ext cx="8572500" cy="542400"/>
          </a:xfrm>
          <a:prstGeom prst="rect">
            <a:avLst/>
          </a:prstGeom>
        </p:spPr>
        <p:txBody>
          <a:bodyPr lIns="91425" tIns="91425" rIns="91425" bIns="91425" anchor="t" anchorCtr="0">
            <a:noAutofit/>
          </a:bodyPr>
          <a:lstStyle/>
          <a:p>
            <a:pPr lvl="0" algn="l" rtl="0">
              <a:buNone/>
            </a:pPr>
            <a:r>
              <a:rPr lang="en-GB" sz="6000" dirty="0" smtClean="0"/>
              <a:t>       </a:t>
            </a:r>
            <a:r>
              <a:rPr lang="en-GB" sz="6000" dirty="0" err="1" smtClean="0"/>
              <a:t>Gamification</a:t>
            </a:r>
            <a:endParaRPr lang="en-GB" sz="6000" dirty="0"/>
          </a:p>
        </p:txBody>
      </p:sp>
      <p:pic>
        <p:nvPicPr>
          <p:cNvPr id="294" name="Shape 294"/>
          <p:cNvPicPr preferRelativeResize="0"/>
          <p:nvPr/>
        </p:nvPicPr>
        <p:blipFill>
          <a:blip r:embed="rId3"/>
          <a:stretch>
            <a:fillRect/>
          </a:stretch>
        </p:blipFill>
        <p:spPr>
          <a:xfrm>
            <a:off x="395536" y="1347614"/>
            <a:ext cx="8197436" cy="3458420"/>
          </a:xfrm>
          <a:prstGeom prst="rect">
            <a:avLst/>
          </a:prstGeom>
          <a:noFill/>
          <a:ln>
            <a:noFill/>
          </a:ln>
        </p:spPr>
      </p:pic>
      <p:sp>
        <p:nvSpPr>
          <p:cNvPr id="295" name="Shape 295"/>
          <p:cNvSpPr txBox="1"/>
          <p:nvPr/>
        </p:nvSpPr>
        <p:spPr>
          <a:xfrm>
            <a:off x="4572000" y="4587974"/>
            <a:ext cx="4176464" cy="432048"/>
          </a:xfrm>
          <a:prstGeom prst="rect">
            <a:avLst/>
          </a:prstGeom>
        </p:spPr>
        <p:txBody>
          <a:bodyPr lIns="91425" tIns="91425" rIns="91425" bIns="91425" anchor="t" anchorCtr="0">
            <a:noAutofit/>
          </a:bodyPr>
          <a:lstStyle/>
          <a:p>
            <a:pPr>
              <a:buNone/>
            </a:pPr>
            <a:r>
              <a:rPr lang="en-GB" sz="1600" dirty="0"/>
              <a:t>Achievements </a:t>
            </a:r>
            <a:r>
              <a:rPr lang="en-GB" sz="1600" dirty="0" smtClean="0"/>
              <a:t>section  </a:t>
            </a:r>
            <a:r>
              <a:rPr lang="ja-JP" altLang="en-US" sz="1600" dirty="0" smtClean="0"/>
              <a:t>成果</a:t>
            </a:r>
            <a:r>
              <a:rPr lang="ja-JP" altLang="en-US" sz="1600" dirty="0" smtClean="0"/>
              <a:t>セクション</a:t>
            </a:r>
            <a:endParaRPr lang="en-GB" sz="1600" dirty="0"/>
          </a:p>
        </p:txBody>
      </p:sp>
      <p:sp>
        <p:nvSpPr>
          <p:cNvPr id="5" name="テキスト ボックス 4"/>
          <p:cNvSpPr txBox="1"/>
          <p:nvPr/>
        </p:nvSpPr>
        <p:spPr>
          <a:xfrm>
            <a:off x="6084168" y="771550"/>
            <a:ext cx="1512168" cy="477054"/>
          </a:xfrm>
          <a:prstGeom prst="rect">
            <a:avLst/>
          </a:prstGeom>
          <a:noFill/>
        </p:spPr>
        <p:txBody>
          <a:bodyPr wrap="square" rtlCol="0" anchor="ctr">
            <a:spAutoFit/>
          </a:bodyPr>
          <a:lstStyle/>
          <a:p>
            <a:pPr algn="ctr">
              <a:lnSpc>
                <a:spcPct val="130000"/>
              </a:lnSpc>
            </a:pPr>
            <a:r>
              <a:rPr kumimoji="1" lang="ja-JP" altLang="en-US" sz="2000" spc="-50" dirty="0" smtClean="0"/>
              <a:t>ゲーム化</a:t>
            </a:r>
            <a:endParaRPr kumimoji="1" lang="ja-JP" altLang="en-US" sz="2000" spc="-50" dirty="0"/>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23528" y="123478"/>
            <a:ext cx="8572500" cy="542400"/>
          </a:xfrm>
          <a:prstGeom prst="rect">
            <a:avLst/>
          </a:prstGeom>
        </p:spPr>
        <p:txBody>
          <a:bodyPr lIns="91425" tIns="91425" rIns="91425" bIns="91425" anchor="t" anchorCtr="0">
            <a:noAutofit/>
          </a:bodyPr>
          <a:lstStyle/>
          <a:p>
            <a:pPr lvl="0" algn="l" rtl="0">
              <a:buNone/>
            </a:pPr>
            <a:r>
              <a:rPr lang="en-GB" sz="6000" dirty="0" smtClean="0"/>
              <a:t>           History</a:t>
            </a:r>
            <a:endParaRPr lang="en-GB" sz="6000" dirty="0"/>
          </a:p>
        </p:txBody>
      </p:sp>
      <p:sp>
        <p:nvSpPr>
          <p:cNvPr id="36" name="Shape 36"/>
          <p:cNvSpPr txBox="1">
            <a:spLocks noGrp="1"/>
          </p:cNvSpPr>
          <p:nvPr>
            <p:ph type="body" idx="1"/>
          </p:nvPr>
        </p:nvSpPr>
        <p:spPr>
          <a:xfrm>
            <a:off x="395536" y="843558"/>
            <a:ext cx="5832648" cy="3171496"/>
          </a:xfrm>
          <a:prstGeom prst="rect">
            <a:avLst/>
          </a:prstGeom>
        </p:spPr>
        <p:txBody>
          <a:bodyPr lIns="91425" tIns="91425" rIns="91425" bIns="91425" anchor="ctr" anchorCtr="0">
            <a:noAutofit/>
          </a:bodyPr>
          <a:lstStyle/>
          <a:p>
            <a:pPr marL="457200" lvl="0" indent="-381000" rtl="0">
              <a:spcBef>
                <a:spcPts val="1200"/>
              </a:spcBef>
              <a:buClr>
                <a:schemeClr val="dk1"/>
              </a:buClr>
              <a:buSzPct val="166666"/>
              <a:buFont typeface="Arial"/>
              <a:buChar char="•"/>
            </a:pPr>
            <a:r>
              <a:rPr lang="en-GB" sz="2400" dirty="0"/>
              <a:t>I decided to pick it up as a project.</a:t>
            </a:r>
          </a:p>
          <a:p>
            <a:pPr marL="457200" lvl="0" indent="-381000" rtl="0">
              <a:spcBef>
                <a:spcPts val="1200"/>
              </a:spcBef>
              <a:buClr>
                <a:schemeClr val="dk1"/>
              </a:buClr>
              <a:buSzPct val="166666"/>
              <a:buFont typeface="Arial"/>
              <a:buChar char="•"/>
            </a:pPr>
            <a:r>
              <a:rPr lang="en-GB" sz="2400" dirty="0"/>
              <a:t>Project went through a few different iterations.</a:t>
            </a:r>
          </a:p>
          <a:p>
            <a:endParaRPr dirty="0"/>
          </a:p>
        </p:txBody>
      </p:sp>
      <p:pic>
        <p:nvPicPr>
          <p:cNvPr id="37" name="Shape 37"/>
          <p:cNvPicPr preferRelativeResize="0"/>
          <p:nvPr/>
        </p:nvPicPr>
        <p:blipFill>
          <a:blip r:embed="rId3"/>
          <a:stretch>
            <a:fillRect/>
          </a:stretch>
        </p:blipFill>
        <p:spPr>
          <a:xfrm>
            <a:off x="598100" y="2567875"/>
            <a:ext cx="3633550" cy="2202149"/>
          </a:xfrm>
          <a:prstGeom prst="rect">
            <a:avLst/>
          </a:prstGeom>
          <a:noFill/>
          <a:ln>
            <a:noFill/>
          </a:ln>
        </p:spPr>
      </p:pic>
      <p:pic>
        <p:nvPicPr>
          <p:cNvPr id="38" name="Shape 38"/>
          <p:cNvPicPr preferRelativeResize="0"/>
          <p:nvPr/>
        </p:nvPicPr>
        <p:blipFill>
          <a:blip r:embed="rId4"/>
          <a:stretch>
            <a:fillRect/>
          </a:stretch>
        </p:blipFill>
        <p:spPr>
          <a:xfrm>
            <a:off x="4806974" y="2522000"/>
            <a:ext cx="3709250" cy="2248024"/>
          </a:xfrm>
          <a:prstGeom prst="rect">
            <a:avLst/>
          </a:prstGeom>
          <a:noFill/>
          <a:ln>
            <a:noFill/>
          </a:ln>
        </p:spPr>
      </p:pic>
      <p:sp>
        <p:nvSpPr>
          <p:cNvPr id="39" name="Shape 39"/>
          <p:cNvSpPr txBox="1"/>
          <p:nvPr/>
        </p:nvSpPr>
        <p:spPr>
          <a:xfrm>
            <a:off x="3985500" y="4711025"/>
            <a:ext cx="1173000" cy="308100"/>
          </a:xfrm>
          <a:prstGeom prst="rect">
            <a:avLst/>
          </a:prstGeom>
        </p:spPr>
        <p:txBody>
          <a:bodyPr lIns="91425" tIns="91425" rIns="91425" bIns="91425" anchor="t" anchorCtr="0">
            <a:noAutofit/>
          </a:bodyPr>
          <a:lstStyle/>
          <a:p>
            <a:pPr>
              <a:buNone/>
            </a:pPr>
            <a:r>
              <a:rPr lang="en-GB" sz="1000"/>
              <a:t>Second attempt</a:t>
            </a:r>
          </a:p>
        </p:txBody>
      </p:sp>
      <p:sp>
        <p:nvSpPr>
          <p:cNvPr id="2" name="正方形/長方形 1"/>
          <p:cNvSpPr/>
          <p:nvPr/>
        </p:nvSpPr>
        <p:spPr>
          <a:xfrm>
            <a:off x="5364088" y="483518"/>
            <a:ext cx="1478875" cy="523220"/>
          </a:xfrm>
          <a:prstGeom prst="rect">
            <a:avLst/>
          </a:prstGeom>
        </p:spPr>
        <p:txBody>
          <a:bodyPr wrap="square">
            <a:spAutoFit/>
          </a:bodyPr>
          <a:lstStyle/>
          <a:p>
            <a:r>
              <a:rPr kumimoji="1" lang="ja-JP" altLang="en-US" sz="2800" dirty="0"/>
              <a:t>経緯</a:t>
            </a:r>
            <a:endParaRPr lang="ja-JP" altLang="en-US" sz="2800" dirty="0"/>
          </a:p>
        </p:txBody>
      </p:sp>
      <p:sp>
        <p:nvSpPr>
          <p:cNvPr id="3" name="テキスト ボックス 2"/>
          <p:cNvSpPr txBox="1"/>
          <p:nvPr/>
        </p:nvSpPr>
        <p:spPr>
          <a:xfrm>
            <a:off x="5940152" y="1275606"/>
            <a:ext cx="2880320" cy="1231106"/>
          </a:xfrm>
          <a:prstGeom prst="rect">
            <a:avLst/>
          </a:prstGeom>
          <a:noFill/>
        </p:spPr>
        <p:txBody>
          <a:bodyPr wrap="square" rtlCol="0">
            <a:spAutoFit/>
          </a:bodyPr>
          <a:lstStyle/>
          <a:p>
            <a:pPr marL="285750" indent="-285750">
              <a:buFont typeface="Arial"/>
              <a:buChar char="•"/>
            </a:pPr>
            <a:r>
              <a:rPr kumimoji="1" lang="ja-JP" altLang="en-US" sz="1600" dirty="0" smtClean="0"/>
              <a:t>プロジェクトとして着手することに決定</a:t>
            </a:r>
            <a:endParaRPr kumimoji="1" lang="en-US" altLang="ja-JP" sz="1600" dirty="0" smtClean="0"/>
          </a:p>
          <a:p>
            <a:endParaRPr kumimoji="1" lang="en-US" altLang="ja-JP" sz="1000" dirty="0" smtClean="0"/>
          </a:p>
          <a:p>
            <a:pPr marL="285750" indent="-285750">
              <a:buFont typeface="Arial"/>
              <a:buChar char="•"/>
            </a:pPr>
            <a:r>
              <a:rPr kumimoji="1" lang="ja-JP" altLang="en-US" sz="1600" dirty="0" smtClean="0"/>
              <a:t>プロジェクトは、何度か異なる反復を経験</a:t>
            </a:r>
            <a:endParaRPr kumimoji="1" lang="en-US" altLang="ja-JP" sz="1600" dirty="0" smtClean="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en-GB" sz="6000" dirty="0" smtClean="0"/>
              <a:t>        Open </a:t>
            </a:r>
            <a:r>
              <a:rPr lang="en-GB" sz="6000" dirty="0"/>
              <a:t>badges</a:t>
            </a:r>
          </a:p>
        </p:txBody>
      </p:sp>
      <p:sp>
        <p:nvSpPr>
          <p:cNvPr id="301" name="Shape 301"/>
          <p:cNvSpPr txBox="1">
            <a:spLocks noGrp="1"/>
          </p:cNvSpPr>
          <p:nvPr>
            <p:ph type="body" idx="1"/>
          </p:nvPr>
        </p:nvSpPr>
        <p:spPr>
          <a:xfrm>
            <a:off x="611561" y="1851670"/>
            <a:ext cx="5184576" cy="2952328"/>
          </a:xfrm>
          <a:prstGeom prst="rect">
            <a:avLst/>
          </a:prstGeom>
        </p:spPr>
        <p:txBody>
          <a:bodyPr lIns="91425" tIns="91425" rIns="91425" bIns="91425" anchor="ctr" anchorCtr="0">
            <a:noAutofit/>
          </a:bodyPr>
          <a:lstStyle/>
          <a:p>
            <a:pPr lvl="0" indent="0" rtl="0">
              <a:buNone/>
            </a:pPr>
            <a:r>
              <a:rPr lang="en-GB" sz="2400" dirty="0"/>
              <a:t>Mozilla says</a:t>
            </a:r>
            <a:r>
              <a:rPr lang="en-GB" sz="2400" dirty="0" smtClean="0"/>
              <a:t>:</a:t>
            </a:r>
            <a:endParaRPr lang="en-GB" sz="1800" dirty="0"/>
          </a:p>
          <a:p>
            <a:pPr marL="457200" lvl="0" indent="0" rtl="0">
              <a:spcBef>
                <a:spcPts val="2400"/>
              </a:spcBef>
              <a:buNone/>
            </a:pPr>
            <a:r>
              <a:rPr lang="en-GB" sz="1800" b="1" dirty="0"/>
              <a:t>A digital badge is an online representation of a skill you’ve earned. </a:t>
            </a:r>
            <a:r>
              <a:rPr lang="en-GB" sz="1800" dirty="0"/>
              <a:t>Open Badges take that concept one step further, and allows you to verify your skills, interests and achievements through credible organizations. </a:t>
            </a:r>
            <a:endParaRPr lang="en-GB" sz="1800" dirty="0" smtClean="0"/>
          </a:p>
          <a:p>
            <a:pPr marL="457200" lvl="0" indent="0" rtl="0">
              <a:spcBef>
                <a:spcPts val="600"/>
              </a:spcBef>
              <a:buNone/>
            </a:pPr>
            <a:r>
              <a:rPr lang="en-GB" sz="1400" dirty="0" smtClean="0"/>
              <a:t>(</a:t>
            </a:r>
            <a:r>
              <a:rPr lang="en-GB" sz="1400" dirty="0"/>
              <a:t>About | Open Badges, http://</a:t>
            </a:r>
            <a:r>
              <a:rPr lang="en-GB" sz="1400" dirty="0" err="1"/>
              <a:t>openbadges.org</a:t>
            </a:r>
            <a:r>
              <a:rPr lang="en-GB" sz="1400" dirty="0"/>
              <a:t>/about/)</a:t>
            </a:r>
          </a:p>
        </p:txBody>
      </p:sp>
      <p:pic>
        <p:nvPicPr>
          <p:cNvPr id="302" name="Shape 302"/>
          <p:cNvPicPr preferRelativeResize="0"/>
          <p:nvPr/>
        </p:nvPicPr>
        <p:blipFill>
          <a:blip r:embed="rId3"/>
          <a:stretch>
            <a:fillRect/>
          </a:stretch>
        </p:blipFill>
        <p:spPr>
          <a:xfrm>
            <a:off x="7031475" y="119425"/>
            <a:ext cx="1985700" cy="1985700"/>
          </a:xfrm>
          <a:prstGeom prst="rect">
            <a:avLst/>
          </a:prstGeom>
          <a:noFill/>
          <a:ln>
            <a:noFill/>
          </a:ln>
        </p:spPr>
      </p:pic>
      <p:sp>
        <p:nvSpPr>
          <p:cNvPr id="303" name="Shape 303"/>
          <p:cNvSpPr txBox="1"/>
          <p:nvPr/>
        </p:nvSpPr>
        <p:spPr>
          <a:xfrm>
            <a:off x="6455700" y="2161250"/>
            <a:ext cx="2589600" cy="252600"/>
          </a:xfrm>
          <a:prstGeom prst="rect">
            <a:avLst/>
          </a:prstGeom>
        </p:spPr>
        <p:txBody>
          <a:bodyPr lIns="91425" tIns="91425" rIns="91425" bIns="91425" anchor="t" anchorCtr="0">
            <a:noAutofit/>
          </a:bodyPr>
          <a:lstStyle/>
          <a:p>
            <a:pPr lvl="0" rtl="0">
              <a:buNone/>
            </a:pPr>
            <a:r>
              <a:rPr lang="en-GB" sz="800" i="1">
                <a:solidFill>
                  <a:srgbClr val="222222"/>
                </a:solidFill>
              </a:rPr>
              <a:t>Image courtesy of digitalart / FreeDigitalPhotos.net</a:t>
            </a:r>
          </a:p>
        </p:txBody>
      </p:sp>
      <p:sp>
        <p:nvSpPr>
          <p:cNvPr id="6" name="テキスト ボックス 5"/>
          <p:cNvSpPr txBox="1"/>
          <p:nvPr/>
        </p:nvSpPr>
        <p:spPr>
          <a:xfrm>
            <a:off x="2267744" y="1347614"/>
            <a:ext cx="4248472" cy="477054"/>
          </a:xfrm>
          <a:prstGeom prst="rect">
            <a:avLst/>
          </a:prstGeom>
          <a:noFill/>
        </p:spPr>
        <p:txBody>
          <a:bodyPr wrap="square" rtlCol="0" anchor="ctr">
            <a:spAutoFit/>
          </a:bodyPr>
          <a:lstStyle/>
          <a:p>
            <a:pPr algn="ctr">
              <a:lnSpc>
                <a:spcPct val="130000"/>
              </a:lnSpc>
            </a:pPr>
            <a:r>
              <a:rPr kumimoji="1" lang="ja-JP" altLang="en-US" sz="2000" spc="-50" dirty="0" smtClean="0"/>
              <a:t>オープンバッジ</a:t>
            </a:r>
            <a:endParaRPr kumimoji="1" lang="ja-JP" altLang="en-US" sz="2000" spc="-50" dirty="0"/>
          </a:p>
        </p:txBody>
      </p:sp>
      <p:sp>
        <p:nvSpPr>
          <p:cNvPr id="3" name="テキスト ボックス 2"/>
          <p:cNvSpPr txBox="1"/>
          <p:nvPr/>
        </p:nvSpPr>
        <p:spPr>
          <a:xfrm>
            <a:off x="5868144" y="2571750"/>
            <a:ext cx="3024336" cy="2092881"/>
          </a:xfrm>
          <a:prstGeom prst="rect">
            <a:avLst/>
          </a:prstGeom>
          <a:noFill/>
        </p:spPr>
        <p:txBody>
          <a:bodyPr wrap="square" rtlCol="0">
            <a:spAutoFit/>
          </a:bodyPr>
          <a:lstStyle/>
          <a:p>
            <a:r>
              <a:rPr lang="en-GB" altLang="ja-JP" sz="1800" dirty="0"/>
              <a:t>Mozilla </a:t>
            </a:r>
            <a:r>
              <a:rPr lang="ja-JP" altLang="en-US" sz="1800" dirty="0"/>
              <a:t>に</a:t>
            </a:r>
            <a:r>
              <a:rPr lang="ja-JP" altLang="en-US" sz="1800" dirty="0" smtClean="0"/>
              <a:t>よれば</a:t>
            </a:r>
            <a:r>
              <a:rPr lang="ja-JP" altLang="en-US" sz="1800" dirty="0" smtClean="0"/>
              <a:t>：</a:t>
            </a:r>
            <a:endParaRPr lang="en-US" altLang="ja-JP" sz="1800" dirty="0" smtClean="0"/>
          </a:p>
          <a:p>
            <a:endParaRPr lang="en-US" altLang="ja-JP" dirty="0"/>
          </a:p>
          <a:p>
            <a:r>
              <a:rPr lang="ja-JP" altLang="en-US" b="1" dirty="0" smtClean="0"/>
              <a:t>デジタルバッジは、獲得したスキルをオンラインで表明するものである。</a:t>
            </a:r>
            <a:r>
              <a:rPr lang="ja-JP" altLang="en-US" dirty="0" smtClean="0"/>
              <a:t>オープンバッジは、このコンセプトを一歩進めたもので、信頼できる団体を通して、スキルや関心、業績を証明することができる。</a:t>
            </a:r>
            <a:endParaRPr kumimoji="1" lang="en-US" altLang="ja-JP" dirty="0"/>
          </a:p>
          <a:p>
            <a:endParaRPr kumimoji="1" lang="ja-JP" altLang="en-US" dirty="0"/>
          </a:p>
        </p:txBody>
      </p:sp>
    </p:spTree>
  </p:cSld>
  <p:clrMapOvr>
    <a:masterClrMapping/>
  </p:clrMapOvr>
  <p:transition xmlns:p14="http://schemas.microsoft.com/office/powerpoint/2010/mai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en-GB" sz="6000" dirty="0" smtClean="0"/>
              <a:t>       Open </a:t>
            </a:r>
            <a:r>
              <a:rPr lang="en-GB" sz="6000" dirty="0"/>
              <a:t>badges</a:t>
            </a:r>
          </a:p>
        </p:txBody>
      </p:sp>
      <p:sp>
        <p:nvSpPr>
          <p:cNvPr id="309" name="Shape 309"/>
          <p:cNvSpPr txBox="1">
            <a:spLocks noGrp="1"/>
          </p:cNvSpPr>
          <p:nvPr>
            <p:ph type="body" idx="1"/>
          </p:nvPr>
        </p:nvSpPr>
        <p:spPr>
          <a:xfrm>
            <a:off x="323528" y="1923678"/>
            <a:ext cx="8208911" cy="3096344"/>
          </a:xfrm>
          <a:prstGeom prst="rect">
            <a:avLst/>
          </a:prstGeom>
        </p:spPr>
        <p:txBody>
          <a:bodyPr lIns="91425" tIns="91425" rIns="91425" bIns="91425" anchor="ctr" anchorCtr="0">
            <a:noAutofit/>
          </a:bodyPr>
          <a:lstStyle/>
          <a:p>
            <a:pPr marL="457200" indent="-381000">
              <a:spcBef>
                <a:spcPts val="1200"/>
              </a:spcBef>
              <a:buSzPct val="166666"/>
            </a:pPr>
            <a:r>
              <a:rPr lang="en-GB" sz="2400" dirty="0"/>
              <a:t>When to use open badges</a:t>
            </a:r>
            <a:r>
              <a:rPr lang="en-GB" sz="2400" dirty="0" smtClean="0"/>
              <a:t>?  </a:t>
            </a:r>
            <a:r>
              <a:rPr kumimoji="1" lang="ja-JP" altLang="en-US" sz="1600" dirty="0" smtClean="0"/>
              <a:t>オープンバッジ</a:t>
            </a:r>
            <a:r>
              <a:rPr kumimoji="1" lang="ja-JP" altLang="en-US" sz="1600" dirty="0"/>
              <a:t>はいつ使うべき</a:t>
            </a:r>
            <a:r>
              <a:rPr kumimoji="1" lang="ja-JP" altLang="en-US" sz="1600" dirty="0" smtClean="0"/>
              <a:t>？</a:t>
            </a:r>
            <a:endParaRPr lang="en-GB" sz="1600" dirty="0"/>
          </a:p>
          <a:p>
            <a:pPr marL="914400" lvl="1" indent="-381000" rtl="0">
              <a:spcBef>
                <a:spcPts val="1200"/>
              </a:spcBef>
              <a:buClr>
                <a:srgbClr val="000000"/>
              </a:buClr>
              <a:buSzPct val="166666"/>
              <a:buFont typeface="Arial"/>
              <a:buChar char="•"/>
            </a:pPr>
            <a:r>
              <a:rPr lang="en-GB" sz="2400" dirty="0"/>
              <a:t>Completion of courses or major core competencies</a:t>
            </a:r>
            <a:r>
              <a:rPr lang="en-GB" sz="2400" dirty="0" smtClean="0"/>
              <a:t>.</a:t>
            </a:r>
          </a:p>
          <a:p>
            <a:pPr marL="533400" lvl="1" indent="0" rtl="0">
              <a:spcBef>
                <a:spcPts val="1200"/>
              </a:spcBef>
              <a:buClr>
                <a:srgbClr val="000000"/>
              </a:buClr>
              <a:buSzPct val="166666"/>
              <a:buNone/>
            </a:pPr>
            <a:r>
              <a:rPr lang="ja-JP" altLang="en-US" sz="1400" dirty="0" smtClean="0"/>
              <a:t>　　</a:t>
            </a:r>
            <a:r>
              <a:rPr lang="en-US" altLang="ja-JP" sz="1400" dirty="0" smtClean="0"/>
              <a:t> </a:t>
            </a:r>
            <a:r>
              <a:rPr lang="ja-JP" altLang="en-US" sz="1400" dirty="0" smtClean="0"/>
              <a:t>コース修了時または、主な中心的技能の学習修了時</a:t>
            </a:r>
            <a:endParaRPr lang="en-GB" sz="1400" dirty="0"/>
          </a:p>
          <a:p>
            <a:pPr marL="914400" lvl="1" indent="-381000" rtl="0">
              <a:spcBef>
                <a:spcPts val="1200"/>
              </a:spcBef>
              <a:buClr>
                <a:srgbClr val="000000"/>
              </a:buClr>
              <a:buSzPct val="166666"/>
              <a:buFont typeface="Arial"/>
              <a:buChar char="•"/>
            </a:pPr>
            <a:r>
              <a:rPr lang="en-GB" sz="2400" dirty="0"/>
              <a:t>The idea is for badges to be valuable. Issuing a badge for minor achievements dilutes the value of your institutions badges</a:t>
            </a:r>
            <a:r>
              <a:rPr lang="en-GB" sz="2400" dirty="0" smtClean="0"/>
              <a:t>.</a:t>
            </a:r>
          </a:p>
          <a:p>
            <a:pPr marL="914400" lvl="2" indent="0">
              <a:spcBef>
                <a:spcPts val="1200"/>
              </a:spcBef>
              <a:buClr>
                <a:srgbClr val="000000"/>
              </a:buClr>
              <a:buSzPct val="166666"/>
              <a:buNone/>
            </a:pPr>
            <a:r>
              <a:rPr lang="en-US" altLang="ja-JP" sz="1400" dirty="0" smtClean="0"/>
              <a:t> </a:t>
            </a:r>
            <a:r>
              <a:rPr lang="ja-JP" altLang="en-US" sz="1400" dirty="0" smtClean="0"/>
              <a:t>バッジは貴重であるべき。ささいな達成の時もバッジを与えると、所属機関のバッジの価値を下げることになる</a:t>
            </a:r>
            <a:endParaRPr lang="en-GB" sz="1400" dirty="0"/>
          </a:p>
        </p:txBody>
      </p:sp>
      <p:pic>
        <p:nvPicPr>
          <p:cNvPr id="310" name="Shape 310"/>
          <p:cNvPicPr preferRelativeResize="0"/>
          <p:nvPr/>
        </p:nvPicPr>
        <p:blipFill>
          <a:blip r:embed="rId3"/>
          <a:stretch>
            <a:fillRect/>
          </a:stretch>
        </p:blipFill>
        <p:spPr>
          <a:xfrm>
            <a:off x="7031475" y="119425"/>
            <a:ext cx="1788997" cy="1660237"/>
          </a:xfrm>
          <a:prstGeom prst="rect">
            <a:avLst/>
          </a:prstGeom>
          <a:noFill/>
          <a:ln>
            <a:noFill/>
          </a:ln>
        </p:spPr>
      </p:pic>
      <p:sp>
        <p:nvSpPr>
          <p:cNvPr id="311" name="Shape 311"/>
          <p:cNvSpPr txBox="1"/>
          <p:nvPr/>
        </p:nvSpPr>
        <p:spPr>
          <a:xfrm>
            <a:off x="6554400" y="1707654"/>
            <a:ext cx="2589600" cy="252600"/>
          </a:xfrm>
          <a:prstGeom prst="rect">
            <a:avLst/>
          </a:prstGeom>
        </p:spPr>
        <p:txBody>
          <a:bodyPr lIns="91425" tIns="91425" rIns="91425" bIns="91425" anchor="t" anchorCtr="0">
            <a:noAutofit/>
          </a:bodyPr>
          <a:lstStyle/>
          <a:p>
            <a:pPr lvl="0" rtl="0">
              <a:buNone/>
            </a:pPr>
            <a:r>
              <a:rPr lang="en-GB" sz="800" i="1" dirty="0">
                <a:solidFill>
                  <a:srgbClr val="222222"/>
                </a:solidFill>
              </a:rPr>
              <a:t>Image courtesy of </a:t>
            </a:r>
            <a:r>
              <a:rPr lang="en-GB" sz="800" i="1" dirty="0" err="1">
                <a:solidFill>
                  <a:srgbClr val="222222"/>
                </a:solidFill>
              </a:rPr>
              <a:t>digitalart</a:t>
            </a:r>
            <a:r>
              <a:rPr lang="en-GB" sz="800" i="1" dirty="0">
                <a:solidFill>
                  <a:srgbClr val="222222"/>
                </a:solidFill>
              </a:rPr>
              <a:t> / </a:t>
            </a:r>
            <a:r>
              <a:rPr lang="en-GB" sz="800" i="1" dirty="0" err="1">
                <a:solidFill>
                  <a:srgbClr val="222222"/>
                </a:solidFill>
              </a:rPr>
              <a:t>FreeDigitalPhotos.net</a:t>
            </a:r>
            <a:endParaRPr lang="en-GB" sz="800" i="1" dirty="0">
              <a:solidFill>
                <a:srgbClr val="222222"/>
              </a:solidFill>
            </a:endParaRPr>
          </a:p>
        </p:txBody>
      </p:sp>
      <p:sp>
        <p:nvSpPr>
          <p:cNvPr id="6" name="テキスト ボックス 5"/>
          <p:cNvSpPr txBox="1"/>
          <p:nvPr/>
        </p:nvSpPr>
        <p:spPr>
          <a:xfrm>
            <a:off x="1907704" y="1203598"/>
            <a:ext cx="4464496" cy="477054"/>
          </a:xfrm>
          <a:prstGeom prst="rect">
            <a:avLst/>
          </a:prstGeom>
          <a:noFill/>
        </p:spPr>
        <p:txBody>
          <a:bodyPr wrap="square" rtlCol="0" anchor="ctr">
            <a:spAutoFit/>
          </a:bodyPr>
          <a:lstStyle/>
          <a:p>
            <a:pPr algn="ctr">
              <a:lnSpc>
                <a:spcPct val="130000"/>
              </a:lnSpc>
            </a:pPr>
            <a:r>
              <a:rPr kumimoji="1" lang="ja-JP" altLang="en-US" sz="2000" spc="-50" dirty="0" smtClean="0"/>
              <a:t>オープンバッジ</a:t>
            </a:r>
            <a:endParaRPr kumimoji="1" lang="ja-JP" altLang="en-US" sz="2000" spc="-50" dirty="0"/>
          </a:p>
        </p:txBody>
      </p:sp>
    </p:spTree>
  </p:cSld>
  <p:clrMapOvr>
    <a:masterClrMapping/>
  </p:clrMapOvr>
  <p:transition xmlns:p14="http://schemas.microsoft.com/office/powerpoint/2010/mai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en-GB" sz="6000" dirty="0" smtClean="0"/>
              <a:t>      Open </a:t>
            </a:r>
            <a:r>
              <a:rPr lang="en-GB" sz="6000" dirty="0"/>
              <a:t>badges</a:t>
            </a:r>
          </a:p>
        </p:txBody>
      </p:sp>
      <p:sp>
        <p:nvSpPr>
          <p:cNvPr id="317" name="Shape 317"/>
          <p:cNvSpPr txBox="1">
            <a:spLocks noGrp="1"/>
          </p:cNvSpPr>
          <p:nvPr>
            <p:ph type="body" idx="1"/>
          </p:nvPr>
        </p:nvSpPr>
        <p:spPr>
          <a:xfrm>
            <a:off x="467544" y="1491630"/>
            <a:ext cx="5400600" cy="1111750"/>
          </a:xfrm>
          <a:prstGeom prst="rect">
            <a:avLst/>
          </a:prstGeom>
        </p:spPr>
        <p:txBody>
          <a:bodyPr lIns="91425" tIns="91425" rIns="91425" bIns="91425" anchor="ctr" anchorCtr="0">
            <a:noAutofit/>
          </a:bodyPr>
          <a:lstStyle/>
          <a:p>
            <a:pPr marL="457200" lvl="0" indent="-381000" rtl="0">
              <a:buClr>
                <a:schemeClr val="dk1"/>
              </a:buClr>
              <a:buSzPct val="166666"/>
              <a:buFont typeface="Arial"/>
              <a:buChar char="•"/>
            </a:pPr>
            <a:r>
              <a:rPr lang="en-GB" sz="2400" dirty="0"/>
              <a:t>Badges (in Moodle) have greater flexibility with completion tracking.</a:t>
            </a:r>
          </a:p>
        </p:txBody>
      </p:sp>
      <p:pic>
        <p:nvPicPr>
          <p:cNvPr id="318" name="Shape 318"/>
          <p:cNvPicPr preferRelativeResize="0"/>
          <p:nvPr/>
        </p:nvPicPr>
        <p:blipFill>
          <a:blip r:embed="rId3"/>
          <a:stretch>
            <a:fillRect/>
          </a:stretch>
        </p:blipFill>
        <p:spPr>
          <a:xfrm>
            <a:off x="755576" y="2643758"/>
            <a:ext cx="7613699" cy="2022050"/>
          </a:xfrm>
          <a:prstGeom prst="rect">
            <a:avLst/>
          </a:prstGeom>
          <a:noFill/>
          <a:ln>
            <a:noFill/>
          </a:ln>
        </p:spPr>
      </p:pic>
      <p:sp>
        <p:nvSpPr>
          <p:cNvPr id="319" name="Shape 319"/>
          <p:cNvSpPr txBox="1"/>
          <p:nvPr/>
        </p:nvSpPr>
        <p:spPr>
          <a:xfrm>
            <a:off x="5652120" y="4587974"/>
            <a:ext cx="3088387" cy="360040"/>
          </a:xfrm>
          <a:prstGeom prst="rect">
            <a:avLst/>
          </a:prstGeom>
        </p:spPr>
        <p:txBody>
          <a:bodyPr lIns="91425" tIns="91425" rIns="91425" bIns="91425" anchor="t" anchorCtr="0">
            <a:noAutofit/>
          </a:bodyPr>
          <a:lstStyle/>
          <a:p>
            <a:pPr>
              <a:buNone/>
            </a:pPr>
            <a:r>
              <a:rPr lang="en-GB" sz="1600" dirty="0"/>
              <a:t>Badge </a:t>
            </a:r>
            <a:r>
              <a:rPr lang="en-GB" sz="1600" dirty="0" smtClean="0"/>
              <a:t>criteria </a:t>
            </a:r>
            <a:r>
              <a:rPr lang="ja-JP" altLang="en-US" dirty="0" smtClean="0"/>
              <a:t>バッジクライテリア</a:t>
            </a:r>
            <a:endParaRPr lang="en-GB" dirty="0"/>
          </a:p>
        </p:txBody>
      </p:sp>
      <p:sp>
        <p:nvSpPr>
          <p:cNvPr id="6" name="テキスト ボックス 5"/>
          <p:cNvSpPr txBox="1"/>
          <p:nvPr/>
        </p:nvSpPr>
        <p:spPr>
          <a:xfrm>
            <a:off x="5652120" y="771550"/>
            <a:ext cx="3240360" cy="477054"/>
          </a:xfrm>
          <a:prstGeom prst="rect">
            <a:avLst/>
          </a:prstGeom>
          <a:noFill/>
        </p:spPr>
        <p:txBody>
          <a:bodyPr wrap="square" rtlCol="0" anchor="ctr">
            <a:spAutoFit/>
          </a:bodyPr>
          <a:lstStyle/>
          <a:p>
            <a:pPr algn="ctr">
              <a:lnSpc>
                <a:spcPct val="130000"/>
              </a:lnSpc>
            </a:pPr>
            <a:r>
              <a:rPr kumimoji="1" lang="ja-JP" altLang="en-US" sz="2000" spc="-50" dirty="0" smtClean="0"/>
              <a:t>オープンバッジ</a:t>
            </a:r>
            <a:endParaRPr kumimoji="1" lang="ja-JP" altLang="en-US" sz="2000" spc="-50" dirty="0"/>
          </a:p>
        </p:txBody>
      </p:sp>
      <p:sp>
        <p:nvSpPr>
          <p:cNvPr id="3" name="テキスト ボックス 2"/>
          <p:cNvSpPr txBox="1"/>
          <p:nvPr/>
        </p:nvSpPr>
        <p:spPr>
          <a:xfrm>
            <a:off x="5796136" y="1779662"/>
            <a:ext cx="3096344" cy="646331"/>
          </a:xfrm>
          <a:prstGeom prst="rect">
            <a:avLst/>
          </a:prstGeom>
          <a:noFill/>
        </p:spPr>
        <p:txBody>
          <a:bodyPr wrap="square" rtlCol="0">
            <a:spAutoFit/>
          </a:bodyPr>
          <a:lstStyle/>
          <a:p>
            <a:pPr marL="285750" indent="-285750">
              <a:buFont typeface="Arial"/>
              <a:buChar char="•"/>
            </a:pPr>
            <a:r>
              <a:rPr kumimoji="1" lang="en-US" altLang="ja-JP" sz="1800" dirty="0" smtClean="0"/>
              <a:t>Moodle</a:t>
            </a:r>
            <a:r>
              <a:rPr kumimoji="1" lang="ja-JP" altLang="en-US" sz="1800" dirty="0" smtClean="0"/>
              <a:t>のバッジは、完了トラッキングが柔軟</a:t>
            </a:r>
            <a:endParaRPr kumimoji="1" lang="ja-JP" altLang="en-US" sz="1800" dirty="0"/>
          </a:p>
        </p:txBody>
      </p:sp>
    </p:spTree>
  </p:cSld>
  <p:clrMapOvr>
    <a:masterClrMapping/>
  </p:clrMapOvr>
  <p:transition xmlns:p14="http://schemas.microsoft.com/office/powerpoint/2010/mai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en-GB" sz="4800" dirty="0"/>
              <a:t>When the </a:t>
            </a:r>
            <a:r>
              <a:rPr lang="en-GB" sz="4800" dirty="0" smtClean="0"/>
              <a:t>course is </a:t>
            </a:r>
            <a:r>
              <a:rPr lang="en-GB" sz="4800" dirty="0"/>
              <a:t>over</a:t>
            </a:r>
          </a:p>
        </p:txBody>
      </p:sp>
      <p:sp>
        <p:nvSpPr>
          <p:cNvPr id="325" name="Shape 325"/>
          <p:cNvSpPr txBox="1"/>
          <p:nvPr/>
        </p:nvSpPr>
        <p:spPr>
          <a:xfrm>
            <a:off x="683569" y="2067694"/>
            <a:ext cx="4896543" cy="2736304"/>
          </a:xfrm>
          <a:prstGeom prst="rect">
            <a:avLst/>
          </a:prstGeom>
        </p:spPr>
        <p:txBody>
          <a:bodyPr lIns="91425" tIns="91425" rIns="91425" bIns="91425" anchor="t" anchorCtr="0">
            <a:noAutofit/>
          </a:bodyPr>
          <a:lstStyle/>
          <a:p>
            <a:pPr marL="457200" lvl="0" indent="-381000" rtl="0">
              <a:buClr>
                <a:srgbClr val="000000"/>
              </a:buClr>
              <a:buSzPct val="100000"/>
              <a:buFont typeface="Arial"/>
              <a:buChar char="●"/>
            </a:pPr>
            <a:r>
              <a:rPr lang="en-GB" sz="2400" dirty="0"/>
              <a:t>Judging the success of your course</a:t>
            </a:r>
          </a:p>
          <a:p>
            <a:pPr marL="914400" lvl="1" indent="-381000" rtl="0">
              <a:buClr>
                <a:srgbClr val="000000"/>
              </a:buClr>
              <a:buSzPct val="100000"/>
              <a:buFont typeface="Arial"/>
              <a:buChar char="○"/>
            </a:pPr>
            <a:r>
              <a:rPr lang="en-GB" sz="2400" dirty="0"/>
              <a:t>completion status.</a:t>
            </a:r>
          </a:p>
          <a:p>
            <a:pPr marL="914400" lvl="1" indent="-381000" rtl="0">
              <a:buClr>
                <a:srgbClr val="000000"/>
              </a:buClr>
              <a:buSzPct val="100000"/>
              <a:buFont typeface="Arial"/>
              <a:buChar char="○"/>
            </a:pPr>
            <a:r>
              <a:rPr lang="en-GB" sz="2400" dirty="0"/>
              <a:t>surveys.</a:t>
            </a:r>
          </a:p>
          <a:p>
            <a:pPr marL="457200" lvl="0" indent="-381000">
              <a:buClr>
                <a:srgbClr val="000000"/>
              </a:buClr>
              <a:buSzPct val="100000"/>
              <a:buFont typeface="Arial"/>
              <a:buChar char="●"/>
            </a:pPr>
            <a:r>
              <a:rPr lang="en-GB" sz="2400" dirty="0"/>
              <a:t>This feedback is important for improving your </a:t>
            </a:r>
            <a:r>
              <a:rPr lang="en-GB" sz="2400" dirty="0" err="1"/>
              <a:t>gamified</a:t>
            </a:r>
            <a:r>
              <a:rPr lang="en-GB" sz="2400" dirty="0"/>
              <a:t> course.</a:t>
            </a:r>
          </a:p>
        </p:txBody>
      </p:sp>
      <p:pic>
        <p:nvPicPr>
          <p:cNvPr id="326" name="Shape 326"/>
          <p:cNvPicPr preferRelativeResize="0"/>
          <p:nvPr/>
        </p:nvPicPr>
        <p:blipFill>
          <a:blip r:embed="rId3"/>
          <a:stretch>
            <a:fillRect/>
          </a:stretch>
        </p:blipFill>
        <p:spPr>
          <a:xfrm>
            <a:off x="7192875" y="91350"/>
            <a:ext cx="1824299" cy="1824299"/>
          </a:xfrm>
          <a:prstGeom prst="rect">
            <a:avLst/>
          </a:prstGeom>
          <a:noFill/>
          <a:ln>
            <a:noFill/>
          </a:ln>
        </p:spPr>
      </p:pic>
      <p:sp>
        <p:nvSpPr>
          <p:cNvPr id="327" name="Shape 327"/>
          <p:cNvSpPr txBox="1"/>
          <p:nvPr/>
        </p:nvSpPr>
        <p:spPr>
          <a:xfrm>
            <a:off x="6322375" y="1964775"/>
            <a:ext cx="2715600" cy="259499"/>
          </a:xfrm>
          <a:prstGeom prst="rect">
            <a:avLst/>
          </a:prstGeom>
        </p:spPr>
        <p:txBody>
          <a:bodyPr lIns="91425" tIns="91425" rIns="91425" bIns="91425" anchor="t" anchorCtr="0">
            <a:noAutofit/>
          </a:bodyPr>
          <a:lstStyle/>
          <a:p>
            <a:pPr>
              <a:buNone/>
            </a:pPr>
            <a:r>
              <a:rPr lang="en-GB" sz="800" i="1">
                <a:solidFill>
                  <a:srgbClr val="500050"/>
                </a:solidFill>
              </a:rPr>
              <a:t>Image courtesy of Stuart Miles / FreeDigitalPhotos.net</a:t>
            </a:r>
          </a:p>
        </p:txBody>
      </p:sp>
      <p:sp>
        <p:nvSpPr>
          <p:cNvPr id="6" name="テキスト ボックス 5"/>
          <p:cNvSpPr txBox="1"/>
          <p:nvPr/>
        </p:nvSpPr>
        <p:spPr>
          <a:xfrm>
            <a:off x="2411760" y="1059582"/>
            <a:ext cx="3528392" cy="630942"/>
          </a:xfrm>
          <a:prstGeom prst="rect">
            <a:avLst/>
          </a:prstGeom>
          <a:noFill/>
        </p:spPr>
        <p:txBody>
          <a:bodyPr wrap="square" rtlCol="0" anchor="ctr">
            <a:spAutoFit/>
          </a:bodyPr>
          <a:lstStyle/>
          <a:p>
            <a:pPr algn="ctr">
              <a:lnSpc>
                <a:spcPct val="130000"/>
              </a:lnSpc>
            </a:pPr>
            <a:r>
              <a:rPr kumimoji="1" lang="ja-JP" altLang="en-US" sz="2800" spc="-50" dirty="0" smtClean="0"/>
              <a:t>コース終了後</a:t>
            </a:r>
            <a:endParaRPr kumimoji="1" lang="ja-JP" altLang="en-US" sz="2800" spc="-50" dirty="0"/>
          </a:p>
        </p:txBody>
      </p:sp>
      <p:sp>
        <p:nvSpPr>
          <p:cNvPr id="2" name="テキスト ボックス 1"/>
          <p:cNvSpPr txBox="1"/>
          <p:nvPr/>
        </p:nvSpPr>
        <p:spPr>
          <a:xfrm>
            <a:off x="5508104" y="2283718"/>
            <a:ext cx="3384376" cy="2400657"/>
          </a:xfrm>
          <a:prstGeom prst="rect">
            <a:avLst/>
          </a:prstGeom>
          <a:noFill/>
        </p:spPr>
        <p:txBody>
          <a:bodyPr wrap="square" rtlCol="0">
            <a:spAutoFit/>
          </a:bodyPr>
          <a:lstStyle/>
          <a:p>
            <a:pPr marL="285750" indent="-285750">
              <a:buFont typeface="Arial"/>
              <a:buChar char="•"/>
            </a:pPr>
            <a:r>
              <a:rPr kumimoji="1" lang="ja-JP" altLang="en-US" sz="1800" dirty="0" smtClean="0"/>
              <a:t>コースがうまくいったか　どうかを判断する</a:t>
            </a:r>
            <a:endParaRPr kumimoji="1" lang="en-US" altLang="ja-JP" sz="1800" dirty="0" smtClean="0"/>
          </a:p>
          <a:p>
            <a:pPr lvl="4"/>
            <a:r>
              <a:rPr kumimoji="1" lang="ja-JP" altLang="en-US" sz="1800" dirty="0" smtClean="0"/>
              <a:t>　・修了状況</a:t>
            </a:r>
            <a:endParaRPr kumimoji="1" lang="en-US" altLang="ja-JP" sz="1800" dirty="0" smtClean="0"/>
          </a:p>
          <a:p>
            <a:pPr lvl="2"/>
            <a:r>
              <a:rPr kumimoji="1" lang="ja-JP" altLang="en-US" sz="1800" dirty="0" smtClean="0"/>
              <a:t>　・アンケート</a:t>
            </a:r>
            <a:endParaRPr kumimoji="1" lang="en-US" altLang="ja-JP" sz="1800" dirty="0" smtClean="0"/>
          </a:p>
          <a:p>
            <a:pPr lvl="2"/>
            <a:endParaRPr kumimoji="1" lang="en-US" altLang="ja-JP" sz="1000" dirty="0" smtClean="0"/>
          </a:p>
          <a:p>
            <a:pPr marL="285750" indent="-285750">
              <a:buFont typeface="Arial"/>
              <a:buChar char="•"/>
            </a:pPr>
            <a:r>
              <a:rPr kumimoji="1" lang="ja-JP" altLang="en-US" sz="1800" dirty="0" smtClean="0"/>
              <a:t>ゲーム化されたコースを　より良くしていくために、</a:t>
            </a:r>
            <a:r>
              <a:rPr kumimoji="1" lang="ja-JP" altLang="en-US" sz="1800" dirty="0"/>
              <a:t>このフィードバック</a:t>
            </a:r>
            <a:r>
              <a:rPr kumimoji="1" lang="ja-JP" altLang="en-US" sz="1800" dirty="0" smtClean="0"/>
              <a:t>が</a:t>
            </a:r>
            <a:r>
              <a:rPr kumimoji="1" lang="ja-JP" altLang="en-US" sz="1800" dirty="0" smtClean="0"/>
              <a:t>重要</a:t>
            </a:r>
            <a:endParaRPr kumimoji="1" lang="en-US" altLang="ja-JP" sz="1800" dirty="0" smtClean="0"/>
          </a:p>
          <a:p>
            <a:endParaRPr kumimoji="1" lang="ja-JP" altLang="en-US" dirty="0"/>
          </a:p>
        </p:txBody>
      </p:sp>
    </p:spTree>
  </p:cSld>
  <p:clrMapOvr>
    <a:masterClrMapping/>
  </p:clrMapOvr>
  <p:transition xmlns:p14="http://schemas.microsoft.com/office/powerpoint/2010/mai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en-GB" sz="5400" dirty="0" smtClean="0"/>
              <a:t>    Activity </a:t>
            </a:r>
            <a:r>
              <a:rPr lang="en-GB" sz="5400" dirty="0"/>
              <a:t>completion</a:t>
            </a:r>
          </a:p>
        </p:txBody>
      </p:sp>
      <p:pic>
        <p:nvPicPr>
          <p:cNvPr id="333" name="Shape 333"/>
          <p:cNvPicPr preferRelativeResize="0"/>
          <p:nvPr/>
        </p:nvPicPr>
        <p:blipFill>
          <a:blip r:embed="rId3"/>
          <a:stretch>
            <a:fillRect/>
          </a:stretch>
        </p:blipFill>
        <p:spPr>
          <a:xfrm>
            <a:off x="2902550" y="1389350"/>
            <a:ext cx="3338899" cy="3564675"/>
          </a:xfrm>
          <a:prstGeom prst="rect">
            <a:avLst/>
          </a:prstGeom>
          <a:noFill/>
          <a:ln>
            <a:noFill/>
          </a:ln>
        </p:spPr>
      </p:pic>
      <p:sp>
        <p:nvSpPr>
          <p:cNvPr id="334" name="Shape 334"/>
          <p:cNvSpPr txBox="1"/>
          <p:nvPr/>
        </p:nvSpPr>
        <p:spPr>
          <a:xfrm>
            <a:off x="1187624" y="1946000"/>
            <a:ext cx="2737125" cy="697758"/>
          </a:xfrm>
          <a:prstGeom prst="rect">
            <a:avLst/>
          </a:prstGeom>
        </p:spPr>
        <p:txBody>
          <a:bodyPr lIns="91425" tIns="91425" rIns="91425" bIns="91425" anchor="t" anchorCtr="0">
            <a:noAutofit/>
          </a:bodyPr>
          <a:lstStyle/>
          <a:p>
            <a:pPr>
              <a:buNone/>
            </a:pPr>
            <a:r>
              <a:rPr lang="en-GB" sz="1600" dirty="0"/>
              <a:t>Activity completion report</a:t>
            </a:r>
            <a:r>
              <a:rPr lang="en-GB" sz="1600" dirty="0" smtClean="0"/>
              <a:t>.</a:t>
            </a:r>
          </a:p>
          <a:p>
            <a:pPr>
              <a:buNone/>
            </a:pPr>
            <a:r>
              <a:rPr lang="ja-JP" altLang="en-US" sz="1600" dirty="0" smtClean="0"/>
              <a:t>活動完了レポート</a:t>
            </a:r>
            <a:endParaRPr lang="en-GB" sz="1600" dirty="0"/>
          </a:p>
        </p:txBody>
      </p:sp>
      <p:sp>
        <p:nvSpPr>
          <p:cNvPr id="5" name="テキスト ボックス 4"/>
          <p:cNvSpPr txBox="1"/>
          <p:nvPr/>
        </p:nvSpPr>
        <p:spPr>
          <a:xfrm>
            <a:off x="6948264" y="627534"/>
            <a:ext cx="2016224" cy="553998"/>
          </a:xfrm>
          <a:prstGeom prst="rect">
            <a:avLst/>
          </a:prstGeom>
          <a:noFill/>
        </p:spPr>
        <p:txBody>
          <a:bodyPr wrap="square" rtlCol="0" anchor="ctr">
            <a:spAutoFit/>
          </a:bodyPr>
          <a:lstStyle/>
          <a:p>
            <a:pPr>
              <a:lnSpc>
                <a:spcPct val="130000"/>
              </a:lnSpc>
            </a:pPr>
            <a:r>
              <a:rPr kumimoji="1" lang="ja-JP" altLang="en-US" sz="2400" spc="-50" dirty="0" smtClean="0"/>
              <a:t>活動完了</a:t>
            </a:r>
            <a:endParaRPr kumimoji="1" lang="ja-JP" altLang="en-US" sz="2400" spc="-50" dirty="0"/>
          </a:p>
        </p:txBody>
      </p:sp>
    </p:spTree>
  </p:cSld>
  <p:clrMapOvr>
    <a:masterClrMapping/>
  </p:clrMapOvr>
  <p:transition xmlns:p14="http://schemas.microsoft.com/office/powerpoint/2010/mai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en-GB" sz="6000" dirty="0" smtClean="0"/>
              <a:t>       Useful </a:t>
            </a:r>
            <a:r>
              <a:rPr lang="en-GB" sz="6000" dirty="0"/>
              <a:t>sites</a:t>
            </a:r>
          </a:p>
        </p:txBody>
      </p:sp>
      <p:sp>
        <p:nvSpPr>
          <p:cNvPr id="340" name="Shape 340"/>
          <p:cNvSpPr txBox="1"/>
          <p:nvPr/>
        </p:nvSpPr>
        <p:spPr>
          <a:xfrm>
            <a:off x="1022151" y="1860825"/>
            <a:ext cx="7438282" cy="2568599"/>
          </a:xfrm>
          <a:prstGeom prst="rect">
            <a:avLst/>
          </a:prstGeom>
        </p:spPr>
        <p:txBody>
          <a:bodyPr lIns="91425" tIns="91425" rIns="91425" bIns="91425" anchor="t" anchorCtr="0">
            <a:noAutofit/>
          </a:bodyPr>
          <a:lstStyle/>
          <a:p>
            <a:pPr marL="457200" lvl="0" indent="-342900" rtl="0">
              <a:buClr>
                <a:srgbClr val="000000"/>
              </a:buClr>
              <a:buSzPct val="100000"/>
              <a:buFont typeface="Arial"/>
              <a:buChar char="●"/>
            </a:pPr>
            <a:r>
              <a:rPr lang="en-GB" sz="1800" dirty="0" err="1"/>
              <a:t>Gamify</a:t>
            </a:r>
            <a:r>
              <a:rPr lang="en-GB" sz="1800" dirty="0"/>
              <a:t> a </a:t>
            </a:r>
            <a:r>
              <a:rPr lang="en-GB" sz="1800" dirty="0" err="1" smtClean="0"/>
              <a:t>moodle</a:t>
            </a:r>
            <a:r>
              <a:rPr lang="en-GB" sz="1800" dirty="0" smtClean="0"/>
              <a:t> </a:t>
            </a:r>
            <a:r>
              <a:rPr lang="en-GB" sz="1800" dirty="0"/>
              <a:t>course in under 20 minutes </a:t>
            </a:r>
            <a:r>
              <a:rPr lang="en-GB" sz="1800" u="sng" dirty="0" smtClean="0">
                <a:solidFill>
                  <a:schemeClr val="hlink"/>
                </a:solidFill>
                <a:hlinkClick r:id="rId3"/>
              </a:rPr>
              <a:t>http://www.youtube.com/watch?v=E3794YBja6Q</a:t>
            </a:r>
          </a:p>
          <a:p>
            <a:pPr marL="457200" lvl="0" indent="-342900" rtl="0">
              <a:buClr>
                <a:srgbClr val="000000"/>
              </a:buClr>
              <a:buSzPct val="100000"/>
              <a:buFont typeface="Arial"/>
              <a:buChar char="●"/>
            </a:pPr>
            <a:r>
              <a:rPr lang="en-GB" sz="1800" dirty="0" err="1" smtClean="0"/>
              <a:t>Gamification</a:t>
            </a:r>
            <a:r>
              <a:rPr lang="en-GB" sz="1800" dirty="0" smtClean="0"/>
              <a:t> </a:t>
            </a:r>
            <a:r>
              <a:rPr lang="en-GB" sz="1800" dirty="0"/>
              <a:t>in general </a:t>
            </a:r>
            <a:r>
              <a:rPr lang="en-GB" sz="1800" u="sng" dirty="0">
                <a:solidFill>
                  <a:schemeClr val="hlink"/>
                </a:solidFill>
                <a:hlinkClick r:id="rId4"/>
              </a:rPr>
              <a:t>http://gamification.org/education</a:t>
            </a:r>
          </a:p>
          <a:p>
            <a:pPr marL="457200" lvl="0" indent="-342900" rtl="0">
              <a:buClr>
                <a:srgbClr val="000000"/>
              </a:buClr>
              <a:buSzPct val="100000"/>
              <a:buFont typeface="Arial"/>
              <a:buChar char="●"/>
            </a:pPr>
            <a:r>
              <a:rPr lang="en-GB" sz="1800" dirty="0" err="1"/>
              <a:t>Gamification</a:t>
            </a:r>
            <a:r>
              <a:rPr lang="en-GB" sz="1800" dirty="0"/>
              <a:t> user sites </a:t>
            </a:r>
            <a:r>
              <a:rPr lang="en-GB" sz="1800" u="sng" dirty="0">
                <a:solidFill>
                  <a:schemeClr val="hlink"/>
                </a:solidFill>
                <a:hlinkClick r:id="rId5"/>
              </a:rPr>
              <a:t>http://marczewski.me.uk/user-types/#.Uvc9p_mSyoc</a:t>
            </a:r>
          </a:p>
          <a:p>
            <a:pPr marL="457200" lvl="0" indent="-342900" rtl="0">
              <a:buClr>
                <a:srgbClr val="000000"/>
              </a:buClr>
              <a:buSzPct val="100000"/>
              <a:buFont typeface="Arial"/>
              <a:buChar char="●"/>
            </a:pPr>
            <a:r>
              <a:rPr lang="en-GB" sz="1800" dirty="0"/>
              <a:t>John Hunter on the World Peace Game </a:t>
            </a:r>
            <a:endParaRPr lang="en-GB" sz="1800" dirty="0" smtClean="0"/>
          </a:p>
          <a:p>
            <a:pPr marL="114300" lvl="0" rtl="0">
              <a:buClr>
                <a:srgbClr val="000000"/>
              </a:buClr>
              <a:buSzPct val="100000"/>
            </a:pPr>
            <a:r>
              <a:rPr lang="en-GB" sz="1800" dirty="0"/>
              <a:t> </a:t>
            </a:r>
            <a:r>
              <a:rPr lang="en-GB" sz="1800" dirty="0" smtClean="0"/>
              <a:t>    </a:t>
            </a:r>
            <a:r>
              <a:rPr lang="en-GB" sz="1800" dirty="0" smtClean="0"/>
              <a:t>http</a:t>
            </a:r>
            <a:r>
              <a:rPr lang="en-GB" sz="1800" dirty="0"/>
              <a:t>://</a:t>
            </a:r>
            <a:r>
              <a:rPr lang="en-GB" sz="1800" dirty="0" err="1"/>
              <a:t>www.youtube.com</a:t>
            </a:r>
            <a:r>
              <a:rPr lang="en-GB" sz="1800" dirty="0"/>
              <a:t>/</a:t>
            </a:r>
            <a:r>
              <a:rPr lang="en-GB" sz="1800" dirty="0" err="1"/>
              <a:t>watch?v</a:t>
            </a:r>
            <a:r>
              <a:rPr lang="en-GB" sz="1800" dirty="0"/>
              <a:t>=0_UTgoPUTLQ#t=1202</a:t>
            </a:r>
          </a:p>
          <a:p>
            <a:endParaRPr dirty="0"/>
          </a:p>
        </p:txBody>
      </p:sp>
      <p:sp>
        <p:nvSpPr>
          <p:cNvPr id="5" name="テキスト ボックス 4"/>
          <p:cNvSpPr txBox="1"/>
          <p:nvPr/>
        </p:nvSpPr>
        <p:spPr>
          <a:xfrm>
            <a:off x="5940152" y="699542"/>
            <a:ext cx="2736304" cy="553998"/>
          </a:xfrm>
          <a:prstGeom prst="rect">
            <a:avLst/>
          </a:prstGeom>
          <a:noFill/>
        </p:spPr>
        <p:txBody>
          <a:bodyPr wrap="square" rtlCol="0" anchor="ctr">
            <a:spAutoFit/>
          </a:bodyPr>
          <a:lstStyle/>
          <a:p>
            <a:pPr>
              <a:lnSpc>
                <a:spcPct val="130000"/>
              </a:lnSpc>
            </a:pPr>
            <a:r>
              <a:rPr kumimoji="1" lang="ja-JP" altLang="en-US" sz="2400" spc="-50" dirty="0" smtClean="0"/>
              <a:t>お役立ちサイト</a:t>
            </a:r>
            <a:endParaRPr kumimoji="1" lang="ja-JP" altLang="en-US" sz="2400" spc="-50" dirty="0"/>
          </a:p>
        </p:txBody>
      </p:sp>
    </p:spTree>
  </p:cSld>
  <p:clrMapOvr>
    <a:masterClrMapping/>
  </p:clrMapOvr>
  <p:transition xmlns:p14="http://schemas.microsoft.com/office/powerpoint/2010/mai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ja-JP" altLang="en-US" sz="6000" dirty="0" smtClean="0"/>
              <a:t>　　</a:t>
            </a:r>
            <a:r>
              <a:rPr lang="en-US" altLang="ja-JP" sz="6000" dirty="0" smtClean="0"/>
              <a:t> </a:t>
            </a:r>
            <a:r>
              <a:rPr lang="en-GB" sz="6000" dirty="0" smtClean="0"/>
              <a:t>Conclusion</a:t>
            </a:r>
            <a:endParaRPr lang="en-GB" sz="6000" dirty="0"/>
          </a:p>
        </p:txBody>
      </p:sp>
      <p:sp>
        <p:nvSpPr>
          <p:cNvPr id="346" name="Shape 346"/>
          <p:cNvSpPr txBox="1"/>
          <p:nvPr/>
        </p:nvSpPr>
        <p:spPr>
          <a:xfrm>
            <a:off x="539552" y="1618400"/>
            <a:ext cx="5400600" cy="3185598"/>
          </a:xfrm>
          <a:prstGeom prst="rect">
            <a:avLst/>
          </a:prstGeom>
        </p:spPr>
        <p:txBody>
          <a:bodyPr lIns="91425" tIns="91425" rIns="91425" bIns="91425" anchor="t" anchorCtr="0">
            <a:noAutofit/>
          </a:bodyPr>
          <a:lstStyle/>
          <a:p>
            <a:pPr marL="457200" lvl="0" indent="-381000" rtl="0">
              <a:buClr>
                <a:srgbClr val="000000"/>
              </a:buClr>
              <a:buSzPct val="100000"/>
              <a:buFont typeface="Arial"/>
              <a:buChar char="●"/>
            </a:pPr>
            <a:r>
              <a:rPr lang="en-GB" sz="2400" dirty="0"/>
              <a:t>Try to include content that will interest all types of students</a:t>
            </a:r>
            <a:r>
              <a:rPr lang="en-GB" sz="2400" dirty="0" smtClean="0"/>
              <a:t>.</a:t>
            </a:r>
          </a:p>
          <a:p>
            <a:pPr marL="76200" lvl="0" rtl="0">
              <a:buClr>
                <a:srgbClr val="000000"/>
              </a:buClr>
              <a:buSzPct val="100000"/>
            </a:pPr>
            <a:endParaRPr lang="en-GB" sz="1000" dirty="0"/>
          </a:p>
          <a:p>
            <a:pPr marL="457200" lvl="0" indent="-381000" rtl="0">
              <a:buClr>
                <a:srgbClr val="000000"/>
              </a:buClr>
              <a:buSzPct val="100000"/>
              <a:buFont typeface="Arial"/>
              <a:buChar char="●"/>
            </a:pPr>
            <a:r>
              <a:rPr lang="en-GB" sz="2400" dirty="0">
                <a:solidFill>
                  <a:schemeClr val="dk1"/>
                </a:solidFill>
              </a:rPr>
              <a:t>Use open badges sparingly and for completion of core competencies</a:t>
            </a:r>
            <a:r>
              <a:rPr lang="en-GB" sz="2400" dirty="0" smtClean="0">
                <a:solidFill>
                  <a:schemeClr val="dk1"/>
                </a:solidFill>
              </a:rPr>
              <a:t>.</a:t>
            </a:r>
          </a:p>
          <a:p>
            <a:pPr marL="76200" lvl="0" rtl="0">
              <a:buClr>
                <a:srgbClr val="000000"/>
              </a:buClr>
              <a:buSzPct val="100000"/>
            </a:pPr>
            <a:endParaRPr lang="en-GB" sz="1000" dirty="0">
              <a:solidFill>
                <a:schemeClr val="dk1"/>
              </a:solidFill>
            </a:endParaRPr>
          </a:p>
          <a:p>
            <a:pPr marL="457200" lvl="0" indent="-381000" rtl="0">
              <a:buClr>
                <a:srgbClr val="000000"/>
              </a:buClr>
              <a:buSzPct val="100000"/>
              <a:buFont typeface="Arial"/>
              <a:buChar char="●"/>
            </a:pPr>
            <a:r>
              <a:rPr lang="en-GB" sz="2400" dirty="0"/>
              <a:t>Closely assess your course and see what improvements can be made for next time.</a:t>
            </a:r>
          </a:p>
        </p:txBody>
      </p:sp>
      <p:sp>
        <p:nvSpPr>
          <p:cNvPr id="4" name="テキスト ボックス 3"/>
          <p:cNvSpPr txBox="1"/>
          <p:nvPr/>
        </p:nvSpPr>
        <p:spPr>
          <a:xfrm>
            <a:off x="6012160" y="699542"/>
            <a:ext cx="2952328" cy="553998"/>
          </a:xfrm>
          <a:prstGeom prst="rect">
            <a:avLst/>
          </a:prstGeom>
          <a:noFill/>
        </p:spPr>
        <p:txBody>
          <a:bodyPr wrap="square" rtlCol="0" anchor="ctr">
            <a:spAutoFit/>
          </a:bodyPr>
          <a:lstStyle/>
          <a:p>
            <a:pPr>
              <a:lnSpc>
                <a:spcPct val="130000"/>
              </a:lnSpc>
            </a:pPr>
            <a:r>
              <a:rPr kumimoji="1" lang="ja-JP" altLang="en-US" sz="2400" spc="-50" dirty="0" smtClean="0"/>
              <a:t>おわりに</a:t>
            </a:r>
            <a:endParaRPr kumimoji="1" lang="ja-JP" altLang="en-US" sz="2400" spc="-50" dirty="0"/>
          </a:p>
        </p:txBody>
      </p:sp>
      <p:sp>
        <p:nvSpPr>
          <p:cNvPr id="2" name="テキスト ボックス 1"/>
          <p:cNvSpPr txBox="1"/>
          <p:nvPr/>
        </p:nvSpPr>
        <p:spPr>
          <a:xfrm>
            <a:off x="5940152" y="1563638"/>
            <a:ext cx="2808312" cy="3170099"/>
          </a:xfrm>
          <a:prstGeom prst="rect">
            <a:avLst/>
          </a:prstGeom>
          <a:noFill/>
        </p:spPr>
        <p:txBody>
          <a:bodyPr wrap="square" rtlCol="0">
            <a:spAutoFit/>
          </a:bodyPr>
          <a:lstStyle/>
          <a:p>
            <a:pPr marL="285750" indent="-285750">
              <a:buFont typeface="Arial"/>
              <a:buChar char="•"/>
            </a:pPr>
            <a:r>
              <a:rPr kumimoji="1" lang="ja-JP" altLang="en-US" sz="1800" dirty="0" smtClean="0"/>
              <a:t>あらゆるタイプの学生を引きつけるコンテンツを含むようつとめる</a:t>
            </a:r>
            <a:endParaRPr kumimoji="1" lang="en-US" altLang="ja-JP" sz="1800" dirty="0" smtClean="0"/>
          </a:p>
          <a:p>
            <a:endParaRPr kumimoji="1" lang="en-US" altLang="ja-JP" sz="1000" dirty="0" smtClean="0"/>
          </a:p>
          <a:p>
            <a:pPr marL="285750" indent="-285750">
              <a:buFont typeface="Arial"/>
              <a:buChar char="•"/>
            </a:pPr>
            <a:r>
              <a:rPr kumimoji="1" lang="ja-JP" altLang="en-US" sz="1800" dirty="0" smtClean="0"/>
              <a:t>オープンバッジは、中心となる技能について修了した時に使い、使いすぎないように</a:t>
            </a:r>
            <a:endParaRPr kumimoji="1" lang="en-US" altLang="ja-JP" sz="1800" dirty="0" smtClean="0"/>
          </a:p>
          <a:p>
            <a:pPr marL="285750" indent="-285750">
              <a:buFont typeface="Arial"/>
              <a:buChar char="•"/>
            </a:pPr>
            <a:endParaRPr kumimoji="1" lang="en-US" altLang="ja-JP" sz="1000" dirty="0" smtClean="0"/>
          </a:p>
          <a:p>
            <a:pPr marL="285750" indent="-285750">
              <a:buFont typeface="Arial"/>
              <a:buChar char="•"/>
            </a:pPr>
            <a:r>
              <a:rPr kumimoji="1" lang="ja-JP" altLang="en-US" sz="1800" dirty="0" smtClean="0"/>
              <a:t>コースを詳細に評価し、次期のために改良できる点を把握する</a:t>
            </a:r>
            <a:endParaRPr kumimoji="1" lang="ja-JP" altLang="en-US" sz="1800" dirty="0"/>
          </a:p>
        </p:txBody>
      </p:sp>
    </p:spTree>
  </p:cSld>
  <p:clrMapOvr>
    <a:masterClrMapping/>
  </p:clrMapOvr>
  <p:transition xmlns:p14="http://schemas.microsoft.com/office/powerpoint/2010/mai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rtl="0">
              <a:buNone/>
            </a:pPr>
            <a:r>
              <a:rPr lang="en-GB" sz="6000"/>
              <a:t>References</a:t>
            </a:r>
          </a:p>
        </p:txBody>
      </p:sp>
      <p:sp>
        <p:nvSpPr>
          <p:cNvPr id="352" name="Shape 352"/>
          <p:cNvSpPr txBox="1"/>
          <p:nvPr/>
        </p:nvSpPr>
        <p:spPr>
          <a:xfrm>
            <a:off x="845250" y="1402175"/>
            <a:ext cx="7869300" cy="3439800"/>
          </a:xfrm>
          <a:prstGeom prst="rect">
            <a:avLst/>
          </a:prstGeom>
        </p:spPr>
        <p:txBody>
          <a:bodyPr lIns="91425" tIns="91425" rIns="91425" bIns="91425" anchor="t" anchorCtr="0">
            <a:noAutofit/>
          </a:bodyPr>
          <a:lstStyle/>
          <a:p>
            <a:pPr lvl="0" rtl="0">
              <a:buNone/>
            </a:pPr>
            <a:r>
              <a:rPr lang="en-GB" sz="1200">
                <a:solidFill>
                  <a:srgbClr val="333333"/>
                </a:solidFill>
              </a:rPr>
              <a:t>User Types - Andrzej's Blog. 2014. User Types - Andrzej's Blog. [ONLINE] Available at: </a:t>
            </a:r>
            <a:r>
              <a:rPr lang="en-GB" sz="1200" u="sng">
                <a:solidFill>
                  <a:schemeClr val="hlink"/>
                </a:solidFill>
                <a:hlinkClick r:id="rId3"/>
              </a:rPr>
              <a:t>http://marczewski.me.uk/user-types/#.Uvc9p_mSyoc</a:t>
            </a:r>
            <a:r>
              <a:rPr lang="en-GB" sz="1200">
                <a:solidFill>
                  <a:srgbClr val="333333"/>
                </a:solidFill>
              </a:rPr>
              <a:t>. [Accessed 09 February 2014].</a:t>
            </a:r>
          </a:p>
          <a:p>
            <a:endParaRPr/>
          </a:p>
          <a:p>
            <a:pPr lvl="0" rtl="0">
              <a:buNone/>
            </a:pPr>
            <a:r>
              <a:rPr lang="en-GB" sz="1200">
                <a:solidFill>
                  <a:srgbClr val="333333"/>
                </a:solidFill>
              </a:rPr>
              <a:t>About | Open Badges. 2014. About | Open Badges. [ONLINE] Available at:</a:t>
            </a:r>
            <a:r>
              <a:rPr lang="en-GB" sz="1200" u="sng">
                <a:solidFill>
                  <a:schemeClr val="hlink"/>
                </a:solidFill>
                <a:hlinkClick r:id="rId4"/>
              </a:rPr>
              <a:t>http://openbadges.org/about/</a:t>
            </a:r>
            <a:r>
              <a:rPr lang="en-GB" sz="1200">
                <a:solidFill>
                  <a:srgbClr val="333333"/>
                </a:solidFill>
              </a:rPr>
              <a:t>. [Accessed 09 February 2014].</a:t>
            </a:r>
          </a:p>
          <a:p>
            <a:endParaRPr/>
          </a:p>
          <a:p>
            <a:pPr lvl="0" rtl="0">
              <a:buNone/>
            </a:pPr>
            <a:r>
              <a:rPr lang="en-GB" sz="1200">
                <a:solidFill>
                  <a:srgbClr val="333333"/>
                </a:solidFill>
              </a:rPr>
              <a:t>From MMO Player Types to Gamification User Types. 2014. From MMO Player Types to Gamification User Types. [ONLINE] Available at:</a:t>
            </a:r>
            <a:r>
              <a:rPr lang="en-GB" sz="1200" u="sng">
                <a:solidFill>
                  <a:schemeClr val="hlink"/>
                </a:solidFill>
                <a:hlinkClick r:id="rId5"/>
              </a:rPr>
              <a:t>http://www.slideshare.net/daverage/from-mmo-player-types-to-gamification-user-types</a:t>
            </a:r>
            <a:r>
              <a:rPr lang="en-GB" sz="1200">
                <a:solidFill>
                  <a:srgbClr val="333333"/>
                </a:solidFill>
              </a:rPr>
              <a:t>. [Accessed 09 February 2014].</a:t>
            </a:r>
          </a:p>
          <a:p>
            <a:endParaRPr/>
          </a:p>
          <a:p>
            <a:pPr lvl="0" rtl="0">
              <a:buNone/>
            </a:pPr>
            <a:r>
              <a:rPr lang="en-GB" sz="1200">
                <a:solidFill>
                  <a:srgbClr val="333333"/>
                </a:solidFill>
              </a:rPr>
              <a:t>Gamification Education. 2014. Gamification Education. [ONLINE] Available at:</a:t>
            </a:r>
            <a:r>
              <a:rPr lang="en-GB" sz="1200" u="sng">
                <a:solidFill>
                  <a:schemeClr val="hlink"/>
                </a:solidFill>
                <a:hlinkClick r:id="rId6"/>
              </a:rPr>
              <a:t>http://gamification.org/education</a:t>
            </a:r>
            <a:r>
              <a:rPr lang="en-GB" sz="1200">
                <a:solidFill>
                  <a:srgbClr val="333333"/>
                </a:solidFill>
              </a:rPr>
              <a:t>. [Accessed 09 February 2014].</a:t>
            </a:r>
          </a:p>
          <a:p>
            <a:endParaRPr/>
          </a:p>
          <a:p>
            <a:pPr lvl="0" rtl="0">
              <a:buNone/>
            </a:pPr>
            <a:r>
              <a:rPr lang="en-GB" sz="1200">
                <a:solidFill>
                  <a:srgbClr val="333333"/>
                </a:solidFill>
              </a:rPr>
              <a:t>Gamify your Moodle courses in under 20 minutes - YouTube. 2014. Gamify your Moodle courses in under 20 minutes - YouTube. [ONLINE] Available at:</a:t>
            </a:r>
            <a:r>
              <a:rPr lang="en-GB" sz="1200" u="sng">
                <a:solidFill>
                  <a:schemeClr val="hlink"/>
                </a:solidFill>
                <a:hlinkClick r:id="rId7"/>
              </a:rPr>
              <a:t>http://www.youtube.com/watch?v=E3794YBja6Q</a:t>
            </a:r>
            <a:r>
              <a:rPr lang="en-GB" sz="1200">
                <a:solidFill>
                  <a:srgbClr val="333333"/>
                </a:solidFill>
              </a:rPr>
              <a:t>. [Accessed 09 February 2014].</a:t>
            </a:r>
          </a:p>
          <a:p>
            <a:endParaRPr/>
          </a:p>
          <a:p>
            <a:endParaRP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23528" y="339502"/>
            <a:ext cx="8572500" cy="542400"/>
          </a:xfrm>
          <a:prstGeom prst="rect">
            <a:avLst/>
          </a:prstGeom>
        </p:spPr>
        <p:txBody>
          <a:bodyPr lIns="91425" tIns="91425" rIns="91425" bIns="91425" anchor="t" anchorCtr="0">
            <a:noAutofit/>
          </a:bodyPr>
          <a:lstStyle/>
          <a:p>
            <a:pPr lvl="0" algn="l" rtl="0">
              <a:buNone/>
            </a:pPr>
            <a:r>
              <a:rPr lang="en-GB" sz="6000" dirty="0" smtClean="0"/>
              <a:t>          History</a:t>
            </a:r>
            <a:endParaRPr lang="en-GB" sz="6000" dirty="0"/>
          </a:p>
        </p:txBody>
      </p:sp>
      <p:sp>
        <p:nvSpPr>
          <p:cNvPr id="45" name="Shape 45"/>
          <p:cNvSpPr txBox="1">
            <a:spLocks noGrp="1"/>
          </p:cNvSpPr>
          <p:nvPr>
            <p:ph type="body" idx="1"/>
          </p:nvPr>
        </p:nvSpPr>
        <p:spPr>
          <a:xfrm>
            <a:off x="467545" y="1131590"/>
            <a:ext cx="5616624" cy="3739580"/>
          </a:xfrm>
          <a:prstGeom prst="rect">
            <a:avLst/>
          </a:prstGeom>
        </p:spPr>
        <p:txBody>
          <a:bodyPr lIns="91425" tIns="91425" rIns="91425" bIns="91425" anchor="ctr" anchorCtr="0">
            <a:noAutofit/>
          </a:bodyPr>
          <a:lstStyle/>
          <a:p>
            <a:pPr marL="457200" lvl="0" indent="-381000" rtl="0">
              <a:spcBef>
                <a:spcPts val="1200"/>
              </a:spcBef>
              <a:buClr>
                <a:schemeClr val="dk1"/>
              </a:buClr>
              <a:buSzPct val="166666"/>
              <a:buFont typeface="Arial"/>
              <a:buChar char="•"/>
            </a:pPr>
            <a:r>
              <a:rPr lang="en-GB" sz="2400" dirty="0"/>
              <a:t>Enough interest was shown in the project that it was moved to an official sprint.</a:t>
            </a:r>
          </a:p>
          <a:p>
            <a:pPr marL="914400" lvl="1" indent="-381000" rtl="0">
              <a:spcBef>
                <a:spcPts val="1200"/>
              </a:spcBef>
              <a:buClr>
                <a:srgbClr val="000000"/>
              </a:buClr>
              <a:buSzPct val="166666"/>
              <a:buFont typeface="Arial"/>
              <a:buChar char="•"/>
            </a:pPr>
            <a:r>
              <a:rPr lang="en-GB" sz="2400" dirty="0"/>
              <a:t>Votes in the tracker on the issue.</a:t>
            </a:r>
          </a:p>
          <a:p>
            <a:pPr marL="914400" lvl="1" indent="-381000" rtl="0">
              <a:spcBef>
                <a:spcPts val="1200"/>
              </a:spcBef>
              <a:buClr>
                <a:srgbClr val="000000"/>
              </a:buClr>
              <a:buSzPct val="166666"/>
              <a:buFont typeface="Arial"/>
              <a:buChar char="•"/>
            </a:pPr>
            <a:r>
              <a:rPr lang="en-GB" sz="2400" dirty="0"/>
              <a:t>E-mail to members of HQ</a:t>
            </a:r>
            <a:r>
              <a:rPr lang="en-GB" sz="2400" dirty="0" smtClean="0"/>
              <a:t>.</a:t>
            </a:r>
            <a:endParaRPr lang="en-GB" sz="2400" dirty="0"/>
          </a:p>
        </p:txBody>
      </p:sp>
      <p:pic>
        <p:nvPicPr>
          <p:cNvPr id="46" name="Shape 46"/>
          <p:cNvPicPr preferRelativeResize="0"/>
          <p:nvPr/>
        </p:nvPicPr>
        <p:blipFill>
          <a:blip r:embed="rId3"/>
          <a:stretch>
            <a:fillRect/>
          </a:stretch>
        </p:blipFill>
        <p:spPr>
          <a:xfrm>
            <a:off x="6818500" y="90975"/>
            <a:ext cx="2184649" cy="1452774"/>
          </a:xfrm>
          <a:prstGeom prst="rect">
            <a:avLst/>
          </a:prstGeom>
          <a:noFill/>
          <a:ln>
            <a:noFill/>
          </a:ln>
        </p:spPr>
      </p:pic>
      <p:sp>
        <p:nvSpPr>
          <p:cNvPr id="47" name="Shape 47"/>
          <p:cNvSpPr txBox="1"/>
          <p:nvPr/>
        </p:nvSpPr>
        <p:spPr>
          <a:xfrm>
            <a:off x="6343425" y="1543750"/>
            <a:ext cx="2695200" cy="245700"/>
          </a:xfrm>
          <a:prstGeom prst="rect">
            <a:avLst/>
          </a:prstGeom>
        </p:spPr>
        <p:txBody>
          <a:bodyPr lIns="91425" tIns="91425" rIns="91425" bIns="91425" anchor="t" anchorCtr="0">
            <a:noAutofit/>
          </a:bodyPr>
          <a:lstStyle/>
          <a:p>
            <a:pPr lvl="0" rtl="0">
              <a:buNone/>
            </a:pPr>
            <a:r>
              <a:rPr lang="en-GB" sz="800" i="1">
                <a:solidFill>
                  <a:srgbClr val="222222"/>
                </a:solidFill>
              </a:rPr>
              <a:t>Image courtesy of Tom Curtis / freeDigitalPhotos.net</a:t>
            </a:r>
          </a:p>
        </p:txBody>
      </p:sp>
      <p:sp>
        <p:nvSpPr>
          <p:cNvPr id="6" name="テキスト ボックス 5"/>
          <p:cNvSpPr txBox="1"/>
          <p:nvPr/>
        </p:nvSpPr>
        <p:spPr>
          <a:xfrm>
            <a:off x="5004048" y="699542"/>
            <a:ext cx="1440160" cy="523220"/>
          </a:xfrm>
          <a:prstGeom prst="rect">
            <a:avLst/>
          </a:prstGeom>
          <a:noFill/>
        </p:spPr>
        <p:txBody>
          <a:bodyPr wrap="square" rtlCol="0">
            <a:spAutoFit/>
          </a:bodyPr>
          <a:lstStyle/>
          <a:p>
            <a:r>
              <a:rPr kumimoji="1" lang="ja-JP" altLang="en-US" sz="2800" dirty="0" smtClean="0"/>
              <a:t>経緯</a:t>
            </a:r>
            <a:endParaRPr kumimoji="1" lang="ja-JP" altLang="en-US" sz="2800" dirty="0"/>
          </a:p>
        </p:txBody>
      </p:sp>
      <p:sp>
        <p:nvSpPr>
          <p:cNvPr id="2" name="テキスト ボックス 1"/>
          <p:cNvSpPr txBox="1"/>
          <p:nvPr/>
        </p:nvSpPr>
        <p:spPr>
          <a:xfrm>
            <a:off x="5940152" y="1995686"/>
            <a:ext cx="3096344" cy="923330"/>
          </a:xfrm>
          <a:prstGeom prst="rect">
            <a:avLst/>
          </a:prstGeom>
          <a:noFill/>
        </p:spPr>
        <p:txBody>
          <a:bodyPr wrap="square" rtlCol="0">
            <a:spAutoFit/>
          </a:bodyPr>
          <a:lstStyle/>
          <a:p>
            <a:pPr marL="285750" indent="-285750">
              <a:buFont typeface="Arial"/>
              <a:buChar char="•"/>
            </a:pPr>
            <a:r>
              <a:rPr kumimoji="1" lang="ja-JP" altLang="en-US" sz="1800" dirty="0" smtClean="0"/>
              <a:t>プロジェクトへの十分な</a:t>
            </a:r>
            <a:r>
              <a:rPr kumimoji="1" lang="ja-JP" altLang="en-US" sz="1800" dirty="0" smtClean="0"/>
              <a:t>関心が</a:t>
            </a:r>
            <a:r>
              <a:rPr kumimoji="1" lang="ja-JP" altLang="en-US" sz="1800" dirty="0" smtClean="0"/>
              <a:t>みられたため</a:t>
            </a:r>
            <a:r>
              <a:rPr kumimoji="1" lang="ja-JP" altLang="en-US" sz="1800" dirty="0" smtClean="0"/>
              <a:t>、</a:t>
            </a:r>
            <a:r>
              <a:rPr kumimoji="1" lang="ja-JP" altLang="en-US" sz="1800" dirty="0" smtClean="0"/>
              <a:t>　</a:t>
            </a:r>
            <a:r>
              <a:rPr kumimoji="1" lang="ja-JP" altLang="en-US" sz="1800" dirty="0" smtClean="0"/>
              <a:t>公式</a:t>
            </a:r>
            <a:r>
              <a:rPr kumimoji="1" lang="ja-JP" altLang="en-US" sz="1800" dirty="0" smtClean="0"/>
              <a:t>スプリントへと移行</a:t>
            </a:r>
            <a:endParaRPr kumimoji="1" lang="ja-JP" altLang="en-US" sz="1800" dirty="0"/>
          </a:p>
        </p:txBody>
      </p:sp>
      <p:sp>
        <p:nvSpPr>
          <p:cNvPr id="3" name="テキスト ボックス 2"/>
          <p:cNvSpPr txBox="1"/>
          <p:nvPr/>
        </p:nvSpPr>
        <p:spPr>
          <a:xfrm>
            <a:off x="6156176" y="3075806"/>
            <a:ext cx="2880320" cy="984885"/>
          </a:xfrm>
          <a:prstGeom prst="rect">
            <a:avLst/>
          </a:prstGeom>
          <a:noFill/>
        </p:spPr>
        <p:txBody>
          <a:bodyPr wrap="square" rtlCol="0">
            <a:spAutoFit/>
          </a:bodyPr>
          <a:lstStyle/>
          <a:p>
            <a:pPr marL="285750" indent="-285750">
              <a:buFont typeface="Arial"/>
              <a:buChar char="•"/>
            </a:pPr>
            <a:r>
              <a:rPr kumimoji="1" lang="ja-JP" altLang="en-US" sz="1600" dirty="0" smtClean="0"/>
              <a:t>トラッカーにおけるこの課題への投票</a:t>
            </a:r>
            <a:endParaRPr kumimoji="1" lang="en-US" altLang="ja-JP" sz="1600" dirty="0" smtClean="0"/>
          </a:p>
          <a:p>
            <a:endParaRPr kumimoji="1" lang="en-US" altLang="ja-JP" sz="1000" dirty="0" smtClean="0"/>
          </a:p>
          <a:p>
            <a:pPr marL="285750" indent="-285750">
              <a:buFont typeface="Arial"/>
              <a:buChar char="•"/>
            </a:pPr>
            <a:r>
              <a:rPr kumimoji="1" lang="ja-JP" altLang="en-US" sz="1600" dirty="0" smtClean="0"/>
              <a:t>本部メンバーへの</a:t>
            </a:r>
            <a:r>
              <a:rPr kumimoji="1" lang="en-US" altLang="ja-JP" sz="1600" dirty="0" smtClean="0"/>
              <a:t>e</a:t>
            </a:r>
            <a:r>
              <a:rPr kumimoji="1" lang="ja-JP" altLang="en-US" sz="1600" dirty="0" smtClean="0"/>
              <a:t>メール</a:t>
            </a:r>
            <a:endParaRPr kumimoji="1" lang="ja-JP" altLang="en-US" sz="16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23528" y="339502"/>
            <a:ext cx="8572500" cy="542400"/>
          </a:xfrm>
          <a:prstGeom prst="rect">
            <a:avLst/>
          </a:prstGeom>
        </p:spPr>
        <p:txBody>
          <a:bodyPr lIns="91425" tIns="91425" rIns="91425" bIns="91425" anchor="t" anchorCtr="0">
            <a:noAutofit/>
          </a:bodyPr>
          <a:lstStyle/>
          <a:p>
            <a:pPr lvl="0" algn="l" rtl="0">
              <a:buNone/>
            </a:pPr>
            <a:r>
              <a:rPr lang="en-GB" sz="6000" dirty="0" smtClean="0"/>
              <a:t>           History</a:t>
            </a:r>
            <a:endParaRPr lang="en-GB" sz="6000" dirty="0"/>
          </a:p>
        </p:txBody>
      </p:sp>
      <p:sp>
        <p:nvSpPr>
          <p:cNvPr id="53" name="Shape 53"/>
          <p:cNvSpPr txBox="1">
            <a:spLocks noGrp="1"/>
          </p:cNvSpPr>
          <p:nvPr>
            <p:ph type="body" idx="1"/>
          </p:nvPr>
        </p:nvSpPr>
        <p:spPr>
          <a:xfrm>
            <a:off x="467545" y="1419622"/>
            <a:ext cx="5544616" cy="3600400"/>
          </a:xfrm>
          <a:prstGeom prst="rect">
            <a:avLst/>
          </a:prstGeom>
        </p:spPr>
        <p:txBody>
          <a:bodyPr lIns="91425" tIns="91425" rIns="91425" bIns="91425" anchor="ctr" anchorCtr="0">
            <a:noAutofit/>
          </a:bodyPr>
          <a:lstStyle/>
          <a:p>
            <a:pPr marL="457200" indent="-381000">
              <a:spcBef>
                <a:spcPts val="1200"/>
              </a:spcBef>
              <a:buSzPct val="166666"/>
            </a:pPr>
            <a:r>
              <a:rPr lang="en-GB" sz="2400" dirty="0" smtClean="0"/>
              <a:t>First </a:t>
            </a:r>
            <a:r>
              <a:rPr lang="en-GB" sz="2400" dirty="0"/>
              <a:t>version was deemed too complex.</a:t>
            </a:r>
          </a:p>
          <a:p>
            <a:pPr marL="914400" lvl="1" indent="-381000" rtl="0">
              <a:spcBef>
                <a:spcPts val="1200"/>
              </a:spcBef>
              <a:buClr>
                <a:srgbClr val="000000"/>
              </a:buClr>
              <a:buSzPct val="166666"/>
              <a:buFont typeface="Arial"/>
              <a:buChar char="•"/>
            </a:pPr>
            <a:r>
              <a:rPr lang="en-GB" sz="2400" dirty="0"/>
              <a:t>Used contexts for showing names in different areas of </a:t>
            </a:r>
            <a:r>
              <a:rPr lang="en-GB" sz="2400" dirty="0" err="1"/>
              <a:t>Moodle</a:t>
            </a:r>
            <a:r>
              <a:rPr lang="en-GB" sz="2400" dirty="0"/>
              <a:t>.</a:t>
            </a:r>
          </a:p>
          <a:p>
            <a:pPr marL="914400" lvl="1" indent="-381000" rtl="0">
              <a:spcBef>
                <a:spcPts val="1200"/>
              </a:spcBef>
              <a:buClr>
                <a:srgbClr val="000000"/>
              </a:buClr>
              <a:buSzPct val="166666"/>
              <a:buFont typeface="Arial"/>
              <a:buChar char="•"/>
            </a:pPr>
            <a:r>
              <a:rPr lang="en-GB" sz="2400" dirty="0"/>
              <a:t>Integrated a basic level of anonymity</a:t>
            </a:r>
            <a:r>
              <a:rPr lang="en-GB" sz="2400" dirty="0" smtClean="0"/>
              <a:t>.</a:t>
            </a:r>
            <a:endParaRPr lang="en-GB" sz="2400" dirty="0"/>
          </a:p>
        </p:txBody>
      </p:sp>
      <p:pic>
        <p:nvPicPr>
          <p:cNvPr id="54" name="Shape 54"/>
          <p:cNvPicPr preferRelativeResize="0"/>
          <p:nvPr/>
        </p:nvPicPr>
        <p:blipFill>
          <a:blip r:embed="rId3"/>
          <a:stretch>
            <a:fillRect/>
          </a:stretch>
        </p:blipFill>
        <p:spPr>
          <a:xfrm>
            <a:off x="7380312" y="123478"/>
            <a:ext cx="1134560" cy="1706100"/>
          </a:xfrm>
          <a:prstGeom prst="rect">
            <a:avLst/>
          </a:prstGeom>
          <a:noFill/>
          <a:ln>
            <a:noFill/>
          </a:ln>
        </p:spPr>
      </p:pic>
      <p:sp>
        <p:nvSpPr>
          <p:cNvPr id="55" name="Shape 55"/>
          <p:cNvSpPr txBox="1"/>
          <p:nvPr/>
        </p:nvSpPr>
        <p:spPr>
          <a:xfrm>
            <a:off x="5881200" y="1838325"/>
            <a:ext cx="3262799" cy="308699"/>
          </a:xfrm>
          <a:prstGeom prst="rect">
            <a:avLst/>
          </a:prstGeom>
        </p:spPr>
        <p:txBody>
          <a:bodyPr lIns="91425" tIns="91425" rIns="91425" bIns="91425" anchor="t" anchorCtr="0">
            <a:noAutofit/>
          </a:bodyPr>
          <a:lstStyle/>
          <a:p>
            <a:pPr>
              <a:buNone/>
            </a:pPr>
            <a:r>
              <a:rPr lang="en-GB" sz="800" i="1">
                <a:solidFill>
                  <a:srgbClr val="222222"/>
                </a:solidFill>
              </a:rPr>
              <a:t>Image courtesy of David Castillo Dominici / FreeDigitalPhotos.net</a:t>
            </a:r>
          </a:p>
        </p:txBody>
      </p:sp>
      <p:sp>
        <p:nvSpPr>
          <p:cNvPr id="6" name="テキスト ボックス 5"/>
          <p:cNvSpPr txBox="1"/>
          <p:nvPr/>
        </p:nvSpPr>
        <p:spPr>
          <a:xfrm>
            <a:off x="4860032" y="699542"/>
            <a:ext cx="1728192" cy="523220"/>
          </a:xfrm>
          <a:prstGeom prst="rect">
            <a:avLst/>
          </a:prstGeom>
          <a:noFill/>
        </p:spPr>
        <p:txBody>
          <a:bodyPr wrap="square" rtlCol="0">
            <a:spAutoFit/>
          </a:bodyPr>
          <a:lstStyle/>
          <a:p>
            <a:r>
              <a:rPr kumimoji="1" lang="en-US" altLang="ja-JP" sz="2800" dirty="0" smtClean="0"/>
              <a:t>    </a:t>
            </a:r>
            <a:r>
              <a:rPr kumimoji="1" lang="ja-JP" altLang="en-US" sz="2800" dirty="0" smtClean="0"/>
              <a:t>経緯</a:t>
            </a:r>
            <a:endParaRPr kumimoji="1" lang="ja-JP" altLang="en-US" sz="2800" dirty="0"/>
          </a:p>
        </p:txBody>
      </p:sp>
      <p:sp>
        <p:nvSpPr>
          <p:cNvPr id="2" name="テキスト ボックス 1"/>
          <p:cNvSpPr txBox="1"/>
          <p:nvPr/>
        </p:nvSpPr>
        <p:spPr>
          <a:xfrm>
            <a:off x="5436096" y="2283718"/>
            <a:ext cx="3528392" cy="646331"/>
          </a:xfrm>
          <a:prstGeom prst="rect">
            <a:avLst/>
          </a:prstGeom>
          <a:noFill/>
        </p:spPr>
        <p:txBody>
          <a:bodyPr wrap="square" rtlCol="0">
            <a:spAutoFit/>
          </a:bodyPr>
          <a:lstStyle/>
          <a:p>
            <a:pPr marL="285750" indent="-285750">
              <a:buFont typeface="Arial"/>
              <a:buChar char="•"/>
            </a:pPr>
            <a:r>
              <a:rPr kumimoji="1" lang="ja-JP" altLang="en-US" sz="1800" dirty="0" smtClean="0"/>
              <a:t>最初のバージョンは複雑すぎ</a:t>
            </a:r>
            <a:endParaRPr kumimoji="1" lang="en-US" altLang="ja-JP" sz="1800" dirty="0" smtClean="0"/>
          </a:p>
          <a:p>
            <a:endParaRPr kumimoji="1" lang="ja-JP" altLang="en-US" sz="1800" dirty="0"/>
          </a:p>
        </p:txBody>
      </p:sp>
      <p:sp>
        <p:nvSpPr>
          <p:cNvPr id="3" name="テキスト ボックス 2"/>
          <p:cNvSpPr txBox="1"/>
          <p:nvPr/>
        </p:nvSpPr>
        <p:spPr>
          <a:xfrm>
            <a:off x="5580112" y="2931790"/>
            <a:ext cx="3240360" cy="1815882"/>
          </a:xfrm>
          <a:prstGeom prst="rect">
            <a:avLst/>
          </a:prstGeom>
          <a:noFill/>
        </p:spPr>
        <p:txBody>
          <a:bodyPr wrap="square" rtlCol="0">
            <a:spAutoFit/>
          </a:bodyPr>
          <a:lstStyle/>
          <a:p>
            <a:pPr marL="285750" indent="-285750">
              <a:buFont typeface="Arial"/>
              <a:buChar char="•"/>
            </a:pPr>
            <a:r>
              <a:rPr kumimoji="1" lang="ja-JP" altLang="en-US" sz="1600" dirty="0" smtClean="0"/>
              <a:t>コンテクストを利用して、</a:t>
            </a:r>
            <a:r>
              <a:rPr kumimoji="1" lang="en-US" altLang="ja-JP" sz="1600" dirty="0" smtClean="0"/>
              <a:t>Moodle</a:t>
            </a:r>
            <a:r>
              <a:rPr kumimoji="1" lang="ja-JP" altLang="en-US" sz="1600" dirty="0" smtClean="0"/>
              <a:t>の様々な領域に</a:t>
            </a:r>
            <a:r>
              <a:rPr kumimoji="1" lang="ja-JP" altLang="en-US" sz="1600" dirty="0"/>
              <a:t>氏名を</a:t>
            </a:r>
            <a:r>
              <a:rPr kumimoji="1" lang="ja-JP" altLang="en-US" sz="1600" dirty="0" smtClean="0"/>
              <a:t>表示していた</a:t>
            </a:r>
            <a:endParaRPr kumimoji="1" lang="en-US" altLang="ja-JP" sz="1600" dirty="0" smtClean="0"/>
          </a:p>
          <a:p>
            <a:endParaRPr kumimoji="1" lang="en-US" altLang="ja-JP" sz="1200" dirty="0" smtClean="0"/>
          </a:p>
          <a:p>
            <a:pPr marL="285750" indent="-285750">
              <a:buFont typeface="Arial"/>
              <a:buChar char="•"/>
            </a:pPr>
            <a:r>
              <a:rPr kumimoji="1" lang="ja-JP" altLang="en-US" sz="1600" dirty="0" smtClean="0"/>
              <a:t>基本的なレベルの匿名性を組み込んでいた</a:t>
            </a:r>
            <a:endParaRPr kumimoji="1" lang="en-US" altLang="ja-JP" sz="1600" dirty="0" smtClean="0"/>
          </a:p>
          <a:p>
            <a:pPr marL="285750" indent="-285750">
              <a:buFont typeface="Arial"/>
              <a:buChar char="•"/>
            </a:pPr>
            <a:endParaRPr kumimoji="1" lang="ja-JP" altLang="en-US" sz="16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23528" y="123478"/>
            <a:ext cx="8572500" cy="542400"/>
          </a:xfrm>
          <a:prstGeom prst="rect">
            <a:avLst/>
          </a:prstGeom>
        </p:spPr>
        <p:txBody>
          <a:bodyPr lIns="91425" tIns="91425" rIns="91425" bIns="91425" anchor="t" anchorCtr="0">
            <a:noAutofit/>
          </a:bodyPr>
          <a:lstStyle/>
          <a:p>
            <a:pPr lvl="0" algn="l" rtl="0">
              <a:buNone/>
            </a:pPr>
            <a:r>
              <a:rPr lang="en-GB" sz="6000" dirty="0" smtClean="0"/>
              <a:t>           History</a:t>
            </a:r>
            <a:endParaRPr lang="en-GB" sz="6000" dirty="0"/>
          </a:p>
        </p:txBody>
      </p:sp>
      <p:sp>
        <p:nvSpPr>
          <p:cNvPr id="61" name="Shape 61"/>
          <p:cNvSpPr txBox="1">
            <a:spLocks noGrp="1"/>
          </p:cNvSpPr>
          <p:nvPr>
            <p:ph type="body" idx="1"/>
          </p:nvPr>
        </p:nvSpPr>
        <p:spPr>
          <a:xfrm>
            <a:off x="611560" y="1131590"/>
            <a:ext cx="5832649" cy="1422711"/>
          </a:xfrm>
          <a:prstGeom prst="rect">
            <a:avLst/>
          </a:prstGeom>
        </p:spPr>
        <p:txBody>
          <a:bodyPr lIns="91425" tIns="91425" rIns="91425" bIns="91425" anchor="ctr" anchorCtr="0">
            <a:noAutofit/>
          </a:bodyPr>
          <a:lstStyle/>
          <a:p>
            <a:pPr marL="457200" lvl="0" indent="-381000" rtl="0">
              <a:buClr>
                <a:schemeClr val="dk1"/>
              </a:buClr>
              <a:buSzPct val="166666"/>
              <a:buFont typeface="Arial"/>
              <a:buChar char="•"/>
            </a:pPr>
            <a:r>
              <a:rPr lang="en-GB" sz="2400" dirty="0"/>
              <a:t>After a lot of reviews the current solution was integrated.</a:t>
            </a:r>
          </a:p>
        </p:txBody>
      </p:sp>
      <p:pic>
        <p:nvPicPr>
          <p:cNvPr id="62" name="Shape 62"/>
          <p:cNvPicPr preferRelativeResize="0"/>
          <p:nvPr/>
        </p:nvPicPr>
        <p:blipFill>
          <a:blip r:embed="rId3"/>
          <a:stretch>
            <a:fillRect/>
          </a:stretch>
        </p:blipFill>
        <p:spPr>
          <a:xfrm>
            <a:off x="3543900" y="2462600"/>
            <a:ext cx="2056250" cy="2056250"/>
          </a:xfrm>
          <a:prstGeom prst="rect">
            <a:avLst/>
          </a:prstGeom>
          <a:noFill/>
          <a:ln>
            <a:noFill/>
          </a:ln>
        </p:spPr>
      </p:pic>
      <p:sp>
        <p:nvSpPr>
          <p:cNvPr id="63" name="Shape 63"/>
          <p:cNvSpPr txBox="1"/>
          <p:nvPr/>
        </p:nvSpPr>
        <p:spPr>
          <a:xfrm>
            <a:off x="3182550" y="4568100"/>
            <a:ext cx="2778899" cy="357900"/>
          </a:xfrm>
          <a:prstGeom prst="rect">
            <a:avLst/>
          </a:prstGeom>
        </p:spPr>
        <p:txBody>
          <a:bodyPr lIns="91425" tIns="91425" rIns="91425" bIns="91425" anchor="t" anchorCtr="0">
            <a:noAutofit/>
          </a:bodyPr>
          <a:lstStyle/>
          <a:p>
            <a:pPr>
              <a:buNone/>
            </a:pPr>
            <a:r>
              <a:rPr lang="en-GB" sz="800" i="1">
                <a:solidFill>
                  <a:srgbClr val="222222"/>
                </a:solidFill>
              </a:rPr>
              <a:t>Image courtesy of stockimages / FreeDigitalPhotos.net</a:t>
            </a:r>
          </a:p>
        </p:txBody>
      </p:sp>
      <p:sp>
        <p:nvSpPr>
          <p:cNvPr id="6" name="テキスト ボックス 5"/>
          <p:cNvSpPr txBox="1"/>
          <p:nvPr/>
        </p:nvSpPr>
        <p:spPr>
          <a:xfrm>
            <a:off x="5148064" y="555526"/>
            <a:ext cx="1440160" cy="523220"/>
          </a:xfrm>
          <a:prstGeom prst="rect">
            <a:avLst/>
          </a:prstGeom>
          <a:noFill/>
        </p:spPr>
        <p:txBody>
          <a:bodyPr wrap="square" rtlCol="0">
            <a:spAutoFit/>
          </a:bodyPr>
          <a:lstStyle/>
          <a:p>
            <a:r>
              <a:rPr kumimoji="1" lang="en-US" altLang="ja-JP" sz="2800" dirty="0" smtClean="0"/>
              <a:t>   </a:t>
            </a:r>
            <a:r>
              <a:rPr kumimoji="1" lang="ja-JP" altLang="en-US" sz="2800" dirty="0" smtClean="0"/>
              <a:t>経緯</a:t>
            </a:r>
            <a:endParaRPr kumimoji="1" lang="ja-JP" altLang="en-US" sz="2800" dirty="0"/>
          </a:p>
        </p:txBody>
      </p:sp>
      <p:sp>
        <p:nvSpPr>
          <p:cNvPr id="2" name="テキスト ボックス 1"/>
          <p:cNvSpPr txBox="1"/>
          <p:nvPr/>
        </p:nvSpPr>
        <p:spPr>
          <a:xfrm>
            <a:off x="5724128" y="1419622"/>
            <a:ext cx="3168352" cy="1015663"/>
          </a:xfrm>
          <a:prstGeom prst="rect">
            <a:avLst/>
          </a:prstGeom>
          <a:noFill/>
        </p:spPr>
        <p:txBody>
          <a:bodyPr wrap="square" rtlCol="0">
            <a:spAutoFit/>
          </a:bodyPr>
          <a:lstStyle/>
          <a:p>
            <a:pPr marL="342900" indent="-342900">
              <a:buFont typeface="Arial"/>
              <a:buChar char="•"/>
            </a:pPr>
            <a:r>
              <a:rPr kumimoji="1" lang="ja-JP" altLang="en-US" sz="2000" dirty="0" smtClean="0"/>
              <a:t>数多くの見直しを経て現在の解決案が組み込まれる</a:t>
            </a:r>
            <a:endParaRPr kumimoji="1" lang="ja-JP" altLang="en-US" sz="2000" dirty="0"/>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ja-JP" altLang="en-US" sz="6000" dirty="0" smtClean="0"/>
              <a:t>　　　　</a:t>
            </a:r>
            <a:r>
              <a:rPr lang="en-GB" sz="6000" dirty="0" smtClean="0"/>
              <a:t>Now</a:t>
            </a:r>
            <a:endParaRPr lang="en-GB" sz="6000" dirty="0"/>
          </a:p>
        </p:txBody>
      </p:sp>
      <p:sp>
        <p:nvSpPr>
          <p:cNvPr id="69" name="Shape 69"/>
          <p:cNvSpPr txBox="1">
            <a:spLocks noGrp="1"/>
          </p:cNvSpPr>
          <p:nvPr>
            <p:ph type="body" idx="1"/>
          </p:nvPr>
        </p:nvSpPr>
        <p:spPr>
          <a:xfrm>
            <a:off x="611561" y="843558"/>
            <a:ext cx="4968551" cy="4170488"/>
          </a:xfrm>
          <a:prstGeom prst="rect">
            <a:avLst/>
          </a:prstGeom>
        </p:spPr>
        <p:txBody>
          <a:bodyPr lIns="91425" tIns="91425" rIns="91425" bIns="91425" anchor="ctr" anchorCtr="0">
            <a:noAutofit/>
          </a:bodyPr>
          <a:lstStyle/>
          <a:p>
            <a:pPr marL="457200" lvl="0" indent="-381000" rtl="0">
              <a:spcBef>
                <a:spcPts val="1200"/>
              </a:spcBef>
              <a:buClr>
                <a:schemeClr val="dk1"/>
              </a:buClr>
              <a:buSzPct val="166666"/>
              <a:buFont typeface="Arial"/>
              <a:buChar char="•"/>
            </a:pPr>
            <a:r>
              <a:rPr lang="en-GB" sz="2400" dirty="0"/>
              <a:t>Additional name fields have been introduced into core code.</a:t>
            </a:r>
          </a:p>
          <a:p>
            <a:pPr marL="457200" lvl="0" indent="-381000" rtl="0">
              <a:spcBef>
                <a:spcPts val="1200"/>
              </a:spcBef>
              <a:buClr>
                <a:schemeClr val="dk1"/>
              </a:buClr>
              <a:buSzPct val="166666"/>
              <a:buFont typeface="Arial"/>
              <a:buChar char="•"/>
            </a:pPr>
            <a:r>
              <a:rPr lang="en-GB" sz="2400" dirty="0"/>
              <a:t>Most areas have been switched over to make use of this functionality</a:t>
            </a:r>
            <a:r>
              <a:rPr lang="en-GB" sz="2400" dirty="0" smtClean="0"/>
              <a:t>.</a:t>
            </a:r>
            <a:endParaRPr lang="en-GB" sz="2400" dirty="0"/>
          </a:p>
        </p:txBody>
      </p:sp>
      <p:pic>
        <p:nvPicPr>
          <p:cNvPr id="70" name="Shape 70"/>
          <p:cNvPicPr preferRelativeResize="0"/>
          <p:nvPr/>
        </p:nvPicPr>
        <p:blipFill>
          <a:blip r:embed="rId3"/>
          <a:stretch>
            <a:fillRect/>
          </a:stretch>
        </p:blipFill>
        <p:spPr>
          <a:xfrm>
            <a:off x="6894650" y="181675"/>
            <a:ext cx="2031300" cy="1523475"/>
          </a:xfrm>
          <a:prstGeom prst="rect">
            <a:avLst/>
          </a:prstGeom>
          <a:noFill/>
          <a:ln>
            <a:noFill/>
          </a:ln>
        </p:spPr>
      </p:pic>
      <p:sp>
        <p:nvSpPr>
          <p:cNvPr id="71" name="Shape 71"/>
          <p:cNvSpPr txBox="1"/>
          <p:nvPr/>
        </p:nvSpPr>
        <p:spPr>
          <a:xfrm>
            <a:off x="6228184" y="1635646"/>
            <a:ext cx="2827800" cy="273600"/>
          </a:xfrm>
          <a:prstGeom prst="rect">
            <a:avLst/>
          </a:prstGeom>
        </p:spPr>
        <p:txBody>
          <a:bodyPr lIns="91425" tIns="91425" rIns="91425" bIns="91425" anchor="t" anchorCtr="0">
            <a:noAutofit/>
          </a:bodyPr>
          <a:lstStyle/>
          <a:p>
            <a:pPr>
              <a:buNone/>
            </a:pPr>
            <a:r>
              <a:rPr lang="en-GB" sz="800" i="1" dirty="0">
                <a:solidFill>
                  <a:srgbClr val="222222"/>
                </a:solidFill>
              </a:rPr>
              <a:t>Image courtesy of </a:t>
            </a:r>
            <a:r>
              <a:rPr lang="en-GB" sz="800" i="1" dirty="0" err="1">
                <a:solidFill>
                  <a:srgbClr val="222222"/>
                </a:solidFill>
              </a:rPr>
              <a:t>sheelamohan</a:t>
            </a:r>
            <a:r>
              <a:rPr lang="en-GB" sz="800" i="1" dirty="0">
                <a:solidFill>
                  <a:srgbClr val="222222"/>
                </a:solidFill>
              </a:rPr>
              <a:t> / </a:t>
            </a:r>
            <a:r>
              <a:rPr lang="en-GB" sz="800" i="1" dirty="0" err="1">
                <a:solidFill>
                  <a:srgbClr val="222222"/>
                </a:solidFill>
              </a:rPr>
              <a:t>FreeDigitalPhotos.net</a:t>
            </a:r>
            <a:endParaRPr lang="en-GB" sz="800" i="1" dirty="0">
              <a:solidFill>
                <a:srgbClr val="222222"/>
              </a:solidFill>
            </a:endParaRPr>
          </a:p>
        </p:txBody>
      </p:sp>
      <p:sp>
        <p:nvSpPr>
          <p:cNvPr id="6" name="テキスト ボックス 5"/>
          <p:cNvSpPr txBox="1"/>
          <p:nvPr/>
        </p:nvSpPr>
        <p:spPr>
          <a:xfrm>
            <a:off x="5076056" y="771550"/>
            <a:ext cx="1296144" cy="523220"/>
          </a:xfrm>
          <a:prstGeom prst="rect">
            <a:avLst/>
          </a:prstGeom>
          <a:noFill/>
        </p:spPr>
        <p:txBody>
          <a:bodyPr wrap="square" rtlCol="0">
            <a:spAutoFit/>
          </a:bodyPr>
          <a:lstStyle/>
          <a:p>
            <a:r>
              <a:rPr kumimoji="1" lang="ja-JP" altLang="en-US" sz="2800" dirty="0" smtClean="0"/>
              <a:t>現在</a:t>
            </a:r>
            <a:endParaRPr kumimoji="1" lang="ja-JP" altLang="en-US" sz="2800" dirty="0"/>
          </a:p>
        </p:txBody>
      </p:sp>
      <p:sp>
        <p:nvSpPr>
          <p:cNvPr id="2" name="テキスト ボックス 1"/>
          <p:cNvSpPr txBox="1"/>
          <p:nvPr/>
        </p:nvSpPr>
        <p:spPr>
          <a:xfrm>
            <a:off x="5724128" y="2067694"/>
            <a:ext cx="3240360" cy="2400657"/>
          </a:xfrm>
          <a:prstGeom prst="rect">
            <a:avLst/>
          </a:prstGeom>
          <a:noFill/>
        </p:spPr>
        <p:txBody>
          <a:bodyPr wrap="square" rtlCol="0">
            <a:spAutoFit/>
          </a:bodyPr>
          <a:lstStyle/>
          <a:p>
            <a:pPr marL="285750" indent="-285750">
              <a:buFont typeface="Arial"/>
              <a:buChar char="•"/>
            </a:pPr>
            <a:r>
              <a:rPr kumimoji="1" lang="ja-JP" altLang="en-US" sz="2000" dirty="0" smtClean="0"/>
              <a:t>追加氏名フィールドがコアコードに取り込まれた</a:t>
            </a:r>
            <a:endParaRPr kumimoji="1" lang="en-US" altLang="ja-JP" sz="2000" dirty="0" smtClean="0"/>
          </a:p>
          <a:p>
            <a:endParaRPr kumimoji="1" lang="en-US" altLang="ja-JP" sz="1000" dirty="0" smtClean="0"/>
          </a:p>
          <a:p>
            <a:pPr marL="285750" indent="-285750">
              <a:buFont typeface="Arial"/>
              <a:buChar char="•"/>
            </a:pPr>
            <a:r>
              <a:rPr kumimoji="1" lang="ja-JP" altLang="en-US" sz="2000" dirty="0" smtClean="0"/>
              <a:t>ほとんどの領域で、</a:t>
            </a:r>
            <a:endParaRPr kumimoji="1" lang="en-US" altLang="ja-JP" sz="2000" dirty="0" smtClean="0"/>
          </a:p>
          <a:p>
            <a:pPr marL="285750" indent="-285750">
              <a:buFont typeface="Arial"/>
              <a:buChar char="•"/>
            </a:pPr>
            <a:r>
              <a:rPr kumimoji="1" lang="ja-JP" altLang="en-US" sz="2000" dirty="0" smtClean="0"/>
              <a:t>この機能が使えるよう切り替えられた</a:t>
            </a:r>
            <a:endParaRPr kumimoji="1" lang="en-US" altLang="ja-JP" sz="2000" dirty="0" smtClean="0"/>
          </a:p>
          <a:p>
            <a:pPr marL="285750" indent="-285750">
              <a:buFont typeface="Arial"/>
              <a:buChar char="•"/>
            </a:pPr>
            <a:endParaRPr kumimoji="1" lang="ja-JP" altLang="en-US" sz="2000" dirty="0"/>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2539" y="368349"/>
            <a:ext cx="8572500" cy="542400"/>
          </a:xfrm>
          <a:prstGeom prst="rect">
            <a:avLst/>
          </a:prstGeom>
        </p:spPr>
        <p:txBody>
          <a:bodyPr lIns="91425" tIns="91425" rIns="91425" bIns="91425" anchor="t" anchorCtr="0">
            <a:noAutofit/>
          </a:bodyPr>
          <a:lstStyle/>
          <a:p>
            <a:pPr lvl="0" algn="l" rtl="0">
              <a:buNone/>
            </a:pPr>
            <a:r>
              <a:rPr lang="ja-JP" altLang="en-US" sz="6000" dirty="0" smtClean="0"/>
              <a:t>　　　　</a:t>
            </a:r>
            <a:r>
              <a:rPr lang="en-GB" sz="6000" dirty="0" smtClean="0"/>
              <a:t>Now</a:t>
            </a:r>
            <a:endParaRPr lang="en-GB" sz="6000" dirty="0"/>
          </a:p>
        </p:txBody>
      </p:sp>
      <p:pic>
        <p:nvPicPr>
          <p:cNvPr id="77" name="Shape 77"/>
          <p:cNvPicPr preferRelativeResize="0"/>
          <p:nvPr/>
        </p:nvPicPr>
        <p:blipFill>
          <a:blip r:embed="rId3"/>
          <a:stretch>
            <a:fillRect/>
          </a:stretch>
        </p:blipFill>
        <p:spPr>
          <a:xfrm>
            <a:off x="827584" y="1563638"/>
            <a:ext cx="7992888" cy="1800200"/>
          </a:xfrm>
          <a:prstGeom prst="rect">
            <a:avLst/>
          </a:prstGeom>
          <a:noFill/>
          <a:ln>
            <a:noFill/>
          </a:ln>
        </p:spPr>
      </p:pic>
      <p:pic>
        <p:nvPicPr>
          <p:cNvPr id="78" name="Shape 78"/>
          <p:cNvPicPr preferRelativeResize="0"/>
          <p:nvPr/>
        </p:nvPicPr>
        <p:blipFill>
          <a:blip r:embed="rId4"/>
          <a:stretch>
            <a:fillRect/>
          </a:stretch>
        </p:blipFill>
        <p:spPr>
          <a:xfrm>
            <a:off x="395536" y="2427734"/>
            <a:ext cx="1933575" cy="2476500"/>
          </a:xfrm>
          <a:prstGeom prst="rect">
            <a:avLst/>
          </a:prstGeom>
          <a:noFill/>
          <a:ln>
            <a:noFill/>
          </a:ln>
        </p:spPr>
      </p:pic>
      <p:sp>
        <p:nvSpPr>
          <p:cNvPr id="79" name="Shape 79"/>
          <p:cNvSpPr txBox="1"/>
          <p:nvPr/>
        </p:nvSpPr>
        <p:spPr>
          <a:xfrm>
            <a:off x="2483768" y="3723878"/>
            <a:ext cx="3829950" cy="788143"/>
          </a:xfrm>
          <a:prstGeom prst="rect">
            <a:avLst/>
          </a:prstGeom>
        </p:spPr>
        <p:txBody>
          <a:bodyPr lIns="91425" tIns="91425" rIns="91425" bIns="91425" anchor="t" anchorCtr="0">
            <a:noAutofit/>
          </a:bodyPr>
          <a:lstStyle/>
          <a:p>
            <a:r>
              <a:rPr lang="en-GB" sz="1800" dirty="0"/>
              <a:t>full name display </a:t>
            </a:r>
            <a:r>
              <a:rPr lang="en-GB" sz="1800" dirty="0" smtClean="0"/>
              <a:t>settings</a:t>
            </a:r>
            <a:r>
              <a:rPr lang="ja-JP" altLang="en-US" sz="1800" dirty="0" smtClean="0"/>
              <a:t>　</a:t>
            </a:r>
            <a:endParaRPr lang="en-US" altLang="ja-JP" sz="1800" dirty="0" smtClean="0"/>
          </a:p>
          <a:p>
            <a:r>
              <a:rPr kumimoji="1" lang="ja-JP" altLang="en-US" sz="1800" dirty="0" smtClean="0"/>
              <a:t>フルネーム</a:t>
            </a:r>
            <a:r>
              <a:rPr kumimoji="1" lang="ja-JP" altLang="en-US" sz="1800" dirty="0"/>
              <a:t>表示設定</a:t>
            </a:r>
          </a:p>
          <a:p>
            <a:pPr>
              <a:buNone/>
            </a:pPr>
            <a:endParaRPr lang="en-GB" sz="1800" dirty="0"/>
          </a:p>
        </p:txBody>
      </p:sp>
      <p:sp>
        <p:nvSpPr>
          <p:cNvPr id="6" name="テキスト ボックス 5"/>
          <p:cNvSpPr txBox="1"/>
          <p:nvPr/>
        </p:nvSpPr>
        <p:spPr>
          <a:xfrm>
            <a:off x="5076056" y="771550"/>
            <a:ext cx="1296144" cy="523220"/>
          </a:xfrm>
          <a:prstGeom prst="rect">
            <a:avLst/>
          </a:prstGeom>
          <a:noFill/>
        </p:spPr>
        <p:txBody>
          <a:bodyPr wrap="square" rtlCol="0">
            <a:spAutoFit/>
          </a:bodyPr>
          <a:lstStyle/>
          <a:p>
            <a:r>
              <a:rPr kumimoji="1" lang="ja-JP" altLang="en-US" sz="2800" dirty="0" smtClean="0"/>
              <a:t>現在</a:t>
            </a:r>
            <a:endParaRPr kumimoji="1" lang="ja-JP" altLang="en-US" sz="2800" dirty="0"/>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Custom Theme">
  <a:themeElements>
    <a:clrScheme name="Title &amp; Bullets 1">
      <a:dk1>
        <a:srgbClr val="000000"/>
      </a:dk1>
      <a:lt1>
        <a:srgbClr val="FFFFFF"/>
      </a:lt1>
      <a:dk2>
        <a:srgbClr val="000000"/>
      </a:dk2>
      <a:lt2>
        <a:srgbClr val="000000"/>
      </a:lt2>
      <a:accent1>
        <a:srgbClr val="095BC4"/>
      </a:accent1>
      <a:accent2>
        <a:srgbClr val="333399"/>
      </a:accent2>
      <a:accent3>
        <a:srgbClr val="FFFFFF"/>
      </a:accent3>
      <a:accent4>
        <a:srgbClr val="095BC4"/>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8238</TotalTime>
  <Words>2394</Words>
  <Application>Microsoft Macintosh PowerPoint</Application>
  <PresentationFormat>画面に合わせる (16:9)</PresentationFormat>
  <Paragraphs>407</Paragraphs>
  <Slides>47</Slides>
  <Notes>47</Notes>
  <HiddenSlides>0</HiddenSlides>
  <MMClips>0</MMClips>
  <ScaleCrop>false</ScaleCrop>
  <HeadingPairs>
    <vt:vector size="4" baseType="variant">
      <vt:variant>
        <vt:lpstr>テーマ</vt:lpstr>
      </vt:variant>
      <vt:variant>
        <vt:i4>1</vt:i4>
      </vt:variant>
      <vt:variant>
        <vt:lpstr>スライド タイトル</vt:lpstr>
      </vt:variant>
      <vt:variant>
        <vt:i4>47</vt:i4>
      </vt:variant>
    </vt:vector>
  </HeadingPairs>
  <TitlesOfParts>
    <vt:vector size="48" baseType="lpstr">
      <vt:lpstr>Custom Theme</vt:lpstr>
      <vt:lpstr>Making Moodle Fit Japan</vt:lpstr>
      <vt:lpstr>Additional name fields</vt:lpstr>
      <vt:lpstr>　　   History</vt:lpstr>
      <vt:lpstr>           History</vt:lpstr>
      <vt:lpstr>          History</vt:lpstr>
      <vt:lpstr>           History</vt:lpstr>
      <vt:lpstr>           History</vt:lpstr>
      <vt:lpstr>　　　　Now</vt:lpstr>
      <vt:lpstr>　　　　Now</vt:lpstr>
      <vt:lpstr>　　　　Now</vt:lpstr>
      <vt:lpstr>　　　　Now</vt:lpstr>
      <vt:lpstr>　　　Future</vt:lpstr>
      <vt:lpstr>Other projects</vt:lpstr>
      <vt:lpstr>    Japanese calendar</vt:lpstr>
      <vt:lpstr>    Japanese calendar</vt:lpstr>
      <vt:lpstr>    Japanese calendar</vt:lpstr>
      <vt:lpstr>  Japanese calendar</vt:lpstr>
      <vt:lpstr>    Other issues               for making moodle more useful in Japan.</vt:lpstr>
      <vt:lpstr>  Gamification</vt:lpstr>
      <vt:lpstr>Gamification</vt:lpstr>
      <vt:lpstr>Should I gamify my course?</vt:lpstr>
      <vt:lpstr>Gaming and Gamification</vt:lpstr>
      <vt:lpstr>Gaming and Gamification</vt:lpstr>
      <vt:lpstr>         Player types</vt:lpstr>
      <vt:lpstr>         Player types</vt:lpstr>
      <vt:lpstr>         Player types</vt:lpstr>
      <vt:lpstr>         Player types</vt:lpstr>
      <vt:lpstr>         Player types</vt:lpstr>
      <vt:lpstr>         Player types</vt:lpstr>
      <vt:lpstr>         Player types</vt:lpstr>
      <vt:lpstr>Hiding course content</vt:lpstr>
      <vt:lpstr>     Course content</vt:lpstr>
      <vt:lpstr>     Course content</vt:lpstr>
      <vt:lpstr>       Condition viewing            of resources</vt:lpstr>
      <vt:lpstr>         Quizzes</vt:lpstr>
      <vt:lpstr>　   Exploration</vt:lpstr>
      <vt:lpstr>　　 Exploration</vt:lpstr>
      <vt:lpstr>    Achievements</vt:lpstr>
      <vt:lpstr>       Gamification</vt:lpstr>
      <vt:lpstr>        Open badges</vt:lpstr>
      <vt:lpstr>       Open badges</vt:lpstr>
      <vt:lpstr>      Open badges</vt:lpstr>
      <vt:lpstr>When the course is over</vt:lpstr>
      <vt:lpstr>    Activity completion</vt:lpstr>
      <vt:lpstr>       Useful sites</vt:lpstr>
      <vt:lpstr>　　 Conclusion</vt:lpstr>
      <vt:lpstr>References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Moodle Fit Japan</dc:title>
  <dc:subject/>
  <dc:creator>Adrian</dc:creator>
  <cp:keywords/>
  <dc:description/>
  <cp:lastModifiedBy>Yamauchi Mari</cp:lastModifiedBy>
  <cp:revision>159</cp:revision>
  <dcterms:modified xsi:type="dcterms:W3CDTF">2014-02-15T15:36:45Z</dcterms:modified>
  <cp:category/>
</cp:coreProperties>
</file>