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8" r:id="rId1"/>
  </p:sldMasterIdLst>
  <p:notesMasterIdLst>
    <p:notesMasterId r:id="rId16"/>
  </p:notesMasterIdLst>
  <p:sldIdLst>
    <p:sldId id="256" r:id="rId2"/>
    <p:sldId id="258" r:id="rId3"/>
    <p:sldId id="260" r:id="rId4"/>
    <p:sldId id="263" r:id="rId5"/>
    <p:sldId id="262" r:id="rId6"/>
    <p:sldId id="266" r:id="rId7"/>
    <p:sldId id="267" r:id="rId8"/>
    <p:sldId id="264" r:id="rId9"/>
    <p:sldId id="265" r:id="rId10"/>
    <p:sldId id="268" r:id="rId11"/>
    <p:sldId id="270" r:id="rId12"/>
    <p:sldId id="269" r:id="rId13"/>
    <p:sldId id="271" r:id="rId14"/>
    <p:sldId id="272" r:id="rId15"/>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579"/>
    <p:restoredTop sz="96327"/>
  </p:normalViewPr>
  <p:slideViewPr>
    <p:cSldViewPr snapToGrid="0" snapToObjects="1">
      <p:cViewPr varScale="1">
        <p:scale>
          <a:sx n="99" d="100"/>
          <a:sy n="99" d="100"/>
        </p:scale>
        <p:origin x="192" y="8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B61C28-12E7-484C-A1AF-3C549216DD15}" type="datetimeFigureOut">
              <a:rPr kumimoji="1" lang="ja-JP" altLang="en-US" smtClean="0"/>
              <a:t>2022/1/30</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231715-347A-9F44-A647-48E43747CEB9}" type="slidenum">
              <a:rPr kumimoji="1" lang="ja-JP" altLang="en-US" smtClean="0"/>
              <a:t>‹#›</a:t>
            </a:fld>
            <a:endParaRPr kumimoji="1" lang="ja-JP" altLang="en-US"/>
          </a:p>
        </p:txBody>
      </p:sp>
    </p:spTree>
    <p:extLst>
      <p:ext uri="{BB962C8B-B14F-4D97-AF65-F5344CB8AC3E}">
        <p14:creationId xmlns:p14="http://schemas.microsoft.com/office/powerpoint/2010/main" val="264457503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55652002-8B04-9B44-9737-15328894B543}" type="slidenum">
              <a:rPr kumimoji="1" lang="ja-JP" altLang="en-US" smtClean="0"/>
              <a:t>2</a:t>
            </a:fld>
            <a:endParaRPr kumimoji="1" lang="ja-JP" altLang="en-US"/>
          </a:p>
        </p:txBody>
      </p:sp>
    </p:spTree>
    <p:extLst>
      <p:ext uri="{BB962C8B-B14F-4D97-AF65-F5344CB8AC3E}">
        <p14:creationId xmlns:p14="http://schemas.microsoft.com/office/powerpoint/2010/main" val="30724455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841248" y="448056"/>
            <a:ext cx="10515600" cy="4069080"/>
          </a:xfrm>
        </p:spPr>
        <p:txBody>
          <a:bodyPr anchor="b"/>
          <a:lstStyle>
            <a:lvl1pPr algn="l">
              <a:defRPr sz="8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841248" y="4983480"/>
            <a:ext cx="105156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1/30/22</a:t>
            </a:fld>
            <a:endParaRPr lang="en-US" dirty="0"/>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083451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61A953-02EA-491B-A215-AF8420D74D3A}"/>
              </a:ext>
            </a:extLst>
          </p:cNvPr>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4084D1E-BC98-44E4-8D2C-89CCDC293331}"/>
              </a:ext>
            </a:extLst>
          </p:cNvPr>
          <p:cNvSpPr>
            <a:spLocks noGrp="1"/>
          </p:cNvSpPr>
          <p:nvPr>
            <p:ph type="dt" sz="half" idx="10"/>
          </p:nvPr>
        </p:nvSpPr>
        <p:spPr/>
        <p:txBody>
          <a:bodyPr/>
          <a:lstStyle/>
          <a:p>
            <a:fld id="{72345051-2045-45DA-935E-2E3CA1A69ADC}" type="datetimeFigureOut">
              <a:rPr lang="en-US" smtClean="0"/>
              <a:t>1/30/22</a:t>
            </a:fld>
            <a:endParaRPr lang="en-US"/>
          </a:p>
        </p:txBody>
      </p:sp>
      <p:sp>
        <p:nvSpPr>
          <p:cNvPr id="5" name="Footer Placeholder 4">
            <a:extLst>
              <a:ext uri="{FF2B5EF4-FFF2-40B4-BE49-F238E27FC236}">
                <a16:creationId xmlns:a16="http://schemas.microsoft.com/office/drawing/2014/main"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323332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E3CB6-3025-40BF-A04B-A7B0CB4C01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D5CB3-8B24-48C7-89D3-8DCAD36A453D}"/>
              </a:ext>
            </a:extLst>
          </p:cNvPr>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50BC931-E2BF-4C1D-91AA-89F82F8268B2}"/>
              </a:ext>
            </a:extLst>
          </p:cNvPr>
          <p:cNvSpPr>
            <a:spLocks noGrp="1"/>
          </p:cNvSpPr>
          <p:nvPr>
            <p:ph type="dt" sz="half" idx="10"/>
          </p:nvPr>
        </p:nvSpPr>
        <p:spPr/>
        <p:txBody>
          <a:bodyPr/>
          <a:lstStyle/>
          <a:p>
            <a:fld id="{72345051-2045-45DA-935E-2E3CA1A69ADC}" type="datetimeFigureOut">
              <a:rPr lang="en-US" smtClean="0"/>
              <a:t>1/30/22</a:t>
            </a:fld>
            <a:endParaRPr lang="en-US"/>
          </a:p>
        </p:txBody>
      </p:sp>
      <p:sp>
        <p:nvSpPr>
          <p:cNvPr id="5" name="Footer Placeholder 4">
            <a:extLst>
              <a:ext uri="{FF2B5EF4-FFF2-40B4-BE49-F238E27FC236}">
                <a16:creationId xmlns:a16="http://schemas.microsoft.com/office/drawing/2014/main"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855170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38200" y="1929384"/>
            <a:ext cx="10515600" cy="4251960"/>
          </a:xfrm>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fld id="{72345051-2045-45DA-935E-2E3CA1A69ADC}" type="datetimeFigureOut">
              <a:rPr lang="en-US" smtClean="0"/>
              <a:t>1/30/22</a:t>
            </a:fld>
            <a:endParaRPr lang="en-US"/>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581457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18C0-6540-400C-BB51-353D5FD5CB00}"/>
              </a:ext>
            </a:extLst>
          </p:cNvPr>
          <p:cNvSpPr>
            <a:spLocks noGrp="1"/>
          </p:cNvSpPr>
          <p:nvPr>
            <p:ph type="title"/>
          </p:nvPr>
        </p:nvSpPr>
        <p:spPr>
          <a:xfrm>
            <a:off x="841248" y="448056"/>
            <a:ext cx="10515600" cy="4069080"/>
          </a:xfrm>
        </p:spPr>
        <p:txBody>
          <a:bodyPr anchor="b">
            <a:normAutofit/>
          </a:bodyPr>
          <a:lstStyle>
            <a:lvl1pPr>
              <a:defRPr sz="8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81CD69-43B3-4FF7-AA41-30C36C957E65}"/>
              </a:ext>
            </a:extLst>
          </p:cNvPr>
          <p:cNvSpPr>
            <a:spLocks noGrp="1"/>
          </p:cNvSpPr>
          <p:nvPr>
            <p:ph type="body" idx="1"/>
          </p:nvPr>
        </p:nvSpPr>
        <p:spPr>
          <a:xfrm>
            <a:off x="841248" y="4983480"/>
            <a:ext cx="105156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BF300D-5CBE-47E9-A193-E23C8314D0EA}"/>
              </a:ext>
            </a:extLst>
          </p:cNvPr>
          <p:cNvSpPr>
            <a:spLocks noGrp="1"/>
          </p:cNvSpPr>
          <p:nvPr>
            <p:ph type="dt" sz="half" idx="10"/>
          </p:nvPr>
        </p:nvSpPr>
        <p:spPr/>
        <p:txBody>
          <a:bodyPr/>
          <a:lstStyle/>
          <a:p>
            <a:fld id="{72345051-2045-45DA-935E-2E3CA1A69ADC}" type="datetimeFigureOut">
              <a:rPr lang="en-US" smtClean="0"/>
              <a:t>1/30/22</a:t>
            </a:fld>
            <a:endParaRPr lang="en-US"/>
          </a:p>
        </p:txBody>
      </p:sp>
      <p:sp>
        <p:nvSpPr>
          <p:cNvPr id="5" name="Footer Placeholder 4">
            <a:extLst>
              <a:ext uri="{FF2B5EF4-FFF2-40B4-BE49-F238E27FC236}">
                <a16:creationId xmlns:a16="http://schemas.microsoft.com/office/drawing/2014/main"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7" name="Rectangle 6" descr="Tag=AccentColor&#10;Flavor=Light&#10;Target=FillAndLine">
            <a:extLst>
              <a:ext uri="{FF2B5EF4-FFF2-40B4-BE49-F238E27FC236}">
                <a16:creationId xmlns:a16="http://schemas.microsoft.com/office/drawing/2014/main" id="{417A8947-4521-4FE1-8E44-27363435CE1B}"/>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913578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838200" y="1929384"/>
            <a:ext cx="5181600" cy="42519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6172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fld id="{72345051-2045-45DA-935E-2E3CA1A69ADC}" type="datetimeFigureOut">
              <a:rPr lang="en-US" smtClean="0"/>
              <a:t>1/30/22</a:t>
            </a:fld>
            <a:endParaRPr lang="en-US"/>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9" name="Rectangle 8" descr="Tag=AccentColor&#10;Flavor=Light&#10;Target=FillAndLine">
            <a:extLst>
              <a:ext uri="{FF2B5EF4-FFF2-40B4-BE49-F238E27FC236}">
                <a16:creationId xmlns:a16="http://schemas.microsoft.com/office/drawing/2014/main" id="{2FAAC677-2D37-4F63-9C4B-711A2988EE0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470712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839788" y="1938528"/>
            <a:ext cx="5157787"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839788" y="2926080"/>
            <a:ext cx="5157787" cy="326440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6172200" y="1938528"/>
            <a:ext cx="5183188"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6172200" y="2926080"/>
            <a:ext cx="5183188"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fld id="{72345051-2045-45DA-935E-2E3CA1A69ADC}" type="datetimeFigureOut">
              <a:rPr lang="en-US" smtClean="0"/>
              <a:t>1/30/22</a:t>
            </a:fld>
            <a:endParaRPr lang="en-US"/>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11" name="Rectangle 10" descr="Tag=AccentColor&#10;Flavor=Light&#10;Target=FillAndLine">
            <a:extLst>
              <a:ext uri="{FF2B5EF4-FFF2-40B4-BE49-F238E27FC236}">
                <a16:creationId xmlns:a16="http://schemas.microsoft.com/office/drawing/2014/main" id="{F634C457-AEBF-47D7-9200-BAD05D138B1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539605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AC0-40CD-4451-BF00-5E2FC7B7451B}"/>
              </a:ext>
            </a:extLst>
          </p:cNvPr>
          <p:cNvSpPr>
            <a:spLocks noGrp="1"/>
          </p:cNvSpPr>
          <p:nvPr>
            <p:ph type="title"/>
          </p:nvPr>
        </p:nvSpPr>
        <p:spPr>
          <a:xfrm>
            <a:off x="2203704" y="1728216"/>
            <a:ext cx="7781544" cy="3392424"/>
          </a:xfrm>
        </p:spPr>
        <p:txBody>
          <a:bodyPr>
            <a:normAutofit/>
          </a:bodyPr>
          <a:lstStyle>
            <a:lvl1pPr algn="ctr">
              <a:defRPr sz="7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6FD9A32-9C83-452B-BC69-CC6E95D3C93C}"/>
              </a:ext>
            </a:extLst>
          </p:cNvPr>
          <p:cNvSpPr>
            <a:spLocks noGrp="1"/>
          </p:cNvSpPr>
          <p:nvPr>
            <p:ph type="dt" sz="half" idx="10"/>
          </p:nvPr>
        </p:nvSpPr>
        <p:spPr/>
        <p:txBody>
          <a:bodyPr/>
          <a:lstStyle/>
          <a:p>
            <a:fld id="{72345051-2045-45DA-935E-2E3CA1A69ADC}" type="datetimeFigureOut">
              <a:rPr lang="en-US" smtClean="0"/>
              <a:t>1/30/22</a:t>
            </a:fld>
            <a:endParaRPr lang="en-US"/>
          </a:p>
        </p:txBody>
      </p:sp>
      <p:sp>
        <p:nvSpPr>
          <p:cNvPr id="4" name="Footer Placeholder 3">
            <a:extLst>
              <a:ext uri="{FF2B5EF4-FFF2-40B4-BE49-F238E27FC236}">
                <a16:creationId xmlns:a16="http://schemas.microsoft.com/office/drawing/2014/main"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6" name="Rectangle 6" descr="Tag=AccentColor&#10;Flavor=Light&#10;Target=FillAndLine">
            <a:extLst>
              <a:ext uri="{FF2B5EF4-FFF2-40B4-BE49-F238E27FC236}">
                <a16:creationId xmlns:a16="http://schemas.microsoft.com/office/drawing/2014/main" id="{17F03060-85EC-4182-8C18-C6EE0D373E4B}"/>
              </a:ext>
            </a:extLst>
          </p:cNvPr>
          <p:cNvSpPr/>
          <p:nvPr/>
        </p:nvSpPr>
        <p:spPr>
          <a:xfrm>
            <a:off x="3974206" y="5126892"/>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222533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fld id="{72345051-2045-45DA-935E-2E3CA1A69ADC}" type="datetimeFigureOut">
              <a:rPr lang="en-US" smtClean="0"/>
              <a:t>1/30/22</a:t>
            </a:fld>
            <a:endParaRPr lang="en-US"/>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2081140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fld id="{72345051-2045-45DA-935E-2E3CA1A69ADC}" type="datetimeFigureOut">
              <a:rPr lang="en-US" smtClean="0"/>
              <a:t>1/30/22</a:t>
            </a:fld>
            <a:endParaRPr lang="en-US"/>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39885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fld id="{72345051-2045-45DA-935E-2E3CA1A69ADC}" type="datetimeFigureOut">
              <a:rPr lang="en-US" smtClean="0"/>
              <a:t>1/30/22</a:t>
            </a:fld>
            <a:endParaRPr lang="en-US"/>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09659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838200" y="365125"/>
            <a:ext cx="10515600" cy="1325563"/>
          </a:xfrm>
          <a:prstGeom prst="rect">
            <a:avLst/>
          </a:prstGeom>
        </p:spPr>
        <p:txBody>
          <a:bodyPr lIns="109728" tIns="109728" rIns="109728" bIns="91440" anchor="ctr"/>
          <a:lstStyle/>
          <a:p>
            <a:r>
              <a:rPr lang="en-US" dirty="0"/>
              <a:t>Click to edit Master title style</a:t>
            </a:r>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838200" y="1825625"/>
            <a:ext cx="10515600" cy="4351338"/>
          </a:xfrm>
          <a:prstGeom prst="rect">
            <a:avLst/>
          </a:prstGeom>
        </p:spPr>
        <p:txBody>
          <a:bodyPr lIns="109728" tIns="109728" rIns="109728" bIns="9144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838200" y="6356350"/>
            <a:ext cx="2743200" cy="365125"/>
          </a:xfrm>
          <a:prstGeom prst="rect">
            <a:avLst/>
          </a:prstGeom>
        </p:spPr>
        <p:txBody>
          <a:bodyPr lIns="109728" tIns="109728" rIns="109728" bIns="91440" anchor="ctr"/>
          <a:lstStyle>
            <a:lvl1pPr algn="l">
              <a:defRPr sz="1400" spc="40">
                <a:solidFill>
                  <a:schemeClr val="tx1">
                    <a:tint val="75000"/>
                  </a:schemeClr>
                </a:solidFill>
              </a:defRPr>
            </a:lvl1pPr>
          </a:lstStyle>
          <a:p>
            <a:fld id="{72345051-2045-45DA-935E-2E3CA1A69ADC}" type="datetimeFigureOut">
              <a:rPr lang="en-US" smtClean="0"/>
              <a:t>1/30/22</a:t>
            </a:fld>
            <a:endParaRPr lang="en-US" dirty="0"/>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4038600" y="6356350"/>
            <a:ext cx="4114800" cy="365125"/>
          </a:xfrm>
          <a:prstGeom prst="rect">
            <a:avLst/>
          </a:prstGeom>
        </p:spPr>
        <p:txBody>
          <a:bodyPr lIns="109728" tIns="109728" rIns="109728" bIns="91440" anchor="ctr"/>
          <a:lstStyle>
            <a:lvl1pPr algn="ctr">
              <a:defRPr sz="1400" spc="4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8610600" y="6356350"/>
            <a:ext cx="2743200" cy="365125"/>
          </a:xfrm>
          <a:prstGeom prst="rect">
            <a:avLst/>
          </a:prstGeom>
        </p:spPr>
        <p:txBody>
          <a:bodyPr lIns="109728" tIns="109728" rIns="109728" bIns="91440" anchor="ctr"/>
          <a:lstStyle>
            <a:lvl1pPr algn="r">
              <a:defRPr sz="1400" spc="40">
                <a:solidFill>
                  <a:schemeClr val="tx1">
                    <a:tint val="75000"/>
                  </a:schemeClr>
                </a:solidFill>
              </a:defRPr>
            </a:lvl1pPr>
          </a:lstStyle>
          <a:p>
            <a:fld id="{A7CD31F4-64FA-4BA0-9498-67783267A8C8}" type="slidenum">
              <a:rPr lang="en-US" smtClean="0"/>
              <a:t>‹#›</a:t>
            </a:fld>
            <a:endParaRPr lang="en-US" dirty="0"/>
          </a:p>
        </p:txBody>
      </p:sp>
    </p:spTree>
    <p:extLst>
      <p:ext uri="{BB962C8B-B14F-4D97-AF65-F5344CB8AC3E}">
        <p14:creationId xmlns:p14="http://schemas.microsoft.com/office/powerpoint/2010/main" val="2495461989"/>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l" defTabSz="914400" rtl="0" eaLnBrk="1" latinLnBrk="0" hangingPunct="1">
        <a:lnSpc>
          <a:spcPct val="100000"/>
        </a:lnSpc>
        <a:spcBef>
          <a:spcPct val="0"/>
        </a:spcBef>
        <a:buNone/>
        <a:defRPr sz="4400" kern="1200" spc="50">
          <a:solidFill>
            <a:schemeClr val="tx1"/>
          </a:solidFill>
          <a:latin typeface="+mj-lt"/>
          <a:ea typeface="+mj-ea"/>
          <a:cs typeface="+mj-cs"/>
        </a:defRPr>
      </a:lvl1pPr>
    </p:titleStyle>
    <p:bodyStyle>
      <a:lvl1pPr marL="228600" indent="-228600" algn="l" defTabSz="914400" rtl="0" eaLnBrk="1" latinLnBrk="0" hangingPunct="1">
        <a:lnSpc>
          <a:spcPct val="105000"/>
        </a:lnSpc>
        <a:spcBef>
          <a:spcPts val="1000"/>
        </a:spcBef>
        <a:buFont typeface="Arial" panose="020B0604020202020204" pitchFamily="34" charset="0"/>
        <a:buChar char="•"/>
        <a:defRPr sz="2600" kern="1200" spc="50">
          <a:solidFill>
            <a:schemeClr val="tx1"/>
          </a:solidFill>
          <a:latin typeface="+mn-lt"/>
          <a:ea typeface="+mn-ea"/>
          <a:cs typeface="+mn-cs"/>
        </a:defRPr>
      </a:lvl1pPr>
      <a:lvl2pPr marL="685800" indent="-228600" algn="l" defTabSz="914400" rtl="0" eaLnBrk="1" latinLnBrk="0" hangingPunct="1">
        <a:lnSpc>
          <a:spcPct val="105000"/>
        </a:lnSpc>
        <a:spcBef>
          <a:spcPts val="500"/>
        </a:spcBef>
        <a:buFont typeface="Arial" panose="020B0604020202020204" pitchFamily="34" charset="0"/>
        <a:buChar char="•"/>
        <a:defRPr sz="2200" kern="1200" spc="50">
          <a:solidFill>
            <a:schemeClr val="tx1"/>
          </a:solidFill>
          <a:latin typeface="+mn-lt"/>
          <a:ea typeface="+mn-ea"/>
          <a:cs typeface="+mn-cs"/>
        </a:defRPr>
      </a:lvl2pPr>
      <a:lvl3pPr marL="1143000" indent="-228600" algn="l" defTabSz="914400" rtl="0" eaLnBrk="1" latinLnBrk="0" hangingPunct="1">
        <a:lnSpc>
          <a:spcPct val="105000"/>
        </a:lnSpc>
        <a:spcBef>
          <a:spcPts val="500"/>
        </a:spcBef>
        <a:buFont typeface="Arial" panose="020B0604020202020204" pitchFamily="34" charset="0"/>
        <a:buChar char="•"/>
        <a:defRPr sz="2000" kern="1200" spc="50">
          <a:solidFill>
            <a:schemeClr val="tx1"/>
          </a:solidFill>
          <a:latin typeface="+mn-lt"/>
          <a:ea typeface="+mn-ea"/>
          <a:cs typeface="+mn-cs"/>
        </a:defRPr>
      </a:lvl3pPr>
      <a:lvl4pPr marL="1600200" indent="-228600" algn="l" defTabSz="914400" rtl="0" eaLnBrk="1" latinLnBrk="0" hangingPunct="1">
        <a:lnSpc>
          <a:spcPct val="105000"/>
        </a:lnSpc>
        <a:spcBef>
          <a:spcPts val="500"/>
        </a:spcBef>
        <a:buFont typeface="Arial" panose="020B0604020202020204" pitchFamily="34" charset="0"/>
        <a:buChar char="•"/>
        <a:defRPr sz="1800" kern="1200" spc="50">
          <a:solidFill>
            <a:schemeClr val="tx1"/>
          </a:solidFill>
          <a:latin typeface="+mn-lt"/>
          <a:ea typeface="+mn-ea"/>
          <a:cs typeface="+mn-cs"/>
        </a:defRPr>
      </a:lvl4pPr>
      <a:lvl5pPr marL="2057400" indent="-228600" algn="l" defTabSz="914400" rtl="0" eaLnBrk="1" latinLnBrk="0" hangingPunct="1">
        <a:lnSpc>
          <a:spcPct val="105000"/>
        </a:lnSpc>
        <a:spcBef>
          <a:spcPts val="500"/>
        </a:spcBef>
        <a:buFont typeface="Arial" panose="020B0604020202020204" pitchFamily="34" charset="0"/>
        <a:buChar char="•"/>
        <a:defRPr sz="1800" kern="1200" spc="5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 name="Rectangle 28">
            <a:extLst>
              <a:ext uri="{FF2B5EF4-FFF2-40B4-BE49-F238E27FC236}">
                <a16:creationId xmlns:a16="http://schemas.microsoft.com/office/drawing/2014/main" id="{8A95209C-5275-4E15-8EA7-7F42980ABF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3">
            <a:extLst>
              <a:ext uri="{FF2B5EF4-FFF2-40B4-BE49-F238E27FC236}">
                <a16:creationId xmlns:a16="http://schemas.microsoft.com/office/drawing/2014/main" id="{0044AC04-FFC9-4EFF-9016-C8FEAE9E794A}"/>
              </a:ext>
            </a:extLst>
          </p:cNvPr>
          <p:cNvPicPr>
            <a:picLocks noChangeAspect="1"/>
          </p:cNvPicPr>
          <p:nvPr/>
        </p:nvPicPr>
        <p:blipFill rotWithShape="1">
          <a:blip r:embed="rId2">
            <a:alphaModFix amt="50000"/>
          </a:blip>
          <a:srcRect t="4606" r="-1" b="7822"/>
          <a:stretch/>
        </p:blipFill>
        <p:spPr>
          <a:xfrm>
            <a:off x="20" y="10"/>
            <a:ext cx="12188931" cy="6857990"/>
          </a:xfrm>
          <a:prstGeom prst="rect">
            <a:avLst/>
          </a:prstGeom>
        </p:spPr>
      </p:pic>
      <p:sp>
        <p:nvSpPr>
          <p:cNvPr id="2" name="タイトル 1">
            <a:extLst>
              <a:ext uri="{FF2B5EF4-FFF2-40B4-BE49-F238E27FC236}">
                <a16:creationId xmlns:a16="http://schemas.microsoft.com/office/drawing/2014/main" id="{71EBCBFF-B3E8-484C-9C57-30BBF2E37179}"/>
              </a:ext>
            </a:extLst>
          </p:cNvPr>
          <p:cNvSpPr>
            <a:spLocks noGrp="1"/>
          </p:cNvSpPr>
          <p:nvPr>
            <p:ph type="ctrTitle"/>
          </p:nvPr>
        </p:nvSpPr>
        <p:spPr>
          <a:xfrm>
            <a:off x="1527048" y="1124712"/>
            <a:ext cx="9144000" cy="3063240"/>
          </a:xfrm>
        </p:spPr>
        <p:txBody>
          <a:bodyPr>
            <a:normAutofit/>
          </a:bodyPr>
          <a:lstStyle/>
          <a:p>
            <a:pPr algn="ctr">
              <a:lnSpc>
                <a:spcPct val="90000"/>
              </a:lnSpc>
            </a:pPr>
            <a:r>
              <a:rPr lang="en-US" altLang="ja-JP" sz="6000"/>
              <a:t>AI</a:t>
            </a:r>
            <a:r>
              <a:rPr lang="ja-JP" altLang="ja-JP" sz="6000"/>
              <a:t>による言語表現評価：</a:t>
            </a:r>
            <a:br>
              <a:rPr lang="en-US" altLang="ja-JP" sz="6000"/>
            </a:br>
            <a:r>
              <a:rPr lang="en-US" altLang="ja-JP" sz="6000"/>
              <a:t>Poodll Languages</a:t>
            </a:r>
            <a:br>
              <a:rPr lang="ja-JP" altLang="ja-JP" sz="6000"/>
            </a:br>
            <a:endParaRPr kumimoji="1" lang="ja-JP" altLang="en-US" sz="6000"/>
          </a:p>
        </p:txBody>
      </p:sp>
      <p:sp>
        <p:nvSpPr>
          <p:cNvPr id="3" name="字幕 2">
            <a:extLst>
              <a:ext uri="{FF2B5EF4-FFF2-40B4-BE49-F238E27FC236}">
                <a16:creationId xmlns:a16="http://schemas.microsoft.com/office/drawing/2014/main" id="{AC124E84-2221-A241-B283-8F2F359E21C3}"/>
              </a:ext>
            </a:extLst>
          </p:cNvPr>
          <p:cNvSpPr>
            <a:spLocks noGrp="1"/>
          </p:cNvSpPr>
          <p:nvPr>
            <p:ph type="subTitle" idx="1"/>
          </p:nvPr>
        </p:nvSpPr>
        <p:spPr>
          <a:xfrm>
            <a:off x="1527048" y="4599432"/>
            <a:ext cx="9144000" cy="1227520"/>
          </a:xfrm>
        </p:spPr>
        <p:txBody>
          <a:bodyPr>
            <a:normAutofit/>
          </a:bodyPr>
          <a:lstStyle/>
          <a:p>
            <a:pPr algn="ctr"/>
            <a:r>
              <a:rPr kumimoji="1" lang="ja-JP" altLang="en-US" sz="3200"/>
              <a:t>原島 秀人　　　前橋工科大学</a:t>
            </a:r>
          </a:p>
        </p:txBody>
      </p:sp>
      <p:sp>
        <p:nvSpPr>
          <p:cNvPr id="35" name="Rectangle 6">
            <a:extLst>
              <a:ext uri="{FF2B5EF4-FFF2-40B4-BE49-F238E27FC236}">
                <a16:creationId xmlns:a16="http://schemas.microsoft.com/office/drawing/2014/main" id="{4F2ED431-E304-4FF0-9F4E-032783C9D6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38200" y="720953"/>
            <a:ext cx="10515600" cy="5416094"/>
          </a:xfrm>
          <a:custGeom>
            <a:avLst/>
            <a:gdLst>
              <a:gd name="connsiteX0" fmla="*/ 0 w 10515600"/>
              <a:gd name="connsiteY0" fmla="*/ 0 h 5416094"/>
              <a:gd name="connsiteX1" fmla="*/ 552069 w 10515600"/>
              <a:gd name="connsiteY1" fmla="*/ 0 h 5416094"/>
              <a:gd name="connsiteX2" fmla="*/ 893826 w 10515600"/>
              <a:gd name="connsiteY2" fmla="*/ 0 h 5416094"/>
              <a:gd name="connsiteX3" fmla="*/ 1761363 w 10515600"/>
              <a:gd name="connsiteY3" fmla="*/ 0 h 5416094"/>
              <a:gd name="connsiteX4" fmla="*/ 2313432 w 10515600"/>
              <a:gd name="connsiteY4" fmla="*/ 0 h 5416094"/>
              <a:gd name="connsiteX5" fmla="*/ 2865501 w 10515600"/>
              <a:gd name="connsiteY5" fmla="*/ 0 h 5416094"/>
              <a:gd name="connsiteX6" fmla="*/ 3733038 w 10515600"/>
              <a:gd name="connsiteY6" fmla="*/ 0 h 5416094"/>
              <a:gd name="connsiteX7" fmla="*/ 4179951 w 10515600"/>
              <a:gd name="connsiteY7" fmla="*/ 0 h 5416094"/>
              <a:gd name="connsiteX8" fmla="*/ 5047488 w 10515600"/>
              <a:gd name="connsiteY8" fmla="*/ 0 h 5416094"/>
              <a:gd name="connsiteX9" fmla="*/ 5915025 w 10515600"/>
              <a:gd name="connsiteY9" fmla="*/ 0 h 5416094"/>
              <a:gd name="connsiteX10" fmla="*/ 6572250 w 10515600"/>
              <a:gd name="connsiteY10" fmla="*/ 0 h 5416094"/>
              <a:gd name="connsiteX11" fmla="*/ 7439787 w 10515600"/>
              <a:gd name="connsiteY11" fmla="*/ 0 h 5416094"/>
              <a:gd name="connsiteX12" fmla="*/ 7991856 w 10515600"/>
              <a:gd name="connsiteY12" fmla="*/ 0 h 5416094"/>
              <a:gd name="connsiteX13" fmla="*/ 8543925 w 10515600"/>
              <a:gd name="connsiteY13" fmla="*/ 0 h 5416094"/>
              <a:gd name="connsiteX14" fmla="*/ 9306306 w 10515600"/>
              <a:gd name="connsiteY14" fmla="*/ 0 h 5416094"/>
              <a:gd name="connsiteX15" fmla="*/ 9858375 w 10515600"/>
              <a:gd name="connsiteY15" fmla="*/ 0 h 5416094"/>
              <a:gd name="connsiteX16" fmla="*/ 10515600 w 10515600"/>
              <a:gd name="connsiteY16" fmla="*/ 0 h 5416094"/>
              <a:gd name="connsiteX17" fmla="*/ 10515600 w 10515600"/>
              <a:gd name="connsiteY17" fmla="*/ 785334 h 5416094"/>
              <a:gd name="connsiteX18" fmla="*/ 10515600 w 10515600"/>
              <a:gd name="connsiteY18" fmla="*/ 1516506 h 5416094"/>
              <a:gd name="connsiteX19" fmla="*/ 10515600 w 10515600"/>
              <a:gd name="connsiteY19" fmla="*/ 2247679 h 5416094"/>
              <a:gd name="connsiteX20" fmla="*/ 10515600 w 10515600"/>
              <a:gd name="connsiteY20" fmla="*/ 2762208 h 5416094"/>
              <a:gd name="connsiteX21" fmla="*/ 10515600 w 10515600"/>
              <a:gd name="connsiteY21" fmla="*/ 3330898 h 5416094"/>
              <a:gd name="connsiteX22" fmla="*/ 10515600 w 10515600"/>
              <a:gd name="connsiteY22" fmla="*/ 4062071 h 5416094"/>
              <a:gd name="connsiteX23" fmla="*/ 10515600 w 10515600"/>
              <a:gd name="connsiteY23" fmla="*/ 4684921 h 5416094"/>
              <a:gd name="connsiteX24" fmla="*/ 10515600 w 10515600"/>
              <a:gd name="connsiteY24" fmla="*/ 5416094 h 5416094"/>
              <a:gd name="connsiteX25" fmla="*/ 9753219 w 10515600"/>
              <a:gd name="connsiteY25" fmla="*/ 5416094 h 5416094"/>
              <a:gd name="connsiteX26" fmla="*/ 9411462 w 10515600"/>
              <a:gd name="connsiteY26" fmla="*/ 5416094 h 5416094"/>
              <a:gd name="connsiteX27" fmla="*/ 8754237 w 10515600"/>
              <a:gd name="connsiteY27" fmla="*/ 5416094 h 5416094"/>
              <a:gd name="connsiteX28" fmla="*/ 8307324 w 10515600"/>
              <a:gd name="connsiteY28" fmla="*/ 5416094 h 5416094"/>
              <a:gd name="connsiteX29" fmla="*/ 7544943 w 10515600"/>
              <a:gd name="connsiteY29" fmla="*/ 5416094 h 5416094"/>
              <a:gd name="connsiteX30" fmla="*/ 7098030 w 10515600"/>
              <a:gd name="connsiteY30" fmla="*/ 5416094 h 5416094"/>
              <a:gd name="connsiteX31" fmla="*/ 6335649 w 10515600"/>
              <a:gd name="connsiteY31" fmla="*/ 5416094 h 5416094"/>
              <a:gd name="connsiteX32" fmla="*/ 5993892 w 10515600"/>
              <a:gd name="connsiteY32" fmla="*/ 5416094 h 5416094"/>
              <a:gd name="connsiteX33" fmla="*/ 5231511 w 10515600"/>
              <a:gd name="connsiteY33" fmla="*/ 5416094 h 5416094"/>
              <a:gd name="connsiteX34" fmla="*/ 4784598 w 10515600"/>
              <a:gd name="connsiteY34" fmla="*/ 5416094 h 5416094"/>
              <a:gd name="connsiteX35" fmla="*/ 4442841 w 10515600"/>
              <a:gd name="connsiteY35" fmla="*/ 5416094 h 5416094"/>
              <a:gd name="connsiteX36" fmla="*/ 3995928 w 10515600"/>
              <a:gd name="connsiteY36" fmla="*/ 5416094 h 5416094"/>
              <a:gd name="connsiteX37" fmla="*/ 3233547 w 10515600"/>
              <a:gd name="connsiteY37" fmla="*/ 5416094 h 5416094"/>
              <a:gd name="connsiteX38" fmla="*/ 2786634 w 10515600"/>
              <a:gd name="connsiteY38" fmla="*/ 5416094 h 5416094"/>
              <a:gd name="connsiteX39" fmla="*/ 2444877 w 10515600"/>
              <a:gd name="connsiteY39" fmla="*/ 5416094 h 5416094"/>
              <a:gd name="connsiteX40" fmla="*/ 1997964 w 10515600"/>
              <a:gd name="connsiteY40" fmla="*/ 5416094 h 5416094"/>
              <a:gd name="connsiteX41" fmla="*/ 1445895 w 10515600"/>
              <a:gd name="connsiteY41" fmla="*/ 5416094 h 5416094"/>
              <a:gd name="connsiteX42" fmla="*/ 788670 w 10515600"/>
              <a:gd name="connsiteY42" fmla="*/ 5416094 h 5416094"/>
              <a:gd name="connsiteX43" fmla="*/ 0 w 10515600"/>
              <a:gd name="connsiteY43" fmla="*/ 5416094 h 5416094"/>
              <a:gd name="connsiteX44" fmla="*/ 0 w 10515600"/>
              <a:gd name="connsiteY44" fmla="*/ 4630760 h 5416094"/>
              <a:gd name="connsiteX45" fmla="*/ 0 w 10515600"/>
              <a:gd name="connsiteY45" fmla="*/ 3953749 h 5416094"/>
              <a:gd name="connsiteX46" fmla="*/ 0 w 10515600"/>
              <a:gd name="connsiteY46" fmla="*/ 3276737 h 5416094"/>
              <a:gd name="connsiteX47" fmla="*/ 0 w 10515600"/>
              <a:gd name="connsiteY47" fmla="*/ 2599725 h 5416094"/>
              <a:gd name="connsiteX48" fmla="*/ 0 w 10515600"/>
              <a:gd name="connsiteY48" fmla="*/ 1922713 h 5416094"/>
              <a:gd name="connsiteX49" fmla="*/ 0 w 10515600"/>
              <a:gd name="connsiteY49" fmla="*/ 1299863 h 5416094"/>
              <a:gd name="connsiteX50" fmla="*/ 0 w 10515600"/>
              <a:gd name="connsiteY50" fmla="*/ 0 h 5416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0515600" h="5416094"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24919" y="196329"/>
                  <a:pt x="10549062" y="488432"/>
                  <a:pt x="10515600" y="785334"/>
                </a:cubicBezTo>
                <a:cubicBezTo>
                  <a:pt x="10482138" y="1082236"/>
                  <a:pt x="10536385" y="1323726"/>
                  <a:pt x="10515600" y="1516506"/>
                </a:cubicBezTo>
                <a:cubicBezTo>
                  <a:pt x="10494815" y="1709286"/>
                  <a:pt x="10546328" y="2097632"/>
                  <a:pt x="10515600" y="2247679"/>
                </a:cubicBezTo>
                <a:cubicBezTo>
                  <a:pt x="10484872" y="2397726"/>
                  <a:pt x="10491771" y="2577292"/>
                  <a:pt x="10515600" y="2762208"/>
                </a:cubicBezTo>
                <a:cubicBezTo>
                  <a:pt x="10539429" y="2947124"/>
                  <a:pt x="10511007" y="3105736"/>
                  <a:pt x="10515600" y="3330898"/>
                </a:cubicBezTo>
                <a:cubicBezTo>
                  <a:pt x="10520194" y="3556060"/>
                  <a:pt x="10497393" y="3882611"/>
                  <a:pt x="10515600" y="4062071"/>
                </a:cubicBezTo>
                <a:cubicBezTo>
                  <a:pt x="10533807" y="4241531"/>
                  <a:pt x="10544791" y="4505155"/>
                  <a:pt x="10515600" y="4684921"/>
                </a:cubicBezTo>
                <a:cubicBezTo>
                  <a:pt x="10486410" y="4864687"/>
                  <a:pt x="10497356" y="5246484"/>
                  <a:pt x="10515600" y="5416094"/>
                </a:cubicBezTo>
                <a:cubicBezTo>
                  <a:pt x="10245623" y="5445692"/>
                  <a:pt x="10029676" y="5415505"/>
                  <a:pt x="9753219" y="5416094"/>
                </a:cubicBezTo>
                <a:cubicBezTo>
                  <a:pt x="9476762" y="5416683"/>
                  <a:pt x="9553148" y="5422760"/>
                  <a:pt x="9411462" y="5416094"/>
                </a:cubicBezTo>
                <a:cubicBezTo>
                  <a:pt x="9269776" y="5409428"/>
                  <a:pt x="8927709" y="5385012"/>
                  <a:pt x="8754237" y="5416094"/>
                </a:cubicBezTo>
                <a:cubicBezTo>
                  <a:pt x="8580766" y="5447176"/>
                  <a:pt x="8413264" y="5410024"/>
                  <a:pt x="8307324" y="5416094"/>
                </a:cubicBezTo>
                <a:cubicBezTo>
                  <a:pt x="8201384" y="5422164"/>
                  <a:pt x="7912690" y="5421686"/>
                  <a:pt x="7544943" y="5416094"/>
                </a:cubicBezTo>
                <a:cubicBezTo>
                  <a:pt x="7177196" y="5410502"/>
                  <a:pt x="7304235" y="5418502"/>
                  <a:pt x="7098030" y="5416094"/>
                </a:cubicBezTo>
                <a:cubicBezTo>
                  <a:pt x="6891825" y="5413686"/>
                  <a:pt x="6541479" y="5434609"/>
                  <a:pt x="6335649" y="5416094"/>
                </a:cubicBezTo>
                <a:cubicBezTo>
                  <a:pt x="6129819" y="5397579"/>
                  <a:pt x="6106541" y="5402791"/>
                  <a:pt x="5993892" y="5416094"/>
                </a:cubicBezTo>
                <a:cubicBezTo>
                  <a:pt x="5881243" y="5429397"/>
                  <a:pt x="5545248" y="5437743"/>
                  <a:pt x="5231511" y="5416094"/>
                </a:cubicBezTo>
                <a:cubicBezTo>
                  <a:pt x="4917774" y="5394445"/>
                  <a:pt x="4963237" y="5426599"/>
                  <a:pt x="4784598" y="5416094"/>
                </a:cubicBezTo>
                <a:cubicBezTo>
                  <a:pt x="4605959" y="5405589"/>
                  <a:pt x="4605904" y="5406658"/>
                  <a:pt x="4442841" y="5416094"/>
                </a:cubicBezTo>
                <a:cubicBezTo>
                  <a:pt x="4279778" y="5425530"/>
                  <a:pt x="4177180" y="5426138"/>
                  <a:pt x="3995928" y="5416094"/>
                </a:cubicBezTo>
                <a:cubicBezTo>
                  <a:pt x="3814676" y="5406050"/>
                  <a:pt x="3516440" y="5429234"/>
                  <a:pt x="3233547" y="5416094"/>
                </a:cubicBezTo>
                <a:cubicBezTo>
                  <a:pt x="2950654" y="5402954"/>
                  <a:pt x="2884354" y="5436103"/>
                  <a:pt x="2786634" y="5416094"/>
                </a:cubicBezTo>
                <a:cubicBezTo>
                  <a:pt x="2688914" y="5396085"/>
                  <a:pt x="2522958" y="5423232"/>
                  <a:pt x="2444877" y="5416094"/>
                </a:cubicBezTo>
                <a:cubicBezTo>
                  <a:pt x="2366796" y="5408956"/>
                  <a:pt x="2104768" y="5395479"/>
                  <a:pt x="1997964" y="5416094"/>
                </a:cubicBezTo>
                <a:cubicBezTo>
                  <a:pt x="1891160" y="5436709"/>
                  <a:pt x="1573016" y="5412376"/>
                  <a:pt x="1445895" y="5416094"/>
                </a:cubicBezTo>
                <a:cubicBezTo>
                  <a:pt x="1318774" y="5419812"/>
                  <a:pt x="986443" y="5400529"/>
                  <a:pt x="788670" y="5416094"/>
                </a:cubicBezTo>
                <a:cubicBezTo>
                  <a:pt x="590897" y="5431659"/>
                  <a:pt x="363709" y="5381266"/>
                  <a:pt x="0" y="5416094"/>
                </a:cubicBezTo>
                <a:cubicBezTo>
                  <a:pt x="-22973" y="5218643"/>
                  <a:pt x="-26699" y="5010779"/>
                  <a:pt x="0" y="4630760"/>
                </a:cubicBezTo>
                <a:cubicBezTo>
                  <a:pt x="26699" y="4250741"/>
                  <a:pt x="-15389" y="4196664"/>
                  <a:pt x="0" y="3953749"/>
                </a:cubicBezTo>
                <a:cubicBezTo>
                  <a:pt x="15389" y="3710834"/>
                  <a:pt x="468" y="3611311"/>
                  <a:pt x="0" y="3276737"/>
                </a:cubicBezTo>
                <a:cubicBezTo>
                  <a:pt x="-468" y="2942163"/>
                  <a:pt x="15360" y="2781998"/>
                  <a:pt x="0" y="2599725"/>
                </a:cubicBezTo>
                <a:cubicBezTo>
                  <a:pt x="-15360" y="2417452"/>
                  <a:pt x="14816" y="2100232"/>
                  <a:pt x="0" y="1922713"/>
                </a:cubicBezTo>
                <a:cubicBezTo>
                  <a:pt x="-14816" y="1745194"/>
                  <a:pt x="-24648" y="1604167"/>
                  <a:pt x="0" y="1299863"/>
                </a:cubicBezTo>
                <a:cubicBezTo>
                  <a:pt x="24648" y="995559"/>
                  <a:pt x="2182" y="279525"/>
                  <a:pt x="0" y="0"/>
                </a:cubicBezTo>
                <a:close/>
              </a:path>
            </a:pathLst>
          </a:custGeom>
          <a:noFill/>
          <a:ln w="571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
            <a:extLst>
              <a:ext uri="{FF2B5EF4-FFF2-40B4-BE49-F238E27FC236}">
                <a16:creationId xmlns:a16="http://schemas.microsoft.com/office/drawing/2014/main" id="{4E87FCFB-2CCE-460D-B3DD-557C8BD1B9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4206" y="441942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823601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4C450F4-7425-324F-B50D-4F11E691C286}"/>
              </a:ext>
            </a:extLst>
          </p:cNvPr>
          <p:cNvSpPr>
            <a:spLocks noGrp="1"/>
          </p:cNvSpPr>
          <p:nvPr>
            <p:ph type="title"/>
          </p:nvPr>
        </p:nvSpPr>
        <p:spPr/>
        <p:txBody>
          <a:bodyPr/>
          <a:lstStyle/>
          <a:p>
            <a:r>
              <a:rPr kumimoji="1" lang="ja-JP" altLang="en-US"/>
              <a:t>自動得点計算</a:t>
            </a:r>
          </a:p>
        </p:txBody>
      </p:sp>
      <p:pic>
        <p:nvPicPr>
          <p:cNvPr id="4" name="コンテンツ プレースホルダー 3">
            <a:extLst>
              <a:ext uri="{FF2B5EF4-FFF2-40B4-BE49-F238E27FC236}">
                <a16:creationId xmlns:a16="http://schemas.microsoft.com/office/drawing/2014/main" id="{83A4A85E-7E76-5747-AF79-B50DEE913310}"/>
              </a:ext>
            </a:extLst>
          </p:cNvPr>
          <p:cNvPicPr>
            <a:picLocks noGrp="1" noChangeAspect="1"/>
          </p:cNvPicPr>
          <p:nvPr>
            <p:ph idx="1"/>
          </p:nvPr>
        </p:nvPicPr>
        <p:blipFill>
          <a:blip r:embed="rId2"/>
          <a:stretch>
            <a:fillRect/>
          </a:stretch>
        </p:blipFill>
        <p:spPr>
          <a:xfrm>
            <a:off x="195115" y="2371803"/>
            <a:ext cx="11801769" cy="2347663"/>
          </a:xfrm>
          <a:prstGeom prst="rect">
            <a:avLst/>
          </a:prstGeom>
        </p:spPr>
      </p:pic>
    </p:spTree>
    <p:extLst>
      <p:ext uri="{BB962C8B-B14F-4D97-AF65-F5344CB8AC3E}">
        <p14:creationId xmlns:p14="http://schemas.microsoft.com/office/powerpoint/2010/main" val="41236602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AD6DE99-CD6C-2646-BE7C-A83FA33FC974}"/>
              </a:ext>
            </a:extLst>
          </p:cNvPr>
          <p:cNvSpPr>
            <a:spLocks noGrp="1"/>
          </p:cNvSpPr>
          <p:nvPr>
            <p:ph type="title"/>
          </p:nvPr>
        </p:nvSpPr>
        <p:spPr/>
        <p:txBody>
          <a:bodyPr/>
          <a:lstStyle/>
          <a:p>
            <a:r>
              <a:rPr kumimoji="1" lang="en-US" altLang="ja-JP" dirty="0"/>
              <a:t>AI</a:t>
            </a:r>
            <a:r>
              <a:rPr kumimoji="1" lang="ja-JP" altLang="en-US"/>
              <a:t>評価に対する学生の感想（</a:t>
            </a:r>
            <a:r>
              <a:rPr kumimoji="1" lang="en-US" altLang="ja-JP" dirty="0"/>
              <a:t>N</a:t>
            </a:r>
            <a:r>
              <a:rPr kumimoji="1" lang="ja-JP" altLang="en-US"/>
              <a:t>＝</a:t>
            </a:r>
            <a:r>
              <a:rPr kumimoji="1" lang="en-US" altLang="ja-JP" dirty="0"/>
              <a:t>138</a:t>
            </a:r>
            <a:r>
              <a:rPr kumimoji="1" lang="ja-JP" altLang="en-US"/>
              <a:t>）</a:t>
            </a:r>
          </a:p>
        </p:txBody>
      </p:sp>
      <p:sp>
        <p:nvSpPr>
          <p:cNvPr id="3" name="コンテンツ プレースホルダー 2">
            <a:extLst>
              <a:ext uri="{FF2B5EF4-FFF2-40B4-BE49-F238E27FC236}">
                <a16:creationId xmlns:a16="http://schemas.microsoft.com/office/drawing/2014/main" id="{ADD78A42-A375-7347-A5AE-A5B3FBD2187F}"/>
              </a:ext>
            </a:extLst>
          </p:cNvPr>
          <p:cNvSpPr>
            <a:spLocks noGrp="1"/>
          </p:cNvSpPr>
          <p:nvPr>
            <p:ph idx="1"/>
          </p:nvPr>
        </p:nvSpPr>
        <p:spPr/>
        <p:txBody>
          <a:bodyPr/>
          <a:lstStyle/>
          <a:p>
            <a:r>
              <a:rPr kumimoji="1" lang="en-US" altLang="ja-JP" dirty="0"/>
              <a:t>AI</a:t>
            </a:r>
            <a:r>
              <a:rPr kumimoji="1" lang="ja-JP" altLang="en-US"/>
              <a:t>評価を受けた後、何回やり直したか？</a:t>
            </a:r>
            <a:endParaRPr kumimoji="1" lang="en-US" altLang="ja-JP" dirty="0"/>
          </a:p>
          <a:p>
            <a:endParaRPr kumimoji="1" lang="en-US" altLang="ja-JP" dirty="0"/>
          </a:p>
          <a:p>
            <a:endParaRPr kumimoji="1" lang="en-US" altLang="ja-JP" dirty="0"/>
          </a:p>
          <a:p>
            <a:pPr marL="0" indent="0">
              <a:buNone/>
            </a:pPr>
            <a:r>
              <a:rPr kumimoji="1" lang="ja-JP" altLang="en-US"/>
              <a:t>　　　　　</a:t>
            </a:r>
            <a:r>
              <a:rPr kumimoji="1" lang="ja-JP" altLang="en-US" sz="4800"/>
              <a:t>　平均：　</a:t>
            </a:r>
            <a:r>
              <a:rPr kumimoji="1" lang="en-US" altLang="ja-JP" sz="4800" dirty="0"/>
              <a:t>3.26</a:t>
            </a:r>
            <a:r>
              <a:rPr kumimoji="1" lang="ja-JP" altLang="en-US" sz="4800"/>
              <a:t>回</a:t>
            </a:r>
          </a:p>
        </p:txBody>
      </p:sp>
    </p:spTree>
    <p:extLst>
      <p:ext uri="{BB962C8B-B14F-4D97-AF65-F5344CB8AC3E}">
        <p14:creationId xmlns:p14="http://schemas.microsoft.com/office/powerpoint/2010/main" val="41594342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AD6DE99-CD6C-2646-BE7C-A83FA33FC974}"/>
              </a:ext>
            </a:extLst>
          </p:cNvPr>
          <p:cNvSpPr>
            <a:spLocks noGrp="1"/>
          </p:cNvSpPr>
          <p:nvPr>
            <p:ph type="title"/>
          </p:nvPr>
        </p:nvSpPr>
        <p:spPr/>
        <p:txBody>
          <a:bodyPr/>
          <a:lstStyle/>
          <a:p>
            <a:r>
              <a:rPr kumimoji="1" lang="en-US" altLang="ja-JP" dirty="0"/>
              <a:t>AI</a:t>
            </a:r>
            <a:r>
              <a:rPr kumimoji="1" lang="ja-JP" altLang="en-US"/>
              <a:t>評価に対する学生の感想（</a:t>
            </a:r>
            <a:r>
              <a:rPr kumimoji="1" lang="en-US" altLang="ja-JP" dirty="0"/>
              <a:t>N</a:t>
            </a:r>
            <a:r>
              <a:rPr kumimoji="1" lang="ja-JP" altLang="en-US"/>
              <a:t>＝</a:t>
            </a:r>
            <a:r>
              <a:rPr kumimoji="1" lang="en-US" altLang="ja-JP" dirty="0"/>
              <a:t>138</a:t>
            </a:r>
            <a:r>
              <a:rPr kumimoji="1" lang="ja-JP" altLang="en-US"/>
              <a:t>）</a:t>
            </a:r>
          </a:p>
        </p:txBody>
      </p:sp>
      <p:sp>
        <p:nvSpPr>
          <p:cNvPr id="3" name="コンテンツ プレースホルダー 2">
            <a:extLst>
              <a:ext uri="{FF2B5EF4-FFF2-40B4-BE49-F238E27FC236}">
                <a16:creationId xmlns:a16="http://schemas.microsoft.com/office/drawing/2014/main" id="{ADD78A42-A375-7347-A5AE-A5B3FBD2187F}"/>
              </a:ext>
            </a:extLst>
          </p:cNvPr>
          <p:cNvSpPr>
            <a:spLocks noGrp="1"/>
          </p:cNvSpPr>
          <p:nvPr>
            <p:ph idx="1"/>
          </p:nvPr>
        </p:nvSpPr>
        <p:spPr>
          <a:xfrm>
            <a:off x="373487" y="1929383"/>
            <a:ext cx="10980313" cy="4928617"/>
          </a:xfrm>
        </p:spPr>
        <p:txBody>
          <a:bodyPr>
            <a:normAutofit/>
          </a:bodyPr>
          <a:lstStyle/>
          <a:p>
            <a:r>
              <a:rPr kumimoji="1" lang="en-US" altLang="ja-JP" dirty="0"/>
              <a:t>AI</a:t>
            </a:r>
            <a:r>
              <a:rPr kumimoji="1" lang="ja-JP" altLang="en-US"/>
              <a:t>に評価される気持ちは？</a:t>
            </a:r>
            <a:endParaRPr kumimoji="1" lang="en-US" altLang="ja-JP" dirty="0"/>
          </a:p>
          <a:p>
            <a:pPr lvl="2"/>
            <a:endParaRPr kumimoji="1" lang="en-US" altLang="ja-JP"/>
          </a:p>
          <a:p>
            <a:pPr lvl="2"/>
            <a:r>
              <a:rPr kumimoji="1" lang="ja-JP" altLang="en-US"/>
              <a:t>予想以上に</a:t>
            </a:r>
            <a:r>
              <a:rPr kumimoji="1" lang="ja-JP" altLang="en-US">
                <a:solidFill>
                  <a:srgbClr val="00B0F0"/>
                </a:solidFill>
              </a:rPr>
              <a:t>的確</a:t>
            </a:r>
            <a:r>
              <a:rPr kumimoji="1" lang="ja-JP" altLang="en-US"/>
              <a:t>な指摘を受け、驚いた。これから先</a:t>
            </a:r>
            <a:r>
              <a:rPr kumimoji="1" lang="en-US" altLang="ja-JP" dirty="0"/>
              <a:t>AI</a:t>
            </a:r>
            <a:r>
              <a:rPr kumimoji="1" lang="ja-JP" altLang="en-US"/>
              <a:t>がこういった場面で活用されていくと強く感じた。人だと無意識に好き嫌いが入ってしまうとおもうので、</a:t>
            </a:r>
            <a:r>
              <a:rPr kumimoji="1" lang="en-US" altLang="ja-JP" dirty="0"/>
              <a:t>AI</a:t>
            </a:r>
            <a:r>
              <a:rPr kumimoji="1" lang="ja-JP" altLang="en-US"/>
              <a:t>に評価されるのは</a:t>
            </a:r>
            <a:r>
              <a:rPr kumimoji="1" lang="ja-JP" altLang="en-US">
                <a:solidFill>
                  <a:srgbClr val="00B0F0"/>
                </a:solidFill>
              </a:rPr>
              <a:t>安心</a:t>
            </a:r>
            <a:r>
              <a:rPr kumimoji="1" lang="ja-JP" altLang="en-US"/>
              <a:t>な気がしました。</a:t>
            </a:r>
            <a:endParaRPr kumimoji="1" lang="en-US" altLang="ja-JP" dirty="0"/>
          </a:p>
          <a:p>
            <a:pPr lvl="2"/>
            <a:r>
              <a:rPr kumimoji="1" lang="ja-JP" altLang="en-US">
                <a:solidFill>
                  <a:srgbClr val="00B0F0"/>
                </a:solidFill>
              </a:rPr>
              <a:t>主観の入らない</a:t>
            </a:r>
            <a:r>
              <a:rPr kumimoji="1" lang="ja-JP" altLang="en-US"/>
              <a:t>正確な評価なので、その評価をすっと受け入れられた。</a:t>
            </a:r>
            <a:endParaRPr kumimoji="1" lang="en-US" altLang="ja-JP" dirty="0"/>
          </a:p>
          <a:p>
            <a:pPr lvl="2"/>
            <a:r>
              <a:rPr kumimoji="1" lang="ja-JP" altLang="en-US"/>
              <a:t>人に評価されるものと比べ、評価に</a:t>
            </a:r>
            <a:r>
              <a:rPr kumimoji="1" lang="ja-JP" altLang="en-US">
                <a:solidFill>
                  <a:srgbClr val="00B0F0"/>
                </a:solidFill>
              </a:rPr>
              <a:t>妥当性</a:t>
            </a:r>
            <a:r>
              <a:rPr kumimoji="1" lang="ja-JP" altLang="en-US"/>
              <a:t>があり、</a:t>
            </a:r>
            <a:r>
              <a:rPr kumimoji="1" lang="ja-JP" altLang="en-US">
                <a:solidFill>
                  <a:srgbClr val="00B0F0"/>
                </a:solidFill>
              </a:rPr>
              <a:t>平等</a:t>
            </a:r>
            <a:r>
              <a:rPr kumimoji="1" lang="ja-JP" altLang="en-US"/>
              <a:t>で効率も良いと思った。</a:t>
            </a:r>
            <a:endParaRPr kumimoji="1" lang="en-US" altLang="ja-JP" dirty="0"/>
          </a:p>
          <a:p>
            <a:pPr marL="914400" lvl="2" indent="0">
              <a:buNone/>
            </a:pPr>
            <a:endParaRPr kumimoji="1" lang="en-US" altLang="ja-JP" dirty="0"/>
          </a:p>
          <a:p>
            <a:pPr lvl="2"/>
            <a:r>
              <a:rPr kumimoji="1" lang="en-US" altLang="ja-JP" dirty="0"/>
              <a:t>AI</a:t>
            </a:r>
            <a:r>
              <a:rPr kumimoji="1" lang="ja-JP" altLang="en-US"/>
              <a:t>が出した評価が</a:t>
            </a:r>
            <a:r>
              <a:rPr kumimoji="1" lang="ja-JP" altLang="en-US">
                <a:solidFill>
                  <a:srgbClr val="FF0000"/>
                </a:solidFill>
              </a:rPr>
              <a:t>本当に正しいのかと、疑問</a:t>
            </a:r>
            <a:r>
              <a:rPr kumimoji="1" lang="ja-JP" altLang="en-US"/>
              <a:t>に思うことがあった。</a:t>
            </a:r>
            <a:endParaRPr kumimoji="1" lang="en-US" altLang="ja-JP" dirty="0"/>
          </a:p>
          <a:p>
            <a:pPr lvl="2"/>
            <a:r>
              <a:rPr kumimoji="1" lang="en-US" altLang="ja-JP" dirty="0"/>
              <a:t>AI</a:t>
            </a:r>
            <a:r>
              <a:rPr kumimoji="1" lang="ja-JP" altLang="en-US"/>
              <a:t>は正確性を重視するあまりに、英文を</a:t>
            </a:r>
            <a:r>
              <a:rPr kumimoji="1" lang="ja-JP" altLang="en-US">
                <a:solidFill>
                  <a:srgbClr val="FF0000"/>
                </a:solidFill>
              </a:rPr>
              <a:t>流暢にしゃべっても聞き取ってくれない</a:t>
            </a:r>
            <a:endParaRPr kumimoji="1" lang="en-US" altLang="ja-JP" dirty="0">
              <a:solidFill>
                <a:srgbClr val="FF0000"/>
              </a:solidFill>
            </a:endParaRPr>
          </a:p>
          <a:p>
            <a:pPr lvl="2"/>
            <a:r>
              <a:rPr kumimoji="1" lang="ja-JP" altLang="en-US"/>
              <a:t>実際人間に評価されるのに比べて、</a:t>
            </a:r>
            <a:r>
              <a:rPr kumimoji="1" lang="ja-JP" altLang="en-US">
                <a:solidFill>
                  <a:srgbClr val="FF0000"/>
                </a:solidFill>
              </a:rPr>
              <a:t>聞き間違いがあると思う</a:t>
            </a:r>
            <a:r>
              <a:rPr kumimoji="1" lang="ja-JP" altLang="en-US"/>
              <a:t>。スピードや文字数、構成に関しては優秀かもしれないけれど、その面で私は好まない</a:t>
            </a:r>
          </a:p>
        </p:txBody>
      </p:sp>
    </p:spTree>
    <p:extLst>
      <p:ext uri="{BB962C8B-B14F-4D97-AF65-F5344CB8AC3E}">
        <p14:creationId xmlns:p14="http://schemas.microsoft.com/office/powerpoint/2010/main" val="1899147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anim calcmode="lin" valueType="num">
                                      <p:cBhvr additive="base">
                                        <p:cTn id="1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anim calcmode="lin" valueType="num">
                                      <p:cBhvr additive="base">
                                        <p:cTn id="1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AD6DE99-CD6C-2646-BE7C-A83FA33FC974}"/>
              </a:ext>
            </a:extLst>
          </p:cNvPr>
          <p:cNvSpPr>
            <a:spLocks noGrp="1"/>
          </p:cNvSpPr>
          <p:nvPr>
            <p:ph type="title"/>
          </p:nvPr>
        </p:nvSpPr>
        <p:spPr/>
        <p:txBody>
          <a:bodyPr/>
          <a:lstStyle/>
          <a:p>
            <a:r>
              <a:rPr kumimoji="1" lang="en-US" altLang="ja-JP" dirty="0"/>
              <a:t>AI</a:t>
            </a:r>
            <a:r>
              <a:rPr kumimoji="1" lang="ja-JP" altLang="en-US"/>
              <a:t>評価に対する学生の感想（</a:t>
            </a:r>
            <a:r>
              <a:rPr kumimoji="1" lang="en-US" altLang="ja-JP" dirty="0"/>
              <a:t>N</a:t>
            </a:r>
            <a:r>
              <a:rPr kumimoji="1" lang="ja-JP" altLang="en-US"/>
              <a:t>＝</a:t>
            </a:r>
            <a:r>
              <a:rPr kumimoji="1" lang="en-US" altLang="ja-JP" dirty="0"/>
              <a:t>138</a:t>
            </a:r>
            <a:r>
              <a:rPr kumimoji="1" lang="ja-JP" altLang="en-US"/>
              <a:t>）</a:t>
            </a:r>
          </a:p>
        </p:txBody>
      </p:sp>
      <p:sp>
        <p:nvSpPr>
          <p:cNvPr id="3" name="コンテンツ プレースホルダー 2">
            <a:extLst>
              <a:ext uri="{FF2B5EF4-FFF2-40B4-BE49-F238E27FC236}">
                <a16:creationId xmlns:a16="http://schemas.microsoft.com/office/drawing/2014/main" id="{ADD78A42-A375-7347-A5AE-A5B3FBD2187F}"/>
              </a:ext>
            </a:extLst>
          </p:cNvPr>
          <p:cNvSpPr>
            <a:spLocks noGrp="1"/>
          </p:cNvSpPr>
          <p:nvPr>
            <p:ph idx="1"/>
          </p:nvPr>
        </p:nvSpPr>
        <p:spPr/>
        <p:txBody>
          <a:bodyPr>
            <a:normAutofit fontScale="92500" lnSpcReduction="10000"/>
          </a:bodyPr>
          <a:lstStyle/>
          <a:p>
            <a:r>
              <a:rPr kumimoji="1" lang="ja-JP" altLang="en-US"/>
              <a:t>困難な点はあったか？</a:t>
            </a:r>
            <a:endParaRPr kumimoji="1" lang="en-US" altLang="ja-JP" dirty="0"/>
          </a:p>
          <a:p>
            <a:endParaRPr kumimoji="1" lang="en-US" altLang="ja-JP" dirty="0"/>
          </a:p>
          <a:p>
            <a:pPr lvl="2"/>
            <a:r>
              <a:rPr kumimoji="1" lang="ja-JP" altLang="en-US"/>
              <a:t>スピーチをやり直すと、また文を書かないといけなっかたのが</a:t>
            </a:r>
            <a:r>
              <a:rPr kumimoji="1" lang="ja-JP" altLang="en-US">
                <a:solidFill>
                  <a:srgbClr val="FF0000"/>
                </a:solidFill>
              </a:rPr>
              <a:t>めんどくさかった</a:t>
            </a:r>
            <a:r>
              <a:rPr kumimoji="1" lang="ja-JP" altLang="en-US"/>
              <a:t>です。</a:t>
            </a:r>
            <a:endParaRPr kumimoji="1" lang="en-US" altLang="ja-JP" dirty="0"/>
          </a:p>
          <a:p>
            <a:pPr lvl="2"/>
            <a:r>
              <a:rPr kumimoji="1" lang="ja-JP" altLang="en-US"/>
              <a:t>同じような文の構造にならないようにすることが</a:t>
            </a:r>
            <a:r>
              <a:rPr kumimoji="1" lang="ja-JP" altLang="en-US">
                <a:solidFill>
                  <a:srgbClr val="FF0000"/>
                </a:solidFill>
              </a:rPr>
              <a:t>難しかった</a:t>
            </a:r>
            <a:r>
              <a:rPr kumimoji="1" lang="ja-JP" altLang="en-US"/>
              <a:t>。また、正確な発音をするのが難しく、</a:t>
            </a:r>
            <a:r>
              <a:rPr kumimoji="1" lang="en-US" altLang="ja-JP" dirty="0"/>
              <a:t>AI</a:t>
            </a:r>
            <a:r>
              <a:rPr kumimoji="1" lang="ja-JP" altLang="en-US"/>
              <a:t>はとても</a:t>
            </a:r>
            <a:r>
              <a:rPr kumimoji="1" lang="ja-JP" altLang="en-US">
                <a:solidFill>
                  <a:srgbClr val="FF0000"/>
                </a:solidFill>
              </a:rPr>
              <a:t>発音に厳しかった</a:t>
            </a:r>
            <a:r>
              <a:rPr kumimoji="1" lang="ja-JP" altLang="en-US"/>
              <a:t>。</a:t>
            </a:r>
            <a:endParaRPr kumimoji="1" lang="en-US" altLang="ja-JP" dirty="0"/>
          </a:p>
          <a:p>
            <a:pPr lvl="2"/>
            <a:r>
              <a:rPr kumimoji="1" lang="ja-JP" altLang="en-US"/>
              <a:t>滑らかにネイティブを意識して読むと指摘される箇所が多く、日本語英語のようにはっきりゆっくり読むと減るという感じでどうするのが正解かわからなくなっていた。</a:t>
            </a:r>
            <a:endParaRPr kumimoji="1" lang="en-US" altLang="ja-JP" dirty="0"/>
          </a:p>
          <a:p>
            <a:pPr lvl="2"/>
            <a:r>
              <a:rPr kumimoji="1" lang="ja-JP" altLang="en-US">
                <a:solidFill>
                  <a:srgbClr val="FF0000"/>
                </a:solidFill>
              </a:rPr>
              <a:t>自分の声を聴くのが嫌</a:t>
            </a:r>
            <a:r>
              <a:rPr kumimoji="1" lang="ja-JP" altLang="en-US"/>
              <a:t>なので自分の声を聴いて文字起こしするのは少し嫌だった。</a:t>
            </a:r>
            <a:endParaRPr kumimoji="1" lang="en-US" altLang="ja-JP" dirty="0"/>
          </a:p>
          <a:p>
            <a:pPr lvl="2"/>
            <a:r>
              <a:rPr kumimoji="1" lang="ja-JP" altLang="en-US"/>
              <a:t>最後にやったものを評価にするというより、今までやった中で最も良いものを評価してもらえると何度もやり直しやすかったように思えます</a:t>
            </a:r>
            <a:endParaRPr kumimoji="1" lang="en-US" altLang="ja-JP" dirty="0"/>
          </a:p>
          <a:p>
            <a:endParaRPr kumimoji="1" lang="en-US" altLang="ja-JP" dirty="0"/>
          </a:p>
          <a:p>
            <a:endParaRPr kumimoji="1" lang="en-US" altLang="ja-JP" dirty="0"/>
          </a:p>
          <a:p>
            <a:pPr marL="0" indent="0">
              <a:buNone/>
            </a:pPr>
            <a:endParaRPr kumimoji="1" lang="ja-JP" altLang="en-US" sz="4800"/>
          </a:p>
        </p:txBody>
      </p:sp>
    </p:spTree>
    <p:extLst>
      <p:ext uri="{BB962C8B-B14F-4D97-AF65-F5344CB8AC3E}">
        <p14:creationId xmlns:p14="http://schemas.microsoft.com/office/powerpoint/2010/main" val="26819196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AD6DE99-CD6C-2646-BE7C-A83FA33FC974}"/>
              </a:ext>
            </a:extLst>
          </p:cNvPr>
          <p:cNvSpPr>
            <a:spLocks noGrp="1"/>
          </p:cNvSpPr>
          <p:nvPr>
            <p:ph type="title"/>
          </p:nvPr>
        </p:nvSpPr>
        <p:spPr/>
        <p:txBody>
          <a:bodyPr/>
          <a:lstStyle/>
          <a:p>
            <a:r>
              <a:rPr kumimoji="1" lang="en-US" altLang="ja-JP" dirty="0"/>
              <a:t>AI</a:t>
            </a:r>
            <a:r>
              <a:rPr kumimoji="1" lang="ja-JP" altLang="en-US"/>
              <a:t>評価に対する学生の感想（</a:t>
            </a:r>
            <a:r>
              <a:rPr kumimoji="1" lang="en-US" altLang="ja-JP" dirty="0"/>
              <a:t>N</a:t>
            </a:r>
            <a:r>
              <a:rPr kumimoji="1" lang="ja-JP" altLang="en-US"/>
              <a:t>＝</a:t>
            </a:r>
            <a:r>
              <a:rPr kumimoji="1" lang="en-US" altLang="ja-JP" dirty="0"/>
              <a:t>138</a:t>
            </a:r>
            <a:r>
              <a:rPr kumimoji="1" lang="ja-JP" altLang="en-US"/>
              <a:t>）</a:t>
            </a:r>
          </a:p>
        </p:txBody>
      </p:sp>
      <p:sp>
        <p:nvSpPr>
          <p:cNvPr id="3" name="コンテンツ プレースホルダー 2">
            <a:extLst>
              <a:ext uri="{FF2B5EF4-FFF2-40B4-BE49-F238E27FC236}">
                <a16:creationId xmlns:a16="http://schemas.microsoft.com/office/drawing/2014/main" id="{ADD78A42-A375-7347-A5AE-A5B3FBD2187F}"/>
              </a:ext>
            </a:extLst>
          </p:cNvPr>
          <p:cNvSpPr>
            <a:spLocks noGrp="1"/>
          </p:cNvSpPr>
          <p:nvPr>
            <p:ph idx="1"/>
          </p:nvPr>
        </p:nvSpPr>
        <p:spPr>
          <a:xfrm>
            <a:off x="838200" y="1841679"/>
            <a:ext cx="10515600" cy="5016321"/>
          </a:xfrm>
        </p:spPr>
        <p:txBody>
          <a:bodyPr>
            <a:normAutofit fontScale="85000" lnSpcReduction="20000"/>
          </a:bodyPr>
          <a:lstStyle/>
          <a:p>
            <a:r>
              <a:rPr kumimoji="1" lang="ja-JP" altLang="en-US"/>
              <a:t>この活動が役に立ったと思えた点は？</a:t>
            </a:r>
            <a:endParaRPr kumimoji="1" lang="en-US" altLang="ja-JP" dirty="0"/>
          </a:p>
          <a:p>
            <a:endParaRPr kumimoji="1" lang="en-US" altLang="ja-JP" dirty="0"/>
          </a:p>
          <a:p>
            <a:pPr lvl="2"/>
            <a:r>
              <a:rPr kumimoji="1" lang="ja-JP" altLang="en-US"/>
              <a:t>自分が英文を読んだ音声を聞くことはなかなかないことなので、自分の発音を聞いてみて</a:t>
            </a:r>
            <a:r>
              <a:rPr kumimoji="1" lang="ja-JP" altLang="en-US">
                <a:solidFill>
                  <a:srgbClr val="00B0F0"/>
                </a:solidFill>
              </a:rPr>
              <a:t>できていないところがはっきりした</a:t>
            </a:r>
            <a:r>
              <a:rPr kumimoji="1" lang="ja-JP" altLang="en-US"/>
              <a:t>のが役に立ったと思う</a:t>
            </a:r>
            <a:endParaRPr kumimoji="1" lang="en-US" altLang="ja-JP" dirty="0"/>
          </a:p>
          <a:p>
            <a:pPr lvl="2"/>
            <a:r>
              <a:rPr kumimoji="1" lang="ja-JP" altLang="en-US"/>
              <a:t>自分の発音がどれほど不正確であったかや文章作成の</a:t>
            </a:r>
            <a:r>
              <a:rPr kumimoji="1" lang="ja-JP" altLang="en-US">
                <a:solidFill>
                  <a:srgbClr val="00B0F0"/>
                </a:solidFill>
              </a:rPr>
              <a:t>拙さを知ることができた</a:t>
            </a:r>
            <a:endParaRPr kumimoji="1" lang="en-US" altLang="ja-JP" dirty="0">
              <a:solidFill>
                <a:srgbClr val="00B0F0"/>
              </a:solidFill>
            </a:endParaRPr>
          </a:p>
          <a:p>
            <a:pPr lvl="2"/>
            <a:r>
              <a:rPr kumimoji="1" lang="ja-JP" altLang="en-US"/>
              <a:t>対人で話すという</a:t>
            </a:r>
            <a:r>
              <a:rPr kumimoji="1" lang="ja-JP" altLang="en-US">
                <a:solidFill>
                  <a:srgbClr val="00B0F0"/>
                </a:solidFill>
              </a:rPr>
              <a:t>緊張感がなかった</a:t>
            </a:r>
            <a:r>
              <a:rPr kumimoji="1" lang="ja-JP" altLang="en-US"/>
              <a:t>のですんなりと取り組めた。</a:t>
            </a:r>
            <a:endParaRPr kumimoji="1" lang="en-US" altLang="ja-JP" dirty="0"/>
          </a:p>
          <a:p>
            <a:pPr lvl="2"/>
            <a:r>
              <a:rPr kumimoji="1" lang="ja-JP" altLang="en-US"/>
              <a:t>自分の英語力は、書くときも話すときもまだまだ</a:t>
            </a:r>
            <a:r>
              <a:rPr kumimoji="1" lang="ja-JP" altLang="en-US">
                <a:solidFill>
                  <a:srgbClr val="00B0F0"/>
                </a:solidFill>
              </a:rPr>
              <a:t>未熟だと実感できた</a:t>
            </a:r>
            <a:r>
              <a:rPr kumimoji="1" lang="ja-JP" altLang="en-US"/>
              <a:t>こと。また、</a:t>
            </a:r>
            <a:r>
              <a:rPr kumimoji="1" lang="en-US" altLang="ja-JP" dirty="0"/>
              <a:t>AI</a:t>
            </a:r>
            <a:r>
              <a:rPr kumimoji="1" lang="ja-JP" altLang="en-US"/>
              <a:t>を使うことで</a:t>
            </a:r>
            <a:r>
              <a:rPr kumimoji="1" lang="ja-JP" altLang="en-US">
                <a:solidFill>
                  <a:srgbClr val="00B0F0"/>
                </a:solidFill>
              </a:rPr>
              <a:t>ミスを簡単に減らせる利便性</a:t>
            </a:r>
            <a:r>
              <a:rPr kumimoji="1" lang="ja-JP" altLang="en-US"/>
              <a:t>に気付き、上手に活用していこうと思えたこと。</a:t>
            </a:r>
            <a:endParaRPr kumimoji="1" lang="en-US" altLang="ja-JP" dirty="0"/>
          </a:p>
          <a:p>
            <a:pPr lvl="2"/>
            <a:r>
              <a:rPr kumimoji="1" lang="ja-JP" altLang="en-US"/>
              <a:t>自分のスピーキング技術で何が不十分なのか、何に気を付けるともっと人が聞き取りやすく話すことができるのかなどの</a:t>
            </a:r>
            <a:r>
              <a:rPr kumimoji="1" lang="ja-JP" altLang="en-US">
                <a:solidFill>
                  <a:srgbClr val="00B0F0"/>
                </a:solidFill>
              </a:rPr>
              <a:t>課題が見えた</a:t>
            </a:r>
            <a:r>
              <a:rPr kumimoji="1" lang="ja-JP" altLang="en-US"/>
              <a:t>のでその点で役に立ったと思います。</a:t>
            </a:r>
            <a:endParaRPr kumimoji="1" lang="en-US" altLang="ja-JP" dirty="0"/>
          </a:p>
          <a:p>
            <a:pPr lvl="2"/>
            <a:r>
              <a:rPr kumimoji="1" lang="ja-JP" altLang="en-US">
                <a:solidFill>
                  <a:srgbClr val="00B0F0"/>
                </a:solidFill>
              </a:rPr>
              <a:t>完全に公平な評価方法</a:t>
            </a:r>
            <a:r>
              <a:rPr kumimoji="1" lang="ja-JP" altLang="en-US"/>
              <a:t>の一つにこのような方法があるのだと知りました</a:t>
            </a:r>
            <a:endParaRPr kumimoji="1" lang="en-US" altLang="ja-JP" dirty="0"/>
          </a:p>
          <a:p>
            <a:pPr lvl="2"/>
            <a:r>
              <a:rPr kumimoji="1" lang="ja-JP" altLang="en-US"/>
              <a:t>自分の英語の能力が全然足りないと感じることができて</a:t>
            </a:r>
            <a:r>
              <a:rPr kumimoji="1" lang="ja-JP" altLang="en-US">
                <a:solidFill>
                  <a:srgbClr val="00B0F0"/>
                </a:solidFill>
              </a:rPr>
              <a:t>勉強のモチベーションになりました</a:t>
            </a:r>
            <a:r>
              <a:rPr kumimoji="1" lang="ja-JP" altLang="en-US"/>
              <a:t>。</a:t>
            </a:r>
            <a:endParaRPr kumimoji="1" lang="en-US" altLang="ja-JP" dirty="0"/>
          </a:p>
          <a:p>
            <a:pPr lvl="2"/>
            <a:r>
              <a:rPr kumimoji="1" lang="ja-JP" altLang="en-US"/>
              <a:t>提出してから</a:t>
            </a:r>
            <a:r>
              <a:rPr kumimoji="1" lang="ja-JP" altLang="en-US">
                <a:solidFill>
                  <a:srgbClr val="00B0F0"/>
                </a:solidFill>
              </a:rPr>
              <a:t>すぐに評価が返ってくる</a:t>
            </a:r>
            <a:r>
              <a:rPr kumimoji="1" lang="ja-JP" altLang="en-US"/>
              <a:t>ため、自分の文法や発音の間違っている箇所がすぐにわかる点。</a:t>
            </a:r>
            <a:endParaRPr kumimoji="1" lang="en-US" altLang="ja-JP" dirty="0"/>
          </a:p>
          <a:p>
            <a:pPr lvl="2"/>
            <a:r>
              <a:rPr kumimoji="1" lang="ja-JP" altLang="en-US"/>
              <a:t>自分の英語力の低さを再認識することに役立った。また、</a:t>
            </a:r>
            <a:r>
              <a:rPr kumimoji="1" lang="en-US" altLang="ja-JP" dirty="0">
                <a:solidFill>
                  <a:srgbClr val="00B0F0"/>
                </a:solidFill>
              </a:rPr>
              <a:t>AI</a:t>
            </a:r>
            <a:r>
              <a:rPr kumimoji="1" lang="ja-JP" altLang="en-US">
                <a:solidFill>
                  <a:srgbClr val="00B0F0"/>
                </a:solidFill>
              </a:rPr>
              <a:t>を上手く使うことで文の誤りを減らすことができる</a:t>
            </a:r>
            <a:r>
              <a:rPr kumimoji="1" lang="ja-JP" altLang="en-US"/>
              <a:t>のは便利だと思った。</a:t>
            </a:r>
            <a:endParaRPr kumimoji="1" lang="en-US" altLang="ja-JP" dirty="0"/>
          </a:p>
          <a:p>
            <a:endParaRPr kumimoji="1" lang="en-US" altLang="ja-JP" dirty="0"/>
          </a:p>
          <a:p>
            <a:pPr marL="0" indent="0">
              <a:buNone/>
            </a:pPr>
            <a:endParaRPr kumimoji="1" lang="en-US" altLang="ja-JP" dirty="0"/>
          </a:p>
          <a:p>
            <a:pPr marL="0" indent="0">
              <a:buNone/>
            </a:pPr>
            <a:endParaRPr kumimoji="1" lang="ja-JP" altLang="en-US" sz="4800"/>
          </a:p>
        </p:txBody>
      </p:sp>
    </p:spTree>
    <p:extLst>
      <p:ext uri="{BB962C8B-B14F-4D97-AF65-F5344CB8AC3E}">
        <p14:creationId xmlns:p14="http://schemas.microsoft.com/office/powerpoint/2010/main" val="10900932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D7BF44A-98A1-CF48-B4A7-472E98425981}"/>
              </a:ext>
            </a:extLst>
          </p:cNvPr>
          <p:cNvSpPr>
            <a:spLocks noGrp="1"/>
          </p:cNvSpPr>
          <p:nvPr>
            <p:ph type="title"/>
          </p:nvPr>
        </p:nvSpPr>
        <p:spPr/>
        <p:txBody>
          <a:bodyPr/>
          <a:lstStyle/>
          <a:p>
            <a:r>
              <a:rPr kumimoji="1" lang="en-US" altLang="ja-JP" dirty="0"/>
              <a:t>What is </a:t>
            </a:r>
            <a:r>
              <a:rPr kumimoji="1" lang="en-US" altLang="ja-JP" dirty="0" err="1"/>
              <a:t>Poodll</a:t>
            </a:r>
            <a:r>
              <a:rPr kumimoji="1" lang="en-US" altLang="ja-JP" dirty="0"/>
              <a:t> </a:t>
            </a:r>
            <a:r>
              <a:rPr kumimoji="1" lang="en-US" altLang="ja-JP" dirty="0" err="1"/>
              <a:t>Langauges</a:t>
            </a:r>
            <a:r>
              <a:rPr kumimoji="1" lang="en-US" altLang="ja-JP" dirty="0"/>
              <a:t>?</a:t>
            </a:r>
            <a:endParaRPr kumimoji="1" lang="ja-JP" altLang="en-US"/>
          </a:p>
        </p:txBody>
      </p:sp>
      <p:sp>
        <p:nvSpPr>
          <p:cNvPr id="3" name="コンテンツ プレースホルダー 2">
            <a:extLst>
              <a:ext uri="{FF2B5EF4-FFF2-40B4-BE49-F238E27FC236}">
                <a16:creationId xmlns:a16="http://schemas.microsoft.com/office/drawing/2014/main" id="{F8A6F7C3-B209-C243-B5BA-DC19702B630E}"/>
              </a:ext>
            </a:extLst>
          </p:cNvPr>
          <p:cNvSpPr>
            <a:spLocks noGrp="1"/>
          </p:cNvSpPr>
          <p:nvPr>
            <p:ph idx="1"/>
          </p:nvPr>
        </p:nvSpPr>
        <p:spPr/>
        <p:txBody>
          <a:bodyPr>
            <a:normAutofit/>
          </a:bodyPr>
          <a:lstStyle/>
          <a:p>
            <a:r>
              <a:rPr kumimoji="1" lang="en-US" altLang="ja-JP" dirty="0" err="1"/>
              <a:t>Poodll</a:t>
            </a:r>
            <a:r>
              <a:rPr kumimoji="1" lang="ja-JP" altLang="en-US"/>
              <a:t>社によって提供されている</a:t>
            </a:r>
            <a:r>
              <a:rPr kumimoji="1" lang="en-US" altLang="ja-JP" dirty="0"/>
              <a:t> Moodle </a:t>
            </a:r>
            <a:r>
              <a:rPr kumimoji="1" lang="ja-JP" altLang="en-US"/>
              <a:t>のプラグイン。</a:t>
            </a:r>
            <a:r>
              <a:rPr kumimoji="1" lang="en-US" altLang="ja-JP" dirty="0"/>
              <a:t>Reading, listening, speaking, vocabulary building </a:t>
            </a:r>
            <a:r>
              <a:rPr kumimoji="1" lang="ja-JP" altLang="en-US"/>
              <a:t>の訓練のために</a:t>
            </a:r>
            <a:r>
              <a:rPr kumimoji="1" lang="en-US" altLang="ja-JP" dirty="0"/>
              <a:t>4</a:t>
            </a:r>
            <a:r>
              <a:rPr kumimoji="1" lang="ja-JP" altLang="en-US"/>
              <a:t>つのプラグインがあり、それぞれ</a:t>
            </a:r>
            <a:r>
              <a:rPr kumimoji="1" lang="en-US" altLang="ja-JP" dirty="0"/>
              <a:t>Moodle</a:t>
            </a:r>
            <a:r>
              <a:rPr kumimoji="1" lang="ja-JP" altLang="en-US"/>
              <a:t>のプラグインデータベースからダウンロードできる。</a:t>
            </a:r>
            <a:endParaRPr kumimoji="1" lang="en-US" altLang="ja-JP" dirty="0"/>
          </a:p>
          <a:p>
            <a:r>
              <a:rPr kumimoji="1" lang="ja-JP" altLang="en-US"/>
              <a:t>英語だけではなく様々な言語の訓練が可能。</a:t>
            </a:r>
            <a:endParaRPr kumimoji="1" lang="en-US" altLang="ja-JP" dirty="0"/>
          </a:p>
        </p:txBody>
      </p:sp>
    </p:spTree>
    <p:extLst>
      <p:ext uri="{BB962C8B-B14F-4D97-AF65-F5344CB8AC3E}">
        <p14:creationId xmlns:p14="http://schemas.microsoft.com/office/powerpoint/2010/main" val="1925686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C6724E4-D32D-A54B-B022-B6B5E6C5D9B9}"/>
              </a:ext>
            </a:extLst>
          </p:cNvPr>
          <p:cNvSpPr>
            <a:spLocks noGrp="1"/>
          </p:cNvSpPr>
          <p:nvPr>
            <p:ph type="title"/>
          </p:nvPr>
        </p:nvSpPr>
        <p:spPr/>
        <p:txBody>
          <a:bodyPr/>
          <a:lstStyle/>
          <a:p>
            <a:r>
              <a:rPr kumimoji="1" lang="en-US" altLang="ja-JP" dirty="0"/>
              <a:t>Four tools</a:t>
            </a:r>
            <a:endParaRPr kumimoji="1" lang="ja-JP" altLang="en-US"/>
          </a:p>
        </p:txBody>
      </p:sp>
      <p:sp>
        <p:nvSpPr>
          <p:cNvPr id="3" name="コンテンツ プレースホルダー 2">
            <a:extLst>
              <a:ext uri="{FF2B5EF4-FFF2-40B4-BE49-F238E27FC236}">
                <a16:creationId xmlns:a16="http://schemas.microsoft.com/office/drawing/2014/main" id="{1597F58E-6697-4F46-AD84-0A25F64674E3}"/>
              </a:ext>
            </a:extLst>
          </p:cNvPr>
          <p:cNvSpPr>
            <a:spLocks noGrp="1"/>
          </p:cNvSpPr>
          <p:nvPr>
            <p:ph idx="1"/>
          </p:nvPr>
        </p:nvSpPr>
        <p:spPr>
          <a:xfrm>
            <a:off x="1920240" y="2312275"/>
            <a:ext cx="8770571" cy="4309241"/>
          </a:xfrm>
        </p:spPr>
        <p:txBody>
          <a:bodyPr>
            <a:normAutofit fontScale="77500" lnSpcReduction="20000"/>
          </a:bodyPr>
          <a:lstStyle/>
          <a:p>
            <a:r>
              <a:rPr kumimoji="1" lang="en-US" altLang="ja-JP" dirty="0" err="1"/>
              <a:t>Poodll</a:t>
            </a:r>
            <a:r>
              <a:rPr kumimoji="1" lang="en-US" altLang="ja-JP" dirty="0"/>
              <a:t> Solo</a:t>
            </a:r>
          </a:p>
          <a:p>
            <a:r>
              <a:rPr kumimoji="1" lang="en-US" altLang="ja-JP" dirty="0"/>
              <a:t>	Speaking practice, recorded voice gets analyzed and </a:t>
            </a:r>
            <a:r>
              <a:rPr kumimoji="1" lang="ja-JP" altLang="en-US"/>
              <a:t>　　　　　</a:t>
            </a:r>
            <a:r>
              <a:rPr kumimoji="1" lang="en-US" altLang="ja-JP" dirty="0"/>
              <a:t>	graded by AI</a:t>
            </a:r>
          </a:p>
          <a:p>
            <a:r>
              <a:rPr kumimoji="1" lang="en-US" altLang="ja-JP" dirty="0" err="1"/>
              <a:t>Poodll</a:t>
            </a:r>
            <a:r>
              <a:rPr kumimoji="1" lang="en-US" altLang="ja-JP" dirty="0"/>
              <a:t> </a:t>
            </a:r>
            <a:r>
              <a:rPr kumimoji="1" lang="en-US" altLang="ja-JP" dirty="0" err="1"/>
              <a:t>MiniLesson</a:t>
            </a:r>
            <a:endParaRPr kumimoji="1" lang="en-US" altLang="ja-JP" dirty="0"/>
          </a:p>
          <a:p>
            <a:r>
              <a:rPr kumimoji="1" lang="en-US" altLang="ja-JP" dirty="0"/>
              <a:t>	Dictation, oral responding, multiple-choice questions</a:t>
            </a:r>
          </a:p>
          <a:p>
            <a:r>
              <a:rPr kumimoji="1" lang="en-US" altLang="ja-JP" dirty="0" err="1"/>
              <a:t>Poodll</a:t>
            </a:r>
            <a:r>
              <a:rPr kumimoji="1" lang="en-US" altLang="ja-JP" dirty="0"/>
              <a:t> </a:t>
            </a:r>
            <a:r>
              <a:rPr kumimoji="1" lang="en-US" altLang="ja-JP" dirty="0" err="1"/>
              <a:t>ReadAloud</a:t>
            </a:r>
            <a:endParaRPr kumimoji="1" lang="en-US" altLang="ja-JP" dirty="0"/>
          </a:p>
          <a:p>
            <a:r>
              <a:rPr kumimoji="1" lang="en-US" altLang="ja-JP" dirty="0"/>
              <a:t>	Reading, shadowing, and pronunciation practice after a 	model</a:t>
            </a:r>
          </a:p>
          <a:p>
            <a:r>
              <a:rPr kumimoji="1" lang="en-US" altLang="ja-JP" dirty="0" err="1"/>
              <a:t>Poodll</a:t>
            </a:r>
            <a:r>
              <a:rPr kumimoji="1" lang="en-US" altLang="ja-JP" dirty="0"/>
              <a:t> </a:t>
            </a:r>
            <a:r>
              <a:rPr kumimoji="1" lang="en-US" altLang="ja-JP" dirty="0" err="1"/>
              <a:t>WordCards</a:t>
            </a:r>
            <a:endParaRPr kumimoji="1" lang="en-US" altLang="ja-JP" dirty="0"/>
          </a:p>
          <a:p>
            <a:r>
              <a:rPr kumimoji="1" lang="en-US" altLang="ja-JP" dirty="0"/>
              <a:t>	Flashcard activities for lesson preparation and review</a:t>
            </a:r>
            <a:endParaRPr kumimoji="1" lang="ja-JP" altLang="en-US"/>
          </a:p>
        </p:txBody>
      </p:sp>
    </p:spTree>
    <p:extLst>
      <p:ext uri="{BB962C8B-B14F-4D97-AF65-F5344CB8AC3E}">
        <p14:creationId xmlns:p14="http://schemas.microsoft.com/office/powerpoint/2010/main" val="33208678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C6724E4-D32D-A54B-B022-B6B5E6C5D9B9}"/>
              </a:ext>
            </a:extLst>
          </p:cNvPr>
          <p:cNvSpPr>
            <a:spLocks noGrp="1"/>
          </p:cNvSpPr>
          <p:nvPr>
            <p:ph type="title"/>
          </p:nvPr>
        </p:nvSpPr>
        <p:spPr/>
        <p:txBody>
          <a:bodyPr/>
          <a:lstStyle/>
          <a:p>
            <a:r>
              <a:rPr kumimoji="1" lang="en-US" altLang="ja-JP" dirty="0"/>
              <a:t>Four tools</a:t>
            </a:r>
            <a:endParaRPr kumimoji="1" lang="ja-JP" altLang="en-US"/>
          </a:p>
        </p:txBody>
      </p:sp>
      <p:sp>
        <p:nvSpPr>
          <p:cNvPr id="3" name="コンテンツ プレースホルダー 2">
            <a:extLst>
              <a:ext uri="{FF2B5EF4-FFF2-40B4-BE49-F238E27FC236}">
                <a16:creationId xmlns:a16="http://schemas.microsoft.com/office/drawing/2014/main" id="{1597F58E-6697-4F46-AD84-0A25F64674E3}"/>
              </a:ext>
            </a:extLst>
          </p:cNvPr>
          <p:cNvSpPr>
            <a:spLocks noGrp="1"/>
          </p:cNvSpPr>
          <p:nvPr>
            <p:ph idx="1"/>
          </p:nvPr>
        </p:nvSpPr>
        <p:spPr>
          <a:xfrm>
            <a:off x="1920240" y="2312275"/>
            <a:ext cx="8770571" cy="4309241"/>
          </a:xfrm>
        </p:spPr>
        <p:txBody>
          <a:bodyPr>
            <a:normAutofit fontScale="77500" lnSpcReduction="20000"/>
          </a:bodyPr>
          <a:lstStyle/>
          <a:p>
            <a:r>
              <a:rPr kumimoji="1" lang="en-US" altLang="ja-JP" dirty="0" err="1">
                <a:solidFill>
                  <a:srgbClr val="0070C0"/>
                </a:solidFill>
              </a:rPr>
              <a:t>Poodll</a:t>
            </a:r>
            <a:r>
              <a:rPr kumimoji="1" lang="en-US" altLang="ja-JP" dirty="0">
                <a:solidFill>
                  <a:srgbClr val="0070C0"/>
                </a:solidFill>
              </a:rPr>
              <a:t> Solo</a:t>
            </a:r>
          </a:p>
          <a:p>
            <a:pPr marL="0" indent="0">
              <a:buNone/>
            </a:pPr>
            <a:r>
              <a:rPr kumimoji="1" lang="en-US" altLang="ja-JP" dirty="0">
                <a:solidFill>
                  <a:srgbClr val="0070C0"/>
                </a:solidFill>
              </a:rPr>
              <a:t>	Speaking practice, recorded voice gets analyzed and </a:t>
            </a:r>
            <a:r>
              <a:rPr kumimoji="1" lang="ja-JP" altLang="en-US">
                <a:solidFill>
                  <a:srgbClr val="0070C0"/>
                </a:solidFill>
              </a:rPr>
              <a:t>　　　　　</a:t>
            </a:r>
            <a:r>
              <a:rPr kumimoji="1" lang="en-US" altLang="ja-JP" dirty="0">
                <a:solidFill>
                  <a:srgbClr val="0070C0"/>
                </a:solidFill>
              </a:rPr>
              <a:t>	graded by AI</a:t>
            </a:r>
          </a:p>
          <a:p>
            <a:r>
              <a:rPr kumimoji="1" lang="en-US" altLang="ja-JP" dirty="0" err="1"/>
              <a:t>Poodll</a:t>
            </a:r>
            <a:r>
              <a:rPr kumimoji="1" lang="en-US" altLang="ja-JP" dirty="0"/>
              <a:t> </a:t>
            </a:r>
            <a:r>
              <a:rPr kumimoji="1" lang="en-US" altLang="ja-JP" dirty="0" err="1"/>
              <a:t>MiniLesson</a:t>
            </a:r>
            <a:endParaRPr kumimoji="1" lang="en-US" altLang="ja-JP" dirty="0"/>
          </a:p>
          <a:p>
            <a:pPr marL="0" indent="0">
              <a:buNone/>
            </a:pPr>
            <a:r>
              <a:rPr kumimoji="1" lang="en-US" altLang="ja-JP" dirty="0"/>
              <a:t>	Dictation, oral responding, multiple-choice questions</a:t>
            </a:r>
          </a:p>
          <a:p>
            <a:r>
              <a:rPr kumimoji="1" lang="en-US" altLang="ja-JP" dirty="0" err="1"/>
              <a:t>Poodll</a:t>
            </a:r>
            <a:r>
              <a:rPr kumimoji="1" lang="en-US" altLang="ja-JP" dirty="0"/>
              <a:t> </a:t>
            </a:r>
            <a:r>
              <a:rPr kumimoji="1" lang="en-US" altLang="ja-JP" dirty="0" err="1"/>
              <a:t>ReadAloud</a:t>
            </a:r>
            <a:endParaRPr kumimoji="1" lang="en-US" altLang="ja-JP" dirty="0"/>
          </a:p>
          <a:p>
            <a:pPr marL="0" indent="0">
              <a:buNone/>
            </a:pPr>
            <a:r>
              <a:rPr kumimoji="1" lang="en-US" altLang="ja-JP" dirty="0"/>
              <a:t>	Reading, shadowing, and pronunciation practice after a 	model</a:t>
            </a:r>
          </a:p>
          <a:p>
            <a:r>
              <a:rPr kumimoji="1" lang="en-US" altLang="ja-JP" dirty="0" err="1"/>
              <a:t>Poodll</a:t>
            </a:r>
            <a:r>
              <a:rPr kumimoji="1" lang="en-US" altLang="ja-JP" dirty="0"/>
              <a:t> </a:t>
            </a:r>
            <a:r>
              <a:rPr kumimoji="1" lang="en-US" altLang="ja-JP" dirty="0" err="1"/>
              <a:t>WordCards</a:t>
            </a:r>
            <a:endParaRPr kumimoji="1" lang="en-US" altLang="ja-JP" dirty="0"/>
          </a:p>
          <a:p>
            <a:pPr marL="0" indent="0">
              <a:buNone/>
            </a:pPr>
            <a:r>
              <a:rPr kumimoji="1" lang="en-US" altLang="ja-JP" dirty="0"/>
              <a:t>	Flashcard activities for lesson preparation and review</a:t>
            </a:r>
            <a:endParaRPr kumimoji="1" lang="ja-JP" altLang="en-US"/>
          </a:p>
        </p:txBody>
      </p:sp>
    </p:spTree>
    <p:extLst>
      <p:ext uri="{BB962C8B-B14F-4D97-AF65-F5344CB8AC3E}">
        <p14:creationId xmlns:p14="http://schemas.microsoft.com/office/powerpoint/2010/main" val="6807420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F2EF0BC-45CA-244B-A8B1-FBD612ACBDBB}"/>
              </a:ext>
            </a:extLst>
          </p:cNvPr>
          <p:cNvSpPr>
            <a:spLocks noGrp="1"/>
          </p:cNvSpPr>
          <p:nvPr>
            <p:ph type="title"/>
          </p:nvPr>
        </p:nvSpPr>
        <p:spPr/>
        <p:txBody>
          <a:bodyPr/>
          <a:lstStyle/>
          <a:p>
            <a:r>
              <a:rPr kumimoji="1" lang="en-US" altLang="ja-JP" dirty="0" err="1"/>
              <a:t>Poodll</a:t>
            </a:r>
            <a:r>
              <a:rPr kumimoji="1" lang="en-US" altLang="ja-JP" dirty="0"/>
              <a:t> Solo</a:t>
            </a:r>
            <a:endParaRPr kumimoji="1" lang="ja-JP" altLang="en-US"/>
          </a:p>
        </p:txBody>
      </p:sp>
      <p:sp>
        <p:nvSpPr>
          <p:cNvPr id="3" name="コンテンツ プレースホルダー 2">
            <a:extLst>
              <a:ext uri="{FF2B5EF4-FFF2-40B4-BE49-F238E27FC236}">
                <a16:creationId xmlns:a16="http://schemas.microsoft.com/office/drawing/2014/main" id="{FC5D425B-2A19-5946-872A-76CF55513675}"/>
              </a:ext>
            </a:extLst>
          </p:cNvPr>
          <p:cNvSpPr>
            <a:spLocks noGrp="1"/>
          </p:cNvSpPr>
          <p:nvPr>
            <p:ph idx="1"/>
          </p:nvPr>
        </p:nvSpPr>
        <p:spPr/>
        <p:txBody>
          <a:bodyPr/>
          <a:lstStyle/>
          <a:p>
            <a:r>
              <a:rPr lang="ja-JP" altLang="en-US"/>
              <a:t>熊本崇城大学の</a:t>
            </a:r>
            <a:r>
              <a:rPr lang="en-US" altLang="ja-JP" dirty="0"/>
              <a:t>Branden </a:t>
            </a:r>
            <a:r>
              <a:rPr lang="en-US" altLang="ja-JP" dirty="0" err="1"/>
              <a:t>Kirchmeyer</a:t>
            </a:r>
            <a:r>
              <a:rPr lang="en-US" altLang="ja-JP" dirty="0"/>
              <a:t> </a:t>
            </a:r>
            <a:r>
              <a:rPr lang="ja-JP" altLang="en-US"/>
              <a:t>氏と</a:t>
            </a:r>
            <a:r>
              <a:rPr lang="en-US" altLang="ja-JP" dirty="0"/>
              <a:t> </a:t>
            </a:r>
            <a:r>
              <a:rPr lang="en-US" altLang="ja-JP" dirty="0" err="1"/>
              <a:t>Poodll</a:t>
            </a:r>
            <a:r>
              <a:rPr lang="ja-JP" altLang="en-US"/>
              <a:t>社の</a:t>
            </a:r>
            <a:r>
              <a:rPr lang="en-US" altLang="ja-JP" dirty="0"/>
              <a:t>Justin Hunt</a:t>
            </a:r>
            <a:r>
              <a:rPr lang="ja-JP" altLang="en-US"/>
              <a:t>氏が開発した</a:t>
            </a:r>
            <a:r>
              <a:rPr lang="en-US" altLang="ja-JP" dirty="0"/>
              <a:t> </a:t>
            </a:r>
            <a:r>
              <a:rPr lang="en-US" altLang="ja-JP" dirty="0">
                <a:solidFill>
                  <a:srgbClr val="0070C0"/>
                </a:solidFill>
              </a:rPr>
              <a:t>P-Chat</a:t>
            </a:r>
            <a:r>
              <a:rPr lang="en-US" altLang="ja-JP" dirty="0"/>
              <a:t> </a:t>
            </a:r>
            <a:r>
              <a:rPr lang="ja-JP" altLang="en-US"/>
              <a:t>から派生したもの。</a:t>
            </a:r>
            <a:endParaRPr lang="en-US" altLang="ja-JP" dirty="0"/>
          </a:p>
          <a:p>
            <a:endParaRPr lang="en-US" altLang="ja-JP" dirty="0"/>
          </a:p>
          <a:p>
            <a:r>
              <a:rPr lang="en-US" altLang="ja-JP" dirty="0">
                <a:solidFill>
                  <a:srgbClr val="0070C0"/>
                </a:solidFill>
              </a:rPr>
              <a:t>P-Chat</a:t>
            </a:r>
            <a:r>
              <a:rPr lang="en-US" altLang="ja-JP" dirty="0"/>
              <a:t> </a:t>
            </a:r>
            <a:r>
              <a:rPr lang="ja-JP" altLang="en-US"/>
              <a:t>が「会話」の訓練を目指したのに対して、</a:t>
            </a:r>
            <a:r>
              <a:rPr lang="en-US" altLang="ja-JP" dirty="0" err="1">
                <a:solidFill>
                  <a:srgbClr val="0070C0"/>
                </a:solidFill>
              </a:rPr>
              <a:t>Poodll</a:t>
            </a:r>
            <a:r>
              <a:rPr lang="en-US" altLang="ja-JP" dirty="0">
                <a:solidFill>
                  <a:srgbClr val="0070C0"/>
                </a:solidFill>
              </a:rPr>
              <a:t> Solo</a:t>
            </a:r>
            <a:r>
              <a:rPr lang="en-US" altLang="ja-JP" dirty="0"/>
              <a:t> </a:t>
            </a:r>
            <a:r>
              <a:rPr lang="ja-JP" altLang="en-US"/>
              <a:t>は個人のスピーキングの訓練にフォーカスされたもの。</a:t>
            </a:r>
            <a:endParaRPr lang="ja-JP" altLang="ja-JP"/>
          </a:p>
          <a:p>
            <a:endParaRPr kumimoji="1" lang="ja-JP" altLang="en-US"/>
          </a:p>
        </p:txBody>
      </p:sp>
    </p:spTree>
    <p:extLst>
      <p:ext uri="{BB962C8B-B14F-4D97-AF65-F5344CB8AC3E}">
        <p14:creationId xmlns:p14="http://schemas.microsoft.com/office/powerpoint/2010/main" val="2497980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75D7222-BF44-BD44-813E-8EFD5E2348DD}"/>
              </a:ext>
            </a:extLst>
          </p:cNvPr>
          <p:cNvSpPr>
            <a:spLocks noGrp="1"/>
          </p:cNvSpPr>
          <p:nvPr>
            <p:ph type="title"/>
          </p:nvPr>
        </p:nvSpPr>
        <p:spPr/>
        <p:txBody>
          <a:bodyPr/>
          <a:lstStyle/>
          <a:p>
            <a:endParaRPr kumimoji="1" lang="ja-JP" altLang="en-US"/>
          </a:p>
        </p:txBody>
      </p:sp>
      <p:pic>
        <p:nvPicPr>
          <p:cNvPr id="4" name="コンテンツ プレースホルダー 3">
            <a:extLst>
              <a:ext uri="{FF2B5EF4-FFF2-40B4-BE49-F238E27FC236}">
                <a16:creationId xmlns:a16="http://schemas.microsoft.com/office/drawing/2014/main" id="{14D1826C-3798-CC42-A336-D425D65EF36C}"/>
              </a:ext>
            </a:extLst>
          </p:cNvPr>
          <p:cNvPicPr>
            <a:picLocks noGrp="1" noChangeAspect="1"/>
          </p:cNvPicPr>
          <p:nvPr>
            <p:ph idx="1"/>
          </p:nvPr>
        </p:nvPicPr>
        <p:blipFill>
          <a:blip r:embed="rId2"/>
          <a:stretch>
            <a:fillRect/>
          </a:stretch>
        </p:blipFill>
        <p:spPr>
          <a:xfrm>
            <a:off x="2336868" y="0"/>
            <a:ext cx="7518264" cy="6858225"/>
          </a:xfrm>
          <a:prstGeom prst="rect">
            <a:avLst/>
          </a:prstGeom>
        </p:spPr>
      </p:pic>
    </p:spTree>
    <p:extLst>
      <p:ext uri="{BB962C8B-B14F-4D97-AF65-F5344CB8AC3E}">
        <p14:creationId xmlns:p14="http://schemas.microsoft.com/office/powerpoint/2010/main" val="33756408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D2B266D-3625-4584-A5C3-7D3F672CFF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コンテンツ プレースホルダー 3">
            <a:extLst>
              <a:ext uri="{FF2B5EF4-FFF2-40B4-BE49-F238E27FC236}">
                <a16:creationId xmlns:a16="http://schemas.microsoft.com/office/drawing/2014/main" id="{AE621559-7DA7-3949-8E88-A881CDDFDC26}"/>
              </a:ext>
            </a:extLst>
          </p:cNvPr>
          <p:cNvPicPr>
            <a:picLocks noGrp="1" noChangeAspect="1"/>
          </p:cNvPicPr>
          <p:nvPr>
            <p:ph idx="1"/>
          </p:nvPr>
        </p:nvPicPr>
        <p:blipFill rotWithShape="1">
          <a:blip r:embed="rId2"/>
          <a:srcRect r="11307" b="-1"/>
          <a:stretch/>
        </p:blipFill>
        <p:spPr>
          <a:xfrm>
            <a:off x="180935" y="161954"/>
            <a:ext cx="11827082" cy="6534092"/>
          </a:xfrm>
          <a:custGeom>
            <a:avLst/>
            <a:gdLst/>
            <a:ahLst/>
            <a:cxnLst/>
            <a:rect l="l" t="t" r="r" b="b"/>
            <a:pathLst>
              <a:path w="11827082" h="6534092">
                <a:moveTo>
                  <a:pt x="6610089" y="5"/>
                </a:moveTo>
                <a:cubicBezTo>
                  <a:pt x="6763993" y="-277"/>
                  <a:pt x="6862741" y="14300"/>
                  <a:pt x="6956523" y="21390"/>
                </a:cubicBezTo>
                <a:cubicBezTo>
                  <a:pt x="7271939" y="-12207"/>
                  <a:pt x="7581352" y="149"/>
                  <a:pt x="7768349" y="21390"/>
                </a:cubicBezTo>
                <a:lnTo>
                  <a:pt x="7831642" y="23688"/>
                </a:lnTo>
                <a:lnTo>
                  <a:pt x="7886307" y="21390"/>
                </a:lnTo>
                <a:cubicBezTo>
                  <a:pt x="7951978" y="17798"/>
                  <a:pt x="8007622" y="16567"/>
                  <a:pt x="8057445" y="16600"/>
                </a:cubicBezTo>
                <a:lnTo>
                  <a:pt x="8096254" y="17396"/>
                </a:lnTo>
                <a:lnTo>
                  <a:pt x="8199591" y="12947"/>
                </a:lnTo>
                <a:cubicBezTo>
                  <a:pt x="8247971" y="12558"/>
                  <a:pt x="8296272" y="14617"/>
                  <a:pt x="8344260" y="21390"/>
                </a:cubicBezTo>
                <a:lnTo>
                  <a:pt x="8355505" y="22738"/>
                </a:lnTo>
                <a:lnTo>
                  <a:pt x="8462217" y="21390"/>
                </a:lnTo>
                <a:cubicBezTo>
                  <a:pt x="8567700" y="16869"/>
                  <a:pt x="8666620" y="17239"/>
                  <a:pt x="8761697" y="18554"/>
                </a:cubicBezTo>
                <a:lnTo>
                  <a:pt x="8808871" y="19038"/>
                </a:lnTo>
                <a:lnTo>
                  <a:pt x="8941246" y="13930"/>
                </a:lnTo>
                <a:cubicBezTo>
                  <a:pt x="9040199" y="10800"/>
                  <a:pt x="9149474" y="10157"/>
                  <a:pt x="9260166" y="21390"/>
                </a:cubicBezTo>
                <a:lnTo>
                  <a:pt x="9339613" y="26448"/>
                </a:lnTo>
                <a:lnTo>
                  <a:pt x="9432845" y="28493"/>
                </a:lnTo>
                <a:cubicBezTo>
                  <a:pt x="9587011" y="31230"/>
                  <a:pt x="9744909" y="31599"/>
                  <a:pt x="9849954" y="21390"/>
                </a:cubicBezTo>
                <a:cubicBezTo>
                  <a:pt x="10060044" y="972"/>
                  <a:pt x="10204432" y="2657"/>
                  <a:pt x="10425865" y="21390"/>
                </a:cubicBezTo>
                <a:lnTo>
                  <a:pt x="10477895" y="25158"/>
                </a:lnTo>
                <a:lnTo>
                  <a:pt x="10566351" y="27751"/>
                </a:lnTo>
                <a:cubicBezTo>
                  <a:pt x="10727031" y="32755"/>
                  <a:pt x="10877889" y="35639"/>
                  <a:pt x="11001775" y="21390"/>
                </a:cubicBezTo>
                <a:cubicBezTo>
                  <a:pt x="11249546" y="-7108"/>
                  <a:pt x="11434553" y="12510"/>
                  <a:pt x="11813601" y="21390"/>
                </a:cubicBezTo>
                <a:cubicBezTo>
                  <a:pt x="11817928" y="208271"/>
                  <a:pt x="11818867" y="336567"/>
                  <a:pt x="11813601" y="475847"/>
                </a:cubicBezTo>
                <a:cubicBezTo>
                  <a:pt x="11808335" y="615127"/>
                  <a:pt x="11845853" y="1008651"/>
                  <a:pt x="11813601" y="1254916"/>
                </a:cubicBezTo>
                <a:cubicBezTo>
                  <a:pt x="11809570" y="1285699"/>
                  <a:pt x="11806768" y="1314174"/>
                  <a:pt x="11804923" y="1340777"/>
                </a:cubicBezTo>
                <a:lnTo>
                  <a:pt x="11803652" y="1373115"/>
                </a:lnTo>
                <a:lnTo>
                  <a:pt x="11804560" y="1395572"/>
                </a:lnTo>
                <a:cubicBezTo>
                  <a:pt x="11806656" y="1431340"/>
                  <a:pt x="11809600" y="1470662"/>
                  <a:pt x="11813601" y="1514605"/>
                </a:cubicBezTo>
                <a:cubicBezTo>
                  <a:pt x="11829606" y="1690380"/>
                  <a:pt x="11822955" y="1813845"/>
                  <a:pt x="11815628" y="1920902"/>
                </a:cubicBezTo>
                <a:lnTo>
                  <a:pt x="11811346" y="1995660"/>
                </a:lnTo>
                <a:lnTo>
                  <a:pt x="11813868" y="2104640"/>
                </a:lnTo>
                <a:lnTo>
                  <a:pt x="11817197" y="2264365"/>
                </a:lnTo>
                <a:lnTo>
                  <a:pt x="11821465" y="2306631"/>
                </a:lnTo>
                <a:cubicBezTo>
                  <a:pt x="11835170" y="2477814"/>
                  <a:pt x="11818400" y="2578773"/>
                  <a:pt x="11813601" y="2683208"/>
                </a:cubicBezTo>
                <a:cubicBezTo>
                  <a:pt x="11809487" y="2772725"/>
                  <a:pt x="11816027" y="2930030"/>
                  <a:pt x="11816192" y="3070653"/>
                </a:cubicBezTo>
                <a:lnTo>
                  <a:pt x="11813610" y="3202145"/>
                </a:lnTo>
                <a:lnTo>
                  <a:pt x="11813601" y="3267510"/>
                </a:lnTo>
                <a:cubicBezTo>
                  <a:pt x="11811419" y="3587194"/>
                  <a:pt x="11813535" y="3497122"/>
                  <a:pt x="11813601" y="3721967"/>
                </a:cubicBezTo>
                <a:cubicBezTo>
                  <a:pt x="11813617" y="3778178"/>
                  <a:pt x="11814293" y="3835214"/>
                  <a:pt x="11815131" y="3894088"/>
                </a:cubicBezTo>
                <a:lnTo>
                  <a:pt x="11816203" y="3972593"/>
                </a:lnTo>
                <a:lnTo>
                  <a:pt x="11816265" y="3973919"/>
                </a:lnTo>
                <a:cubicBezTo>
                  <a:pt x="11819902" y="4062998"/>
                  <a:pt x="11819694" y="4122248"/>
                  <a:pt x="11818174" y="4171327"/>
                </a:cubicBezTo>
                <a:lnTo>
                  <a:pt x="11817878" y="4178488"/>
                </a:lnTo>
                <a:lnTo>
                  <a:pt x="11818118" y="4277530"/>
                </a:lnTo>
                <a:cubicBezTo>
                  <a:pt x="11817612" y="4347824"/>
                  <a:pt x="11816272" y="4421987"/>
                  <a:pt x="11813601" y="4501036"/>
                </a:cubicBezTo>
                <a:cubicBezTo>
                  <a:pt x="11824398" y="4779554"/>
                  <a:pt x="11834923" y="4895505"/>
                  <a:pt x="11813601" y="5020415"/>
                </a:cubicBezTo>
                <a:cubicBezTo>
                  <a:pt x="11808270" y="5051643"/>
                  <a:pt x="11804885" y="5094410"/>
                  <a:pt x="11802984" y="5145366"/>
                </a:cubicBezTo>
                <a:lnTo>
                  <a:pt x="11802805" y="5153576"/>
                </a:lnTo>
                <a:lnTo>
                  <a:pt x="11813601" y="5280104"/>
                </a:lnTo>
                <a:cubicBezTo>
                  <a:pt x="11848339" y="5545832"/>
                  <a:pt x="11803810" y="5568088"/>
                  <a:pt x="11813601" y="5734561"/>
                </a:cubicBezTo>
                <a:cubicBezTo>
                  <a:pt x="11814825" y="5755370"/>
                  <a:pt x="11815354" y="5777180"/>
                  <a:pt x="11815391" y="5800160"/>
                </a:cubicBezTo>
                <a:lnTo>
                  <a:pt x="11814403" y="5861994"/>
                </a:lnTo>
                <a:lnTo>
                  <a:pt x="11814897" y="5940552"/>
                </a:lnTo>
                <a:cubicBezTo>
                  <a:pt x="11813455" y="6007961"/>
                  <a:pt x="11810716" y="6074118"/>
                  <a:pt x="11808410" y="6139030"/>
                </a:cubicBezTo>
                <a:lnTo>
                  <a:pt x="11805249" y="6294204"/>
                </a:lnTo>
                <a:lnTo>
                  <a:pt x="11806853" y="6377232"/>
                </a:lnTo>
                <a:lnTo>
                  <a:pt x="11813601" y="6513630"/>
                </a:lnTo>
                <a:cubicBezTo>
                  <a:pt x="11755932" y="6520071"/>
                  <a:pt x="11702085" y="6522123"/>
                  <a:pt x="11651008" y="6521869"/>
                </a:cubicBezTo>
                <a:lnTo>
                  <a:pt x="11606878" y="6520178"/>
                </a:lnTo>
                <a:lnTo>
                  <a:pt x="11480359" y="6526470"/>
                </a:lnTo>
                <a:cubicBezTo>
                  <a:pt x="11411497" y="6529079"/>
                  <a:pt x="11340067" y="6529281"/>
                  <a:pt x="11235913" y="6522672"/>
                </a:cubicBezTo>
                <a:lnTo>
                  <a:pt x="11167376" y="6517338"/>
                </a:lnTo>
                <a:lnTo>
                  <a:pt x="11118099" y="6519937"/>
                </a:lnTo>
                <a:cubicBezTo>
                  <a:pt x="11008080" y="6519923"/>
                  <a:pt x="10918905" y="6505169"/>
                  <a:pt x="10779737" y="6513630"/>
                </a:cubicBezTo>
                <a:lnTo>
                  <a:pt x="10756340" y="6513513"/>
                </a:lnTo>
                <a:lnTo>
                  <a:pt x="10748952" y="6514346"/>
                </a:lnTo>
                <a:cubicBezTo>
                  <a:pt x="10725838" y="6516206"/>
                  <a:pt x="10699773" y="6516641"/>
                  <a:pt x="10661780" y="6513630"/>
                </a:cubicBezTo>
                <a:lnTo>
                  <a:pt x="10643067" y="6512943"/>
                </a:lnTo>
                <a:lnTo>
                  <a:pt x="10627638" y="6512866"/>
                </a:lnTo>
                <a:lnTo>
                  <a:pt x="10598539" y="6511309"/>
                </a:lnTo>
                <a:lnTo>
                  <a:pt x="10590670" y="6511020"/>
                </a:lnTo>
                <a:cubicBezTo>
                  <a:pt x="10422654" y="6509230"/>
                  <a:pt x="10114537" y="6525711"/>
                  <a:pt x="9930443" y="6519069"/>
                </a:cubicBezTo>
                <a:lnTo>
                  <a:pt x="9908887" y="6517613"/>
                </a:lnTo>
                <a:lnTo>
                  <a:pt x="9697150" y="6531900"/>
                </a:lnTo>
                <a:cubicBezTo>
                  <a:pt x="9438634" y="6540253"/>
                  <a:pt x="9217380" y="6522684"/>
                  <a:pt x="9038128" y="6513630"/>
                </a:cubicBezTo>
                <a:lnTo>
                  <a:pt x="8901719" y="6509665"/>
                </a:lnTo>
                <a:lnTo>
                  <a:pt x="8766922" y="6512046"/>
                </a:lnTo>
                <a:cubicBezTo>
                  <a:pt x="8694433" y="6513288"/>
                  <a:pt x="8629372" y="6514112"/>
                  <a:pt x="8580175" y="6513630"/>
                </a:cubicBezTo>
                <a:lnTo>
                  <a:pt x="8571277" y="6513524"/>
                </a:lnTo>
                <a:lnTo>
                  <a:pt x="8462217" y="6513630"/>
                </a:lnTo>
                <a:cubicBezTo>
                  <a:pt x="8225188" y="6509968"/>
                  <a:pt x="7780127" y="6525503"/>
                  <a:pt x="7532434" y="6513630"/>
                </a:cubicBezTo>
                <a:lnTo>
                  <a:pt x="7448622" y="6511320"/>
                </a:lnTo>
                <a:lnTo>
                  <a:pt x="7428354" y="6513630"/>
                </a:lnTo>
                <a:cubicBezTo>
                  <a:pt x="7293248" y="6538560"/>
                  <a:pt x="7186080" y="6533261"/>
                  <a:pt x="7078782" y="6523679"/>
                </a:cubicBezTo>
                <a:lnTo>
                  <a:pt x="6973169" y="6513887"/>
                </a:lnTo>
                <a:lnTo>
                  <a:pt x="6954249" y="6514033"/>
                </a:lnTo>
                <a:cubicBezTo>
                  <a:pt x="6918701" y="6514123"/>
                  <a:pt x="6880374" y="6514018"/>
                  <a:pt x="6838566" y="6513630"/>
                </a:cubicBezTo>
                <a:lnTo>
                  <a:pt x="6790865" y="6514652"/>
                </a:lnTo>
                <a:lnTo>
                  <a:pt x="6717520" y="6518204"/>
                </a:lnTo>
                <a:lnTo>
                  <a:pt x="6690736" y="6516798"/>
                </a:lnTo>
                <a:lnTo>
                  <a:pt x="6604647" y="6518643"/>
                </a:lnTo>
                <a:cubicBezTo>
                  <a:pt x="6383546" y="6528740"/>
                  <a:pt x="6188571" y="6547337"/>
                  <a:pt x="5908782" y="6513630"/>
                </a:cubicBezTo>
                <a:lnTo>
                  <a:pt x="5827432" y="6506155"/>
                </a:lnTo>
                <a:lnTo>
                  <a:pt x="5818169" y="6505897"/>
                </a:lnTo>
                <a:cubicBezTo>
                  <a:pt x="5656134" y="6501940"/>
                  <a:pt x="5476891" y="6500561"/>
                  <a:pt x="5360626" y="6513630"/>
                </a:cubicBezTo>
                <a:cubicBezTo>
                  <a:pt x="5244362" y="6526700"/>
                  <a:pt x="5155294" y="6523407"/>
                  <a:pt x="5082581" y="6518492"/>
                </a:cubicBezTo>
                <a:lnTo>
                  <a:pt x="5011539" y="6513612"/>
                </a:lnTo>
                <a:lnTo>
                  <a:pt x="4978999" y="6513630"/>
                </a:lnTo>
                <a:lnTo>
                  <a:pt x="4947560" y="6512597"/>
                </a:lnTo>
                <a:lnTo>
                  <a:pt x="4902673" y="6513630"/>
                </a:lnTo>
                <a:cubicBezTo>
                  <a:pt x="4851834" y="6520217"/>
                  <a:pt x="4795188" y="6523001"/>
                  <a:pt x="4737076" y="6522747"/>
                </a:cubicBezTo>
                <a:lnTo>
                  <a:pt x="4649328" y="6518160"/>
                </a:lnTo>
                <a:lnTo>
                  <a:pt x="4624935" y="6519597"/>
                </a:lnTo>
                <a:cubicBezTo>
                  <a:pt x="4598495" y="6519851"/>
                  <a:pt x="4566987" y="6518389"/>
                  <a:pt x="4521046" y="6513630"/>
                </a:cubicBezTo>
                <a:lnTo>
                  <a:pt x="4456833" y="6510131"/>
                </a:lnTo>
                <a:lnTo>
                  <a:pt x="4343538" y="6512337"/>
                </a:lnTo>
                <a:cubicBezTo>
                  <a:pt x="4260681" y="6514690"/>
                  <a:pt x="4174545" y="6517475"/>
                  <a:pt x="4104725" y="6513630"/>
                </a:cubicBezTo>
                <a:cubicBezTo>
                  <a:pt x="3965085" y="6505941"/>
                  <a:pt x="3802107" y="6535988"/>
                  <a:pt x="3528815" y="6513630"/>
                </a:cubicBezTo>
                <a:lnTo>
                  <a:pt x="3407613" y="6504978"/>
                </a:lnTo>
                <a:lnTo>
                  <a:pt x="3251268" y="6513630"/>
                </a:lnTo>
                <a:cubicBezTo>
                  <a:pt x="3103602" y="6529652"/>
                  <a:pt x="3004932" y="6519904"/>
                  <a:pt x="2867035" y="6513929"/>
                </a:cubicBezTo>
                <a:lnTo>
                  <a:pt x="2840124" y="6513045"/>
                </a:lnTo>
                <a:lnTo>
                  <a:pt x="2834946" y="6513630"/>
                </a:lnTo>
                <a:cubicBezTo>
                  <a:pt x="2691933" y="6538293"/>
                  <a:pt x="2614008" y="6529004"/>
                  <a:pt x="2502859" y="6520536"/>
                </a:cubicBezTo>
                <a:lnTo>
                  <a:pt x="2442001" y="6517197"/>
                </a:lnTo>
                <a:lnTo>
                  <a:pt x="2438245" y="6517313"/>
                </a:lnTo>
                <a:cubicBezTo>
                  <a:pt x="2401807" y="6517985"/>
                  <a:pt x="2368299" y="6518156"/>
                  <a:pt x="2336678" y="6517988"/>
                </a:cubicBezTo>
                <a:lnTo>
                  <a:pt x="2185932" y="6514754"/>
                </a:lnTo>
                <a:lnTo>
                  <a:pt x="1960620" y="6520062"/>
                </a:lnTo>
                <a:cubicBezTo>
                  <a:pt x="1876521" y="6521810"/>
                  <a:pt x="1788378" y="6523022"/>
                  <a:pt x="1701155" y="6522387"/>
                </a:cubicBezTo>
                <a:lnTo>
                  <a:pt x="1589271" y="6518529"/>
                </a:lnTo>
                <a:lnTo>
                  <a:pt x="1539168" y="6519829"/>
                </a:lnTo>
                <a:cubicBezTo>
                  <a:pt x="1395291" y="6522782"/>
                  <a:pt x="1407110" y="6517174"/>
                  <a:pt x="1287620" y="6513630"/>
                </a:cubicBezTo>
                <a:cubicBezTo>
                  <a:pt x="1168131" y="6510087"/>
                  <a:pt x="1041230" y="6513238"/>
                  <a:pt x="932033" y="6514000"/>
                </a:cubicBezTo>
                <a:lnTo>
                  <a:pt x="918750" y="6513952"/>
                </a:lnTo>
                <a:lnTo>
                  <a:pt x="858917" y="6514806"/>
                </a:lnTo>
                <a:cubicBezTo>
                  <a:pt x="826932" y="6514879"/>
                  <a:pt x="792070" y="6514545"/>
                  <a:pt x="753341" y="6513630"/>
                </a:cubicBezTo>
                <a:cubicBezTo>
                  <a:pt x="443511" y="6506311"/>
                  <a:pt x="354936" y="6524642"/>
                  <a:pt x="17841" y="6513630"/>
                </a:cubicBezTo>
                <a:cubicBezTo>
                  <a:pt x="-956" y="6342673"/>
                  <a:pt x="-10467" y="6012653"/>
                  <a:pt x="17841" y="5799484"/>
                </a:cubicBezTo>
                <a:lnTo>
                  <a:pt x="19845" y="5756408"/>
                </a:lnTo>
                <a:lnTo>
                  <a:pt x="17841" y="5734561"/>
                </a:lnTo>
                <a:cubicBezTo>
                  <a:pt x="13149" y="5695472"/>
                  <a:pt x="12578" y="5648752"/>
                  <a:pt x="13918" y="5598323"/>
                </a:cubicBezTo>
                <a:lnTo>
                  <a:pt x="18180" y="5508699"/>
                </a:lnTo>
                <a:lnTo>
                  <a:pt x="16493" y="5477760"/>
                </a:lnTo>
                <a:cubicBezTo>
                  <a:pt x="8966" y="5369709"/>
                  <a:pt x="1889" y="5260695"/>
                  <a:pt x="17841" y="5150260"/>
                </a:cubicBezTo>
                <a:cubicBezTo>
                  <a:pt x="-3463" y="5038150"/>
                  <a:pt x="-2139" y="4857473"/>
                  <a:pt x="6850" y="4650409"/>
                </a:cubicBezTo>
                <a:lnTo>
                  <a:pt x="14633" y="4498670"/>
                </a:lnTo>
                <a:lnTo>
                  <a:pt x="14494" y="4495758"/>
                </a:lnTo>
                <a:cubicBezTo>
                  <a:pt x="12245" y="4421472"/>
                  <a:pt x="13025" y="4335511"/>
                  <a:pt x="14442" y="4243130"/>
                </a:cubicBezTo>
                <a:lnTo>
                  <a:pt x="16801" y="4091152"/>
                </a:lnTo>
                <a:lnTo>
                  <a:pt x="13537" y="4018512"/>
                </a:lnTo>
                <a:lnTo>
                  <a:pt x="17696" y="3920163"/>
                </a:lnTo>
                <a:lnTo>
                  <a:pt x="17841" y="3851812"/>
                </a:lnTo>
                <a:cubicBezTo>
                  <a:pt x="15571" y="3651484"/>
                  <a:pt x="26219" y="3546077"/>
                  <a:pt x="24551" y="3386181"/>
                </a:cubicBezTo>
                <a:lnTo>
                  <a:pt x="24397" y="3379573"/>
                </a:lnTo>
                <a:lnTo>
                  <a:pt x="22173" y="3327681"/>
                </a:lnTo>
                <a:cubicBezTo>
                  <a:pt x="20895" y="3304536"/>
                  <a:pt x="19446" y="3284181"/>
                  <a:pt x="17841" y="3267510"/>
                </a:cubicBezTo>
                <a:cubicBezTo>
                  <a:pt x="8213" y="3167488"/>
                  <a:pt x="-3113" y="2984082"/>
                  <a:pt x="3931" y="2799801"/>
                </a:cubicBezTo>
                <a:lnTo>
                  <a:pt x="4125" y="2797274"/>
                </a:lnTo>
                <a:lnTo>
                  <a:pt x="3717" y="2776150"/>
                </a:lnTo>
                <a:cubicBezTo>
                  <a:pt x="3237" y="2640023"/>
                  <a:pt x="7465" y="2516197"/>
                  <a:pt x="17841" y="2423520"/>
                </a:cubicBezTo>
                <a:cubicBezTo>
                  <a:pt x="20435" y="2400350"/>
                  <a:pt x="22069" y="2375698"/>
                  <a:pt x="22982" y="2349684"/>
                </a:cubicBezTo>
                <a:lnTo>
                  <a:pt x="23157" y="2331991"/>
                </a:lnTo>
                <a:lnTo>
                  <a:pt x="21648" y="2290240"/>
                </a:lnTo>
                <a:cubicBezTo>
                  <a:pt x="18695" y="2240502"/>
                  <a:pt x="15426" y="2193755"/>
                  <a:pt x="14054" y="2150784"/>
                </a:cubicBezTo>
                <a:lnTo>
                  <a:pt x="17291" y="2050968"/>
                </a:lnTo>
                <a:lnTo>
                  <a:pt x="12351" y="1872365"/>
                </a:lnTo>
                <a:cubicBezTo>
                  <a:pt x="11665" y="1799113"/>
                  <a:pt x="12859" y="1722821"/>
                  <a:pt x="17841" y="1644450"/>
                </a:cubicBezTo>
                <a:lnTo>
                  <a:pt x="21169" y="1569934"/>
                </a:lnTo>
                <a:lnTo>
                  <a:pt x="20488" y="1547698"/>
                </a:lnTo>
                <a:cubicBezTo>
                  <a:pt x="19568" y="1516527"/>
                  <a:pt x="18663" y="1483900"/>
                  <a:pt x="17841" y="1449683"/>
                </a:cubicBezTo>
                <a:cubicBezTo>
                  <a:pt x="11271" y="1175953"/>
                  <a:pt x="1415" y="1152151"/>
                  <a:pt x="17841" y="995226"/>
                </a:cubicBezTo>
                <a:lnTo>
                  <a:pt x="19885" y="968921"/>
                </a:lnTo>
                <a:lnTo>
                  <a:pt x="17841" y="930304"/>
                </a:lnTo>
                <a:cubicBezTo>
                  <a:pt x="7442" y="768208"/>
                  <a:pt x="7865" y="285783"/>
                  <a:pt x="17841" y="21390"/>
                </a:cubicBezTo>
                <a:cubicBezTo>
                  <a:pt x="147136" y="10433"/>
                  <a:pt x="296588" y="9602"/>
                  <a:pt x="440468" y="11925"/>
                </a:cubicBezTo>
                <a:lnTo>
                  <a:pt x="473966" y="12726"/>
                </a:lnTo>
                <a:lnTo>
                  <a:pt x="478805" y="12539"/>
                </a:lnTo>
                <a:lnTo>
                  <a:pt x="484496" y="12977"/>
                </a:lnTo>
                <a:lnTo>
                  <a:pt x="648894" y="16905"/>
                </a:lnTo>
                <a:cubicBezTo>
                  <a:pt x="714833" y="18773"/>
                  <a:pt x="776163" y="20559"/>
                  <a:pt x="829667" y="21390"/>
                </a:cubicBezTo>
                <a:lnTo>
                  <a:pt x="916694" y="22693"/>
                </a:lnTo>
                <a:lnTo>
                  <a:pt x="933747" y="21390"/>
                </a:lnTo>
                <a:cubicBezTo>
                  <a:pt x="1086511" y="12604"/>
                  <a:pt x="1591110" y="15003"/>
                  <a:pt x="1863531" y="21390"/>
                </a:cubicBezTo>
                <a:lnTo>
                  <a:pt x="1920387" y="22646"/>
                </a:lnTo>
                <a:lnTo>
                  <a:pt x="2054705" y="24358"/>
                </a:lnTo>
                <a:cubicBezTo>
                  <a:pt x="2107717" y="24456"/>
                  <a:pt x="2161143" y="23719"/>
                  <a:pt x="2217404" y="21390"/>
                </a:cubicBezTo>
                <a:cubicBezTo>
                  <a:pt x="2442445" y="12073"/>
                  <a:pt x="2732199" y="18194"/>
                  <a:pt x="2911273" y="21390"/>
                </a:cubicBezTo>
                <a:lnTo>
                  <a:pt x="3023675" y="20799"/>
                </a:lnTo>
                <a:lnTo>
                  <a:pt x="3093869" y="15816"/>
                </a:lnTo>
                <a:cubicBezTo>
                  <a:pt x="3182922" y="11551"/>
                  <a:pt x="3301373" y="10993"/>
                  <a:pt x="3429365" y="12165"/>
                </a:cubicBezTo>
                <a:lnTo>
                  <a:pt x="3575555" y="14425"/>
                </a:lnTo>
                <a:lnTo>
                  <a:pt x="3605772" y="13210"/>
                </a:lnTo>
                <a:cubicBezTo>
                  <a:pt x="3774503" y="6974"/>
                  <a:pt x="3960371" y="3465"/>
                  <a:pt x="4063093" y="21390"/>
                </a:cubicBezTo>
                <a:lnTo>
                  <a:pt x="4088792" y="24677"/>
                </a:lnTo>
                <a:lnTo>
                  <a:pt x="4129769" y="25744"/>
                </a:lnTo>
                <a:cubicBezTo>
                  <a:pt x="4269845" y="29597"/>
                  <a:pt x="4297423" y="30995"/>
                  <a:pt x="4403088" y="21390"/>
                </a:cubicBezTo>
                <a:cubicBezTo>
                  <a:pt x="4473592" y="10814"/>
                  <a:pt x="4858406" y="-6032"/>
                  <a:pt x="5096956" y="21390"/>
                </a:cubicBezTo>
                <a:lnTo>
                  <a:pt x="5251798" y="27914"/>
                </a:lnTo>
                <a:lnTo>
                  <a:pt x="5332872" y="21390"/>
                </a:lnTo>
                <a:cubicBezTo>
                  <a:pt x="5422885" y="11295"/>
                  <a:pt x="5502187" y="8863"/>
                  <a:pt x="5576462" y="10240"/>
                </a:cubicBezTo>
                <a:lnTo>
                  <a:pt x="5700011" y="17015"/>
                </a:lnTo>
                <a:lnTo>
                  <a:pt x="5761151" y="15143"/>
                </a:lnTo>
                <a:cubicBezTo>
                  <a:pt x="5846776" y="14123"/>
                  <a:pt x="5935566" y="15403"/>
                  <a:pt x="6026740" y="21390"/>
                </a:cubicBezTo>
                <a:lnTo>
                  <a:pt x="6161088" y="29209"/>
                </a:lnTo>
                <a:lnTo>
                  <a:pt x="6262655" y="21390"/>
                </a:lnTo>
                <a:cubicBezTo>
                  <a:pt x="6405549" y="5694"/>
                  <a:pt x="6517747" y="175"/>
                  <a:pt x="6610089" y="5"/>
                </a:cubicBezTo>
                <a:close/>
              </a:path>
            </a:pathLst>
          </a:custGeom>
        </p:spPr>
      </p:pic>
      <p:sp>
        <p:nvSpPr>
          <p:cNvPr id="2" name="フレーム 1">
            <a:extLst>
              <a:ext uri="{FF2B5EF4-FFF2-40B4-BE49-F238E27FC236}">
                <a16:creationId xmlns:a16="http://schemas.microsoft.com/office/drawing/2014/main" id="{9508C514-30D1-BD47-BA5A-8DBCCBDA81BC}"/>
              </a:ext>
            </a:extLst>
          </p:cNvPr>
          <p:cNvSpPr/>
          <p:nvPr/>
        </p:nvSpPr>
        <p:spPr>
          <a:xfrm>
            <a:off x="258418" y="3178826"/>
            <a:ext cx="11350487" cy="2425148"/>
          </a:xfrm>
          <a:prstGeom prst="frame">
            <a:avLst>
              <a:gd name="adj1" fmla="val 430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 name="テキスト ボックス 2">
            <a:extLst>
              <a:ext uri="{FF2B5EF4-FFF2-40B4-BE49-F238E27FC236}">
                <a16:creationId xmlns:a16="http://schemas.microsoft.com/office/drawing/2014/main" id="{467DBC94-9A56-0044-B520-A8D43BB2B3E5}"/>
              </a:ext>
            </a:extLst>
          </p:cNvPr>
          <p:cNvSpPr txBox="1"/>
          <p:nvPr/>
        </p:nvSpPr>
        <p:spPr>
          <a:xfrm>
            <a:off x="7380475" y="5780446"/>
            <a:ext cx="3775393" cy="523220"/>
          </a:xfrm>
          <a:prstGeom prst="rect">
            <a:avLst/>
          </a:prstGeom>
          <a:solidFill>
            <a:srgbClr val="FFFF00"/>
          </a:solidFill>
          <a:ln>
            <a:solidFill>
              <a:srgbClr val="00B0F0"/>
            </a:solidFill>
          </a:ln>
        </p:spPr>
        <p:txBody>
          <a:bodyPr wrap="none" rtlCol="0">
            <a:spAutoFit/>
          </a:bodyPr>
          <a:lstStyle/>
          <a:p>
            <a:r>
              <a:rPr kumimoji="1" lang="ja-JP" altLang="en-US" sz="2800"/>
              <a:t>本人による文字起こし</a:t>
            </a:r>
          </a:p>
        </p:txBody>
      </p:sp>
      <p:sp>
        <p:nvSpPr>
          <p:cNvPr id="5" name="屈折矢印 4">
            <a:extLst>
              <a:ext uri="{FF2B5EF4-FFF2-40B4-BE49-F238E27FC236}">
                <a16:creationId xmlns:a16="http://schemas.microsoft.com/office/drawing/2014/main" id="{9810A810-3B3E-F644-A030-2EDACD742930}"/>
              </a:ext>
            </a:extLst>
          </p:cNvPr>
          <p:cNvSpPr/>
          <p:nvPr/>
        </p:nvSpPr>
        <p:spPr>
          <a:xfrm flipH="1">
            <a:off x="6840897" y="5702532"/>
            <a:ext cx="539578" cy="438082"/>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917601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ppt_x"/>
                                          </p:val>
                                        </p:tav>
                                        <p:tav tm="100000">
                                          <p:val>
                                            <p:strVal val="#ppt_x"/>
                                          </p:val>
                                        </p:tav>
                                      </p:tavLst>
                                    </p:anim>
                                    <p:anim calcmode="lin" valueType="num">
                                      <p:cBhvr additive="base">
                                        <p:cTn id="1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89027A8-F420-0146-A020-C8FBDDBB8357}"/>
              </a:ext>
            </a:extLst>
          </p:cNvPr>
          <p:cNvSpPr>
            <a:spLocks noGrp="1"/>
          </p:cNvSpPr>
          <p:nvPr>
            <p:ph type="title"/>
          </p:nvPr>
        </p:nvSpPr>
        <p:spPr/>
        <p:txBody>
          <a:bodyPr/>
          <a:lstStyle/>
          <a:p>
            <a:endParaRPr kumimoji="1" lang="ja-JP" altLang="en-US"/>
          </a:p>
        </p:txBody>
      </p:sp>
      <p:pic>
        <p:nvPicPr>
          <p:cNvPr id="7" name="コンテンツ プレースホルダー 6">
            <a:extLst>
              <a:ext uri="{FF2B5EF4-FFF2-40B4-BE49-F238E27FC236}">
                <a16:creationId xmlns:a16="http://schemas.microsoft.com/office/drawing/2014/main" id="{81CA90FA-4C17-FD43-8D01-009C9D041D42}"/>
              </a:ext>
            </a:extLst>
          </p:cNvPr>
          <p:cNvPicPr>
            <a:picLocks noGrp="1" noChangeAspect="1"/>
          </p:cNvPicPr>
          <p:nvPr>
            <p:ph idx="1"/>
          </p:nvPr>
        </p:nvPicPr>
        <p:blipFill>
          <a:blip r:embed="rId2"/>
          <a:stretch>
            <a:fillRect/>
          </a:stretch>
        </p:blipFill>
        <p:spPr>
          <a:xfrm>
            <a:off x="1398740" y="0"/>
            <a:ext cx="9394519" cy="6858000"/>
          </a:xfrm>
          <a:prstGeom prst="rect">
            <a:avLst/>
          </a:prstGeom>
        </p:spPr>
      </p:pic>
      <p:sp>
        <p:nvSpPr>
          <p:cNvPr id="3" name="フレーム 2">
            <a:extLst>
              <a:ext uri="{FF2B5EF4-FFF2-40B4-BE49-F238E27FC236}">
                <a16:creationId xmlns:a16="http://schemas.microsoft.com/office/drawing/2014/main" id="{DBED26AD-64F1-9646-B9AB-A1413208FE36}"/>
              </a:ext>
            </a:extLst>
          </p:cNvPr>
          <p:cNvSpPr/>
          <p:nvPr/>
        </p:nvSpPr>
        <p:spPr>
          <a:xfrm>
            <a:off x="2520778" y="1569308"/>
            <a:ext cx="7006281" cy="790833"/>
          </a:xfrm>
          <a:prstGeom prst="frame">
            <a:avLst>
              <a:gd name="adj1" fmla="val 781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 name="左矢印 3">
            <a:extLst>
              <a:ext uri="{FF2B5EF4-FFF2-40B4-BE49-F238E27FC236}">
                <a16:creationId xmlns:a16="http://schemas.microsoft.com/office/drawing/2014/main" id="{5C3C9BCA-BBBE-AB4E-9185-851B7203B202}"/>
              </a:ext>
            </a:extLst>
          </p:cNvPr>
          <p:cNvSpPr/>
          <p:nvPr/>
        </p:nvSpPr>
        <p:spPr>
          <a:xfrm>
            <a:off x="9527059" y="1722408"/>
            <a:ext cx="2388237"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AI </a:t>
            </a:r>
            <a:r>
              <a:rPr kumimoji="1" lang="ja-JP" altLang="en-US"/>
              <a:t>総合評価</a:t>
            </a:r>
          </a:p>
        </p:txBody>
      </p:sp>
      <p:sp>
        <p:nvSpPr>
          <p:cNvPr id="5" name="ドーナツ 4">
            <a:extLst>
              <a:ext uri="{FF2B5EF4-FFF2-40B4-BE49-F238E27FC236}">
                <a16:creationId xmlns:a16="http://schemas.microsoft.com/office/drawing/2014/main" id="{296E8E3B-BB3E-324D-ACCC-1C31D9C8F93A}"/>
              </a:ext>
            </a:extLst>
          </p:cNvPr>
          <p:cNvSpPr/>
          <p:nvPr/>
        </p:nvSpPr>
        <p:spPr>
          <a:xfrm>
            <a:off x="3274541" y="4399006"/>
            <a:ext cx="1445740" cy="1421026"/>
          </a:xfrm>
          <a:prstGeom prst="donut">
            <a:avLst>
              <a:gd name="adj" fmla="val 716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 name="左矢印 5">
            <a:extLst>
              <a:ext uri="{FF2B5EF4-FFF2-40B4-BE49-F238E27FC236}">
                <a16:creationId xmlns:a16="http://schemas.microsoft.com/office/drawing/2014/main" id="{2C56DED9-85BE-E345-952D-EA1542E9C4F2}"/>
              </a:ext>
            </a:extLst>
          </p:cNvPr>
          <p:cNvSpPr/>
          <p:nvPr/>
        </p:nvSpPr>
        <p:spPr>
          <a:xfrm>
            <a:off x="4720281" y="4624888"/>
            <a:ext cx="4423719" cy="484632"/>
          </a:xfrm>
          <a:prstGeom prst="leftArrow">
            <a:avLst>
              <a:gd name="adj1" fmla="val 60199"/>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AI </a:t>
            </a:r>
            <a:r>
              <a:rPr kumimoji="1" lang="ja-JP" altLang="en-US"/>
              <a:t>が発音と単語の不一致を指摘</a:t>
            </a:r>
          </a:p>
        </p:txBody>
      </p:sp>
    </p:spTree>
    <p:extLst>
      <p:ext uri="{BB962C8B-B14F-4D97-AF65-F5344CB8AC3E}">
        <p14:creationId xmlns:p14="http://schemas.microsoft.com/office/powerpoint/2010/main" val="2400048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additive="base">
                                        <p:cTn id="21" dur="500" fill="hold"/>
                                        <p:tgtEl>
                                          <p:spTgt spid="6"/>
                                        </p:tgtEl>
                                        <p:attrNameLst>
                                          <p:attrName>ppt_x</p:attrName>
                                        </p:attrNameLst>
                                      </p:cBhvr>
                                      <p:tavLst>
                                        <p:tav tm="0">
                                          <p:val>
                                            <p:strVal val="#ppt_x"/>
                                          </p:val>
                                        </p:tav>
                                        <p:tav tm="100000">
                                          <p:val>
                                            <p:strVal val="#ppt_x"/>
                                          </p:val>
                                        </p:tav>
                                      </p:tavLst>
                                    </p:anim>
                                    <p:anim calcmode="lin" valueType="num">
                                      <p:cBhvr additive="base">
                                        <p:cTn id="2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6EC1FE2-FC03-8B41-B868-6D1C9C814EA6}"/>
              </a:ext>
            </a:extLst>
          </p:cNvPr>
          <p:cNvSpPr>
            <a:spLocks noGrp="1"/>
          </p:cNvSpPr>
          <p:nvPr>
            <p:ph type="title"/>
          </p:nvPr>
        </p:nvSpPr>
        <p:spPr/>
        <p:txBody>
          <a:bodyPr/>
          <a:lstStyle/>
          <a:p>
            <a:endParaRPr kumimoji="1" lang="ja-JP" altLang="en-US"/>
          </a:p>
        </p:txBody>
      </p:sp>
      <p:pic>
        <p:nvPicPr>
          <p:cNvPr id="4" name="コンテンツ プレースホルダー 3">
            <a:extLst>
              <a:ext uri="{FF2B5EF4-FFF2-40B4-BE49-F238E27FC236}">
                <a16:creationId xmlns:a16="http://schemas.microsoft.com/office/drawing/2014/main" id="{EAE89F90-9457-9F48-8022-06D2BCCB7799}"/>
              </a:ext>
            </a:extLst>
          </p:cNvPr>
          <p:cNvPicPr>
            <a:picLocks noGrp="1" noChangeAspect="1"/>
          </p:cNvPicPr>
          <p:nvPr>
            <p:ph idx="1"/>
          </p:nvPr>
        </p:nvPicPr>
        <p:blipFill>
          <a:blip r:embed="rId2"/>
          <a:stretch>
            <a:fillRect/>
          </a:stretch>
        </p:blipFill>
        <p:spPr>
          <a:xfrm>
            <a:off x="2384854" y="0"/>
            <a:ext cx="6828424" cy="6875241"/>
          </a:xfrm>
          <a:prstGeom prst="rect">
            <a:avLst/>
          </a:prstGeom>
        </p:spPr>
      </p:pic>
      <p:sp>
        <p:nvSpPr>
          <p:cNvPr id="3" name="左矢印 2">
            <a:extLst>
              <a:ext uri="{FF2B5EF4-FFF2-40B4-BE49-F238E27FC236}">
                <a16:creationId xmlns:a16="http://schemas.microsoft.com/office/drawing/2014/main" id="{D94DE1C6-73E2-8D4D-AAD0-795484069CC4}"/>
              </a:ext>
            </a:extLst>
          </p:cNvPr>
          <p:cNvSpPr/>
          <p:nvPr/>
        </p:nvSpPr>
        <p:spPr>
          <a:xfrm>
            <a:off x="8093674" y="3556016"/>
            <a:ext cx="2520779"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スピーチの明瞭さ</a:t>
            </a:r>
          </a:p>
        </p:txBody>
      </p:sp>
      <p:sp>
        <p:nvSpPr>
          <p:cNvPr id="5" name="左矢印 4">
            <a:extLst>
              <a:ext uri="{FF2B5EF4-FFF2-40B4-BE49-F238E27FC236}">
                <a16:creationId xmlns:a16="http://schemas.microsoft.com/office/drawing/2014/main" id="{1603BA4E-C8F1-0049-BC56-1472AAE27945}"/>
              </a:ext>
            </a:extLst>
          </p:cNvPr>
          <p:cNvSpPr/>
          <p:nvPr/>
        </p:nvSpPr>
        <p:spPr>
          <a:xfrm>
            <a:off x="9069857" y="4411362"/>
            <a:ext cx="2520779"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スペリングの間違い</a:t>
            </a:r>
          </a:p>
        </p:txBody>
      </p:sp>
      <p:sp>
        <p:nvSpPr>
          <p:cNvPr id="6" name="左矢印 5">
            <a:extLst>
              <a:ext uri="{FF2B5EF4-FFF2-40B4-BE49-F238E27FC236}">
                <a16:creationId xmlns:a16="http://schemas.microsoft.com/office/drawing/2014/main" id="{1A5619D3-E868-E340-A7B3-B3E6AE9264A1}"/>
              </a:ext>
            </a:extLst>
          </p:cNvPr>
          <p:cNvSpPr/>
          <p:nvPr/>
        </p:nvSpPr>
        <p:spPr>
          <a:xfrm>
            <a:off x="9069857" y="5758249"/>
            <a:ext cx="2520779"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文法の改善指摘</a:t>
            </a:r>
          </a:p>
        </p:txBody>
      </p:sp>
      <p:sp>
        <p:nvSpPr>
          <p:cNvPr id="7" name="左矢印 6">
            <a:extLst>
              <a:ext uri="{FF2B5EF4-FFF2-40B4-BE49-F238E27FC236}">
                <a16:creationId xmlns:a16="http://schemas.microsoft.com/office/drawing/2014/main" id="{0C68AE6B-AC27-E647-813C-21829E6E594E}"/>
              </a:ext>
            </a:extLst>
          </p:cNvPr>
          <p:cNvSpPr/>
          <p:nvPr/>
        </p:nvSpPr>
        <p:spPr>
          <a:xfrm>
            <a:off x="8093674" y="785590"/>
            <a:ext cx="2419121"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語数</a:t>
            </a:r>
          </a:p>
        </p:txBody>
      </p:sp>
    </p:spTree>
    <p:extLst>
      <p:ext uri="{BB962C8B-B14F-4D97-AF65-F5344CB8AC3E}">
        <p14:creationId xmlns:p14="http://schemas.microsoft.com/office/powerpoint/2010/main" val="1147458158"/>
      </p:ext>
    </p:extLst>
  </p:cSld>
  <p:clrMapOvr>
    <a:masterClrMapping/>
  </p:clrMapOvr>
</p:sld>
</file>

<file path=ppt/theme/theme1.xml><?xml version="1.0" encoding="utf-8"?>
<a:theme xmlns:a="http://schemas.openxmlformats.org/drawingml/2006/main" name="SketchyVTI">
  <a:themeElements>
    <a:clrScheme name="SketchyVTI">
      <a:dk1>
        <a:sysClr val="windowText" lastClr="000000"/>
      </a:dk1>
      <a:lt1>
        <a:sysClr val="window" lastClr="FFFFFF"/>
      </a:lt1>
      <a:dk2>
        <a:srgbClr val="39302A"/>
      </a:dk2>
      <a:lt2>
        <a:srgbClr val="E5DEDB"/>
      </a:lt2>
      <a:accent1>
        <a:srgbClr val="E4650E"/>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Custom 2">
      <a:majorFont>
        <a:latin typeface="Yu Gothic"/>
        <a:ea typeface=""/>
        <a:cs typeface=""/>
      </a:majorFont>
      <a:minorFont>
        <a:latin typeface="Yu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TotalTime>
  <Words>894</Words>
  <Application>Microsoft Macintosh PowerPoint</Application>
  <PresentationFormat>ワイド画面</PresentationFormat>
  <Paragraphs>73</Paragraphs>
  <Slides>14</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14</vt:i4>
      </vt:variant>
    </vt:vector>
  </HeadingPairs>
  <TitlesOfParts>
    <vt:vector size="19" baseType="lpstr">
      <vt:lpstr>游ゴシック</vt:lpstr>
      <vt:lpstr>游ゴシック</vt:lpstr>
      <vt:lpstr>Yu Gothic Medium</vt:lpstr>
      <vt:lpstr>Arial</vt:lpstr>
      <vt:lpstr>SketchyVTI</vt:lpstr>
      <vt:lpstr>AIによる言語表現評価： Poodll Languages </vt:lpstr>
      <vt:lpstr>What is Poodll Langauges?</vt:lpstr>
      <vt:lpstr>Four tools</vt:lpstr>
      <vt:lpstr>Four tools</vt:lpstr>
      <vt:lpstr>Poodll Solo</vt:lpstr>
      <vt:lpstr>PowerPoint プレゼンテーション</vt:lpstr>
      <vt:lpstr>PowerPoint プレゼンテーション</vt:lpstr>
      <vt:lpstr>PowerPoint プレゼンテーション</vt:lpstr>
      <vt:lpstr>PowerPoint プレゼンテーション</vt:lpstr>
      <vt:lpstr>自動得点計算</vt:lpstr>
      <vt:lpstr>AI評価に対する学生の感想（N＝138）</vt:lpstr>
      <vt:lpstr>AI評価に対する学生の感想（N＝138）</vt:lpstr>
      <vt:lpstr>AI評価に対する学生の感想（N＝138）</vt:lpstr>
      <vt:lpstr>AI評価に対する学生の感想（N＝138）</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AIによる言語表現評価： Poodll Languages </dc:title>
  <dc:creator>Ster Ster</dc:creator>
  <cp:lastModifiedBy>Ster Ster</cp:lastModifiedBy>
  <cp:revision>9</cp:revision>
  <dcterms:created xsi:type="dcterms:W3CDTF">2022-01-09T14:18:36Z</dcterms:created>
  <dcterms:modified xsi:type="dcterms:W3CDTF">2022-01-30T14:56:15Z</dcterms:modified>
</cp:coreProperties>
</file>