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568" r:id="rId2"/>
    <p:sldId id="583" r:id="rId3"/>
    <p:sldId id="584" r:id="rId4"/>
    <p:sldId id="569" r:id="rId5"/>
    <p:sldId id="544" r:id="rId6"/>
    <p:sldId id="522" r:id="rId7"/>
    <p:sldId id="589" r:id="rId8"/>
    <p:sldId id="587" r:id="rId9"/>
    <p:sldId id="588" r:id="rId10"/>
    <p:sldId id="351" r:id="rId11"/>
    <p:sldId id="504" r:id="rId12"/>
    <p:sldId id="423" r:id="rId13"/>
    <p:sldId id="543" r:id="rId14"/>
    <p:sldId id="494" r:id="rId15"/>
    <p:sldId id="539" r:id="rId16"/>
    <p:sldId id="306" r:id="rId17"/>
    <p:sldId id="508" r:id="rId18"/>
    <p:sldId id="509" r:id="rId19"/>
    <p:sldId id="510" r:id="rId20"/>
    <p:sldId id="523" r:id="rId21"/>
    <p:sldId id="291" r:id="rId22"/>
    <p:sldId id="521" r:id="rId23"/>
    <p:sldId id="541" r:id="rId24"/>
    <p:sldId id="526" r:id="rId25"/>
  </p:sldIdLst>
  <p:sldSz cx="12192000" cy="6858000"/>
  <p:notesSz cx="6735763" cy="9866313"/>
  <p:defaultTextStyle>
    <a:defPPr rtl="0">
      <a:defRPr lang="ja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  <p:cmAuthor id="3" name="レゾナント" initials="首藤k" lastIdx="1" clrIdx="2">
    <p:extLst>
      <p:ext uri="{19B8F6BF-5375-455C-9EA6-DF929625EA0E}">
        <p15:presenceInfo xmlns:p15="http://schemas.microsoft.com/office/powerpoint/2012/main" userId="レゾナント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B45"/>
    <a:srgbClr val="EAEAEA"/>
    <a:srgbClr val="404040"/>
    <a:srgbClr val="D24726"/>
    <a:srgbClr val="DD462F"/>
    <a:srgbClr val="F8CFB6"/>
    <a:srgbClr val="F8CAB6"/>
    <a:srgbClr val="923922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42" autoAdjust="0"/>
    <p:restoredTop sz="96353" autoAdjust="0"/>
  </p:normalViewPr>
  <p:slideViewPr>
    <p:cSldViewPr snapToGrid="0">
      <p:cViewPr varScale="1">
        <p:scale>
          <a:sx n="88" d="100"/>
          <a:sy n="88" d="100"/>
        </p:scale>
        <p:origin x="100" y="376"/>
      </p:cViewPr>
      <p:guideLst>
        <p:guide orient="horz" pos="2228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8C4901-9FE3-4964-8A30-6F6EB29EC47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FF0D6D32-0E28-4A3C-B954-54CB0BE2B397}">
      <dgm:prSet custT="1"/>
      <dgm:spPr/>
      <dgm:t>
        <a:bodyPr/>
        <a:lstStyle/>
        <a:p>
          <a:r>
            <a: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rPr>
            <a:t>■</a:t>
          </a:r>
          <a:r>
            <a:rPr kumimoji="1" lang="ja-JP" sz="2400" dirty="0">
              <a:latin typeface="Meiryo UI" panose="020B0604030504040204" pitchFamily="50" charset="-128"/>
              <a:ea typeface="Meiryo UI" panose="020B0604030504040204" pitchFamily="50" charset="-128"/>
            </a:rPr>
            <a:t>海外</a:t>
          </a:r>
          <a:r>
            <a:rPr kumimoji="1" lang="en-US" sz="2400" dirty="0">
              <a:latin typeface="Meiryo UI" panose="020B0604030504040204" pitchFamily="50" charset="-128"/>
              <a:ea typeface="Meiryo UI" panose="020B0604030504040204" pitchFamily="50" charset="-128"/>
            </a:rPr>
            <a:t>LMS</a:t>
          </a:r>
          <a:r>
            <a: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rPr>
            <a:t>・連携システム</a:t>
          </a:r>
          <a:r>
            <a:rPr kumimoji="1" lang="ja-JP" sz="2400" dirty="0">
              <a:latin typeface="Meiryo UI" panose="020B0604030504040204" pitchFamily="50" charset="-128"/>
              <a:ea typeface="Meiryo UI" panose="020B0604030504040204" pitchFamily="50" charset="-128"/>
            </a:rPr>
            <a:t>サービス</a:t>
          </a:r>
          <a:r>
            <a: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rPr>
            <a:t>提供</a:t>
          </a:r>
          <a:r>
            <a:rPr kumimoji="1" lang="ja-JP" sz="2400" dirty="0">
              <a:latin typeface="Meiryo UI" panose="020B0604030504040204" pitchFamily="50" charset="-128"/>
              <a:ea typeface="Meiryo UI" panose="020B0604030504040204" pitchFamily="50" charset="-128"/>
            </a:rPr>
            <a:t>専門企業</a:t>
          </a:r>
          <a:endParaRPr lang="ja-JP" sz="2400" dirty="0"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1C8DB784-DFCE-4504-9F8C-1721B47D8809}" type="parTrans" cxnId="{F4C8F5C5-F8F0-4235-B1FC-00DF66F98FFB}">
      <dgm:prSet/>
      <dgm:spPr/>
      <dgm:t>
        <a:bodyPr/>
        <a:lstStyle/>
        <a:p>
          <a:endParaRPr kumimoji="1" lang="ja-JP" altLang="en-US"/>
        </a:p>
      </dgm:t>
    </dgm:pt>
    <dgm:pt modelId="{B398CE2D-2DA5-44C1-9DE2-7726F4674FAC}" type="sibTrans" cxnId="{F4C8F5C5-F8F0-4235-B1FC-00DF66F98FFB}">
      <dgm:prSet/>
      <dgm:spPr/>
      <dgm:t>
        <a:bodyPr/>
        <a:lstStyle/>
        <a:p>
          <a:endParaRPr kumimoji="1" lang="ja-JP" altLang="en-US"/>
        </a:p>
      </dgm:t>
    </dgm:pt>
    <dgm:pt modelId="{46A3EC96-89E8-454B-A605-C39E36563A12}">
      <dgm:prSet custT="1"/>
      <dgm:spPr/>
      <dgm:t>
        <a:bodyPr/>
        <a:lstStyle/>
        <a:p>
          <a:pPr algn="l"/>
          <a:r>
            <a:rPr kumimoji="1" lang="en-US" sz="2000" b="0" dirty="0"/>
            <a:t>Resonant LMS</a:t>
          </a:r>
          <a:r>
            <a:rPr kumimoji="1" lang="ja-JP" sz="2000" b="0" dirty="0"/>
            <a:t>：</a:t>
          </a:r>
          <a:r>
            <a:rPr kumimoji="1" lang="en-US" sz="2000" b="0" dirty="0" err="1"/>
            <a:t>Moolde</a:t>
          </a:r>
          <a:r>
            <a:rPr kumimoji="1" lang="ja-JP" sz="2000" b="0" dirty="0"/>
            <a:t> </a:t>
          </a:r>
          <a:r>
            <a:rPr kumimoji="1" lang="en-US" sz="2000" b="0" dirty="0"/>
            <a:t>HQ</a:t>
          </a:r>
          <a:r>
            <a:rPr kumimoji="1" lang="ja-JP" sz="2000" b="0" dirty="0"/>
            <a:t>（オーストラリア）・・オープンソース</a:t>
          </a:r>
          <a:r>
            <a:rPr kumimoji="1" lang="en-US" sz="2000" b="0" dirty="0"/>
            <a:t>LMS </a:t>
          </a:r>
          <a:endParaRPr lang="ja-JP" sz="2000" b="0" dirty="0"/>
        </a:p>
      </dgm:t>
    </dgm:pt>
    <dgm:pt modelId="{EE8368CF-659B-415B-AA8D-7AF36BAC4E16}" type="parTrans" cxnId="{8151AB87-EA45-4C30-A1AE-2ED7C1269D0D}">
      <dgm:prSet/>
      <dgm:spPr/>
      <dgm:t>
        <a:bodyPr/>
        <a:lstStyle/>
        <a:p>
          <a:endParaRPr kumimoji="1" lang="ja-JP" altLang="en-US"/>
        </a:p>
      </dgm:t>
    </dgm:pt>
    <dgm:pt modelId="{F9C0A688-D725-4C46-B986-8E31D70C7350}" type="sibTrans" cxnId="{8151AB87-EA45-4C30-A1AE-2ED7C1269D0D}">
      <dgm:prSet/>
      <dgm:spPr/>
      <dgm:t>
        <a:bodyPr/>
        <a:lstStyle/>
        <a:p>
          <a:endParaRPr kumimoji="1" lang="ja-JP" altLang="en-US"/>
        </a:p>
      </dgm:t>
    </dgm:pt>
    <dgm:pt modelId="{D03D8002-AE29-4015-A45A-354A9AA4AF7E}">
      <dgm:prSet custT="1"/>
      <dgm:spPr/>
      <dgm:t>
        <a:bodyPr/>
        <a:lstStyle/>
        <a:p>
          <a:pPr algn="l"/>
          <a:r>
            <a:rPr kumimoji="1" lang="en-US" sz="2000" b="0" dirty="0"/>
            <a:t>Canvas LMS</a:t>
          </a:r>
          <a:r>
            <a:rPr kumimoji="1" lang="ja-JP" sz="2000" b="0" dirty="0"/>
            <a:t>：</a:t>
          </a:r>
          <a:r>
            <a:rPr kumimoji="1" lang="en-US" altLang="ja-JP" sz="2000" b="0" dirty="0"/>
            <a:t>Instructure</a:t>
          </a:r>
          <a:r>
            <a:rPr kumimoji="1" lang="ja-JP" altLang="en-US" sz="2000" b="0" dirty="0"/>
            <a:t>社</a:t>
          </a:r>
          <a:r>
            <a:rPr kumimoji="1" lang="ja-JP" sz="2000" b="0" dirty="0"/>
            <a:t>（米国）・・・</a:t>
          </a:r>
          <a:r>
            <a:rPr kumimoji="1" lang="en-US" sz="2000" b="0" dirty="0"/>
            <a:t>LMS</a:t>
          </a:r>
          <a:r>
            <a:rPr kumimoji="1" lang="ja-JP" sz="2000" b="0" dirty="0"/>
            <a:t>プラットフォーム</a:t>
          </a:r>
          <a:endParaRPr lang="ja-JP" sz="2000" b="0" dirty="0"/>
        </a:p>
      </dgm:t>
    </dgm:pt>
    <dgm:pt modelId="{6E397916-5EA3-42DC-BE9B-B9E7D12EFAB9}" type="parTrans" cxnId="{F22FE546-E175-4D83-BAC9-CEBE3D485287}">
      <dgm:prSet/>
      <dgm:spPr/>
      <dgm:t>
        <a:bodyPr/>
        <a:lstStyle/>
        <a:p>
          <a:endParaRPr kumimoji="1" lang="ja-JP" altLang="en-US"/>
        </a:p>
      </dgm:t>
    </dgm:pt>
    <dgm:pt modelId="{052DB31F-FB32-4FEF-8292-C5FDCE1E4005}" type="sibTrans" cxnId="{F22FE546-E175-4D83-BAC9-CEBE3D485287}">
      <dgm:prSet/>
      <dgm:spPr/>
      <dgm:t>
        <a:bodyPr/>
        <a:lstStyle/>
        <a:p>
          <a:endParaRPr kumimoji="1" lang="ja-JP" altLang="en-US"/>
        </a:p>
      </dgm:t>
    </dgm:pt>
    <dgm:pt modelId="{43221873-4D2C-41EA-9690-78C944F14C0D}">
      <dgm:prSet custT="1"/>
      <dgm:spPr/>
      <dgm:t>
        <a:bodyPr/>
        <a:lstStyle/>
        <a:p>
          <a:pPr algn="l"/>
          <a:r>
            <a:rPr kumimoji="1" lang="en-US" sz="2000" b="0" dirty="0"/>
            <a:t>Panopto</a:t>
          </a:r>
          <a:r>
            <a:rPr kumimoji="1" lang="ja-JP" sz="2000" b="0" dirty="0"/>
            <a:t> ：</a:t>
          </a:r>
          <a:r>
            <a:rPr kumimoji="1" lang="en-US" altLang="ja-JP" sz="2000" b="0" dirty="0"/>
            <a:t>Panopto</a:t>
          </a:r>
          <a:r>
            <a:rPr kumimoji="1" lang="ja-JP" altLang="en-US" sz="2000" b="0" dirty="0"/>
            <a:t>社</a:t>
          </a:r>
          <a:r>
            <a:rPr kumimoji="1" lang="ja-JP" sz="2000" b="0" dirty="0"/>
            <a:t>（米国）・・動画配信、作成、管理プラットフォーム</a:t>
          </a:r>
          <a:endParaRPr lang="ja-JP" sz="2000" b="0" dirty="0"/>
        </a:p>
      </dgm:t>
    </dgm:pt>
    <dgm:pt modelId="{F2BF2546-209F-4A59-B17E-E8BED53B7B2B}" type="parTrans" cxnId="{B7118298-C320-4723-862A-D580E885E2FA}">
      <dgm:prSet/>
      <dgm:spPr/>
      <dgm:t>
        <a:bodyPr/>
        <a:lstStyle/>
        <a:p>
          <a:endParaRPr kumimoji="1" lang="ja-JP" altLang="en-US"/>
        </a:p>
      </dgm:t>
    </dgm:pt>
    <dgm:pt modelId="{D18FD5B9-C173-4832-A78E-7171216AD206}" type="sibTrans" cxnId="{B7118298-C320-4723-862A-D580E885E2FA}">
      <dgm:prSet/>
      <dgm:spPr/>
      <dgm:t>
        <a:bodyPr/>
        <a:lstStyle/>
        <a:p>
          <a:endParaRPr kumimoji="1" lang="ja-JP" altLang="en-US"/>
        </a:p>
      </dgm:t>
    </dgm:pt>
    <dgm:pt modelId="{5EC5D395-6AD2-43A6-9938-CCC2DBF0BF9D}">
      <dgm:prSet custT="1"/>
      <dgm:spPr/>
      <dgm:t>
        <a:bodyPr/>
        <a:lstStyle/>
        <a:p>
          <a:pPr algn="l"/>
          <a:r>
            <a:rPr kumimoji="1" lang="en-US" sz="2000" b="0" dirty="0" err="1"/>
            <a:t>Intelliboard</a:t>
          </a:r>
          <a:r>
            <a:rPr kumimoji="1" lang="ja-JP" sz="2000" b="0" dirty="0"/>
            <a:t>：</a:t>
          </a:r>
          <a:r>
            <a:rPr kumimoji="1" lang="en-US" sz="2000" b="0" dirty="0"/>
            <a:t> </a:t>
          </a:r>
          <a:r>
            <a:rPr kumimoji="1" lang="en-US" sz="2000" b="0" dirty="0" err="1"/>
            <a:t>Intelliboard</a:t>
          </a:r>
          <a:r>
            <a:rPr kumimoji="1" lang="ja-JP" altLang="en-US" sz="2000" b="0" dirty="0"/>
            <a:t>社</a:t>
          </a:r>
          <a:r>
            <a:rPr kumimoji="1" lang="ja-JP" sz="2000" b="0" dirty="0"/>
            <a:t>（米国）・・リアルタイム学修分析サービス</a:t>
          </a:r>
          <a:endParaRPr lang="ja-JP" sz="2000" b="0" dirty="0"/>
        </a:p>
      </dgm:t>
    </dgm:pt>
    <dgm:pt modelId="{94F653D9-91CF-4F18-BAB7-E1D34D6240AA}" type="parTrans" cxnId="{6B8A7994-A7D0-4455-8D7C-CC88AFBE0864}">
      <dgm:prSet/>
      <dgm:spPr/>
      <dgm:t>
        <a:bodyPr/>
        <a:lstStyle/>
        <a:p>
          <a:endParaRPr kumimoji="1" lang="ja-JP" altLang="en-US"/>
        </a:p>
      </dgm:t>
    </dgm:pt>
    <dgm:pt modelId="{280C6606-A90D-4A8A-A6E2-3389ED948B39}" type="sibTrans" cxnId="{6B8A7994-A7D0-4455-8D7C-CC88AFBE0864}">
      <dgm:prSet/>
      <dgm:spPr/>
      <dgm:t>
        <a:bodyPr/>
        <a:lstStyle/>
        <a:p>
          <a:endParaRPr kumimoji="1" lang="ja-JP" altLang="en-US"/>
        </a:p>
      </dgm:t>
    </dgm:pt>
    <dgm:pt modelId="{373F2747-2C35-4D78-99C9-064462CC492E}">
      <dgm:prSet custT="1"/>
      <dgm:spPr/>
      <dgm:t>
        <a:bodyPr/>
        <a:lstStyle/>
        <a:p>
          <a:pPr algn="l"/>
          <a:r>
            <a:rPr kumimoji="1" lang="ja-JP" sz="2000" b="0" dirty="0"/>
            <a:t>他、</a:t>
          </a:r>
          <a:r>
            <a:rPr kumimoji="1" lang="en-US" sz="2000" b="0" dirty="0" err="1"/>
            <a:t>Wowza</a:t>
          </a:r>
          <a:r>
            <a:rPr kumimoji="1" lang="ja-JP" sz="2000" b="0" dirty="0"/>
            <a:t>（米国）・</a:t>
          </a:r>
          <a:r>
            <a:rPr kumimoji="1" lang="en-US" sz="2000" b="0" dirty="0"/>
            <a:t>Vimeo</a:t>
          </a:r>
          <a:r>
            <a:rPr kumimoji="1" lang="ja-JP" sz="2000" b="0" dirty="0"/>
            <a:t>（米国）・</a:t>
          </a:r>
          <a:r>
            <a:rPr kumimoji="1" lang="en-US" sz="2000" b="0" dirty="0" err="1"/>
            <a:t>Amanote</a:t>
          </a:r>
          <a:r>
            <a:rPr kumimoji="1" lang="ja-JP" sz="2000" b="0" dirty="0"/>
            <a:t>（ベルギー）・</a:t>
          </a:r>
          <a:r>
            <a:rPr kumimoji="1" lang="en-US" sz="2000" b="0" dirty="0" err="1"/>
            <a:t>Wirris</a:t>
          </a:r>
          <a:r>
            <a:rPr kumimoji="1" lang="ja-JP" sz="2000" b="0" dirty="0"/>
            <a:t>（スペイン）</a:t>
          </a:r>
          <a:endParaRPr lang="ja-JP" sz="2000" b="0" dirty="0"/>
        </a:p>
      </dgm:t>
    </dgm:pt>
    <dgm:pt modelId="{894A4FAA-1FD7-4F6F-9922-64E3C8CAAC34}" type="parTrans" cxnId="{E2E83FC5-F0F8-402E-972A-F83A92FD6DE3}">
      <dgm:prSet/>
      <dgm:spPr/>
      <dgm:t>
        <a:bodyPr/>
        <a:lstStyle/>
        <a:p>
          <a:endParaRPr kumimoji="1" lang="ja-JP" altLang="en-US"/>
        </a:p>
      </dgm:t>
    </dgm:pt>
    <dgm:pt modelId="{8CB3F011-9828-4421-A9FB-4E3E615A0E68}" type="sibTrans" cxnId="{E2E83FC5-F0F8-402E-972A-F83A92FD6DE3}">
      <dgm:prSet/>
      <dgm:spPr/>
      <dgm:t>
        <a:bodyPr/>
        <a:lstStyle/>
        <a:p>
          <a:endParaRPr kumimoji="1" lang="ja-JP" altLang="en-US"/>
        </a:p>
      </dgm:t>
    </dgm:pt>
    <dgm:pt modelId="{170E6BA1-044B-4831-8CDC-980D46E0611F}" type="pres">
      <dgm:prSet presAssocID="{B88C4901-9FE3-4964-8A30-6F6EB29EC47D}" presName="linear" presStyleCnt="0">
        <dgm:presLayoutVars>
          <dgm:animLvl val="lvl"/>
          <dgm:resizeHandles val="exact"/>
        </dgm:presLayoutVars>
      </dgm:prSet>
      <dgm:spPr/>
    </dgm:pt>
    <dgm:pt modelId="{86D01EBA-76E6-4861-A50A-F578054912A8}" type="pres">
      <dgm:prSet presAssocID="{FF0D6D32-0E28-4A3C-B954-54CB0BE2B397}" presName="parentText" presStyleLbl="node1" presStyleIdx="0" presStyleCnt="1" custLinFactNeighborX="287" custLinFactNeighborY="-57249">
        <dgm:presLayoutVars>
          <dgm:chMax val="0"/>
          <dgm:bulletEnabled val="1"/>
        </dgm:presLayoutVars>
      </dgm:prSet>
      <dgm:spPr/>
    </dgm:pt>
    <dgm:pt modelId="{143237E4-2F72-4C74-8267-D0C6913DFAA0}" type="pres">
      <dgm:prSet presAssocID="{FF0D6D32-0E28-4A3C-B954-54CB0BE2B39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22FE546-E175-4D83-BAC9-CEBE3D485287}" srcId="{FF0D6D32-0E28-4A3C-B954-54CB0BE2B397}" destId="{D03D8002-AE29-4015-A45A-354A9AA4AF7E}" srcOrd="1" destOrd="0" parTransId="{6E397916-5EA3-42DC-BE9B-B9E7D12EFAB9}" sibTransId="{052DB31F-FB32-4FEF-8292-C5FDCE1E4005}"/>
    <dgm:cxn modelId="{D011AA52-3134-46E0-9837-CD8125F5C4E6}" type="presOf" srcId="{5EC5D395-6AD2-43A6-9938-CCC2DBF0BF9D}" destId="{143237E4-2F72-4C74-8267-D0C6913DFAA0}" srcOrd="0" destOrd="3" presId="urn:microsoft.com/office/officeart/2005/8/layout/vList2"/>
    <dgm:cxn modelId="{C8606C73-15CF-4B22-A79B-9D7844D083D9}" type="presOf" srcId="{373F2747-2C35-4D78-99C9-064462CC492E}" destId="{143237E4-2F72-4C74-8267-D0C6913DFAA0}" srcOrd="0" destOrd="4" presId="urn:microsoft.com/office/officeart/2005/8/layout/vList2"/>
    <dgm:cxn modelId="{87180977-4222-4AE0-B77D-6F8E6BE91550}" type="presOf" srcId="{43221873-4D2C-41EA-9690-78C944F14C0D}" destId="{143237E4-2F72-4C74-8267-D0C6913DFAA0}" srcOrd="0" destOrd="2" presId="urn:microsoft.com/office/officeart/2005/8/layout/vList2"/>
    <dgm:cxn modelId="{A4B8067C-1EB8-4D8B-8601-159967275B19}" type="presOf" srcId="{B88C4901-9FE3-4964-8A30-6F6EB29EC47D}" destId="{170E6BA1-044B-4831-8CDC-980D46E0611F}" srcOrd="0" destOrd="0" presId="urn:microsoft.com/office/officeart/2005/8/layout/vList2"/>
    <dgm:cxn modelId="{8151AB87-EA45-4C30-A1AE-2ED7C1269D0D}" srcId="{FF0D6D32-0E28-4A3C-B954-54CB0BE2B397}" destId="{46A3EC96-89E8-454B-A605-C39E36563A12}" srcOrd="0" destOrd="0" parTransId="{EE8368CF-659B-415B-AA8D-7AF36BAC4E16}" sibTransId="{F9C0A688-D725-4C46-B986-8E31D70C7350}"/>
    <dgm:cxn modelId="{6B8A7994-A7D0-4455-8D7C-CC88AFBE0864}" srcId="{FF0D6D32-0E28-4A3C-B954-54CB0BE2B397}" destId="{5EC5D395-6AD2-43A6-9938-CCC2DBF0BF9D}" srcOrd="3" destOrd="0" parTransId="{94F653D9-91CF-4F18-BAB7-E1D34D6240AA}" sibTransId="{280C6606-A90D-4A8A-A6E2-3389ED948B39}"/>
    <dgm:cxn modelId="{B7118298-C320-4723-862A-D580E885E2FA}" srcId="{FF0D6D32-0E28-4A3C-B954-54CB0BE2B397}" destId="{43221873-4D2C-41EA-9690-78C944F14C0D}" srcOrd="2" destOrd="0" parTransId="{F2BF2546-209F-4A59-B17E-E8BED53B7B2B}" sibTransId="{D18FD5B9-C173-4832-A78E-7171216AD206}"/>
    <dgm:cxn modelId="{E2E83FC5-F0F8-402E-972A-F83A92FD6DE3}" srcId="{FF0D6D32-0E28-4A3C-B954-54CB0BE2B397}" destId="{373F2747-2C35-4D78-99C9-064462CC492E}" srcOrd="4" destOrd="0" parTransId="{894A4FAA-1FD7-4F6F-9922-64E3C8CAAC34}" sibTransId="{8CB3F011-9828-4421-A9FB-4E3E615A0E68}"/>
    <dgm:cxn modelId="{F4C8F5C5-F8F0-4235-B1FC-00DF66F98FFB}" srcId="{B88C4901-9FE3-4964-8A30-6F6EB29EC47D}" destId="{FF0D6D32-0E28-4A3C-B954-54CB0BE2B397}" srcOrd="0" destOrd="0" parTransId="{1C8DB784-DFCE-4504-9F8C-1721B47D8809}" sibTransId="{B398CE2D-2DA5-44C1-9DE2-7726F4674FAC}"/>
    <dgm:cxn modelId="{82139AC7-B25B-4E3C-BFF1-3576527EE53D}" type="presOf" srcId="{FF0D6D32-0E28-4A3C-B954-54CB0BE2B397}" destId="{86D01EBA-76E6-4861-A50A-F578054912A8}" srcOrd="0" destOrd="0" presId="urn:microsoft.com/office/officeart/2005/8/layout/vList2"/>
    <dgm:cxn modelId="{4C2FB3E9-B114-479D-A1A8-6749B8BD8B7B}" type="presOf" srcId="{D03D8002-AE29-4015-A45A-354A9AA4AF7E}" destId="{143237E4-2F72-4C74-8267-D0C6913DFAA0}" srcOrd="0" destOrd="1" presId="urn:microsoft.com/office/officeart/2005/8/layout/vList2"/>
    <dgm:cxn modelId="{14E7C9FD-3321-4FA7-8C67-9A0A2B7C5ABB}" type="presOf" srcId="{46A3EC96-89E8-454B-A605-C39E36563A12}" destId="{143237E4-2F72-4C74-8267-D0C6913DFAA0}" srcOrd="0" destOrd="0" presId="urn:microsoft.com/office/officeart/2005/8/layout/vList2"/>
    <dgm:cxn modelId="{450522B2-8F32-4292-B370-CC5CFF9BFE58}" type="presParOf" srcId="{170E6BA1-044B-4831-8CDC-980D46E0611F}" destId="{86D01EBA-76E6-4861-A50A-F578054912A8}" srcOrd="0" destOrd="0" presId="urn:microsoft.com/office/officeart/2005/8/layout/vList2"/>
    <dgm:cxn modelId="{D322BB1D-FF57-45D6-B9C3-421ABB45EF4F}" type="presParOf" srcId="{170E6BA1-044B-4831-8CDC-980D46E0611F}" destId="{143237E4-2F72-4C74-8267-D0C6913DFAA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D736DE-04AB-4D35-B8EF-256C2ECE9DB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3B91F897-B523-487D-AABD-BF83B9E4D432}">
      <dgm:prSet phldrT="[テキスト]"/>
      <dgm:spPr/>
      <dgm:t>
        <a:bodyPr/>
        <a:lstStyle/>
        <a:p>
          <a:r>
            <a:rPr lang="ja-JP" altLang="en-US" dirty="0"/>
            <a:t>■サービス提供コンセプト</a:t>
          </a:r>
          <a:endParaRPr kumimoji="1" lang="ja-JP" altLang="en-US" dirty="0"/>
        </a:p>
      </dgm:t>
    </dgm:pt>
    <dgm:pt modelId="{E47F636C-CDC3-498E-80F2-623AC934635F}" type="parTrans" cxnId="{DC86C5A5-57E4-459F-8B9F-6C0AEB2D3E8F}">
      <dgm:prSet/>
      <dgm:spPr/>
      <dgm:t>
        <a:bodyPr/>
        <a:lstStyle/>
        <a:p>
          <a:endParaRPr kumimoji="1" lang="ja-JP" altLang="en-US"/>
        </a:p>
      </dgm:t>
    </dgm:pt>
    <dgm:pt modelId="{1DB348F2-FD31-479B-9452-FE7BCEA5F764}" type="sibTrans" cxnId="{DC86C5A5-57E4-459F-8B9F-6C0AEB2D3E8F}">
      <dgm:prSet/>
      <dgm:spPr/>
      <dgm:t>
        <a:bodyPr/>
        <a:lstStyle/>
        <a:p>
          <a:endParaRPr kumimoji="1" lang="ja-JP" altLang="en-US"/>
        </a:p>
      </dgm:t>
    </dgm:pt>
    <dgm:pt modelId="{CD361DA9-992C-4E7E-9D33-42BC289E105E}">
      <dgm:prSet/>
      <dgm:spPr/>
      <dgm:t>
        <a:bodyPr/>
        <a:lstStyle/>
        <a:p>
          <a:r>
            <a:rPr lang="ja-JP" altLang="en-US" dirty="0"/>
            <a:t>グローバルな視点でサービスを提供</a:t>
          </a:r>
          <a:br>
            <a:rPr lang="en-US" altLang="ja-JP" dirty="0"/>
          </a:br>
          <a:endParaRPr lang="en-US" altLang="ja-JP" dirty="0"/>
        </a:p>
      </dgm:t>
    </dgm:pt>
    <dgm:pt modelId="{DB8FEEA9-E428-4F99-9301-84A92E6DCF73}" type="parTrans" cxnId="{EFFA6BDE-BEA5-4137-9B5F-B17EAD33F86A}">
      <dgm:prSet/>
      <dgm:spPr/>
      <dgm:t>
        <a:bodyPr/>
        <a:lstStyle/>
        <a:p>
          <a:endParaRPr kumimoji="1" lang="ja-JP" altLang="en-US"/>
        </a:p>
      </dgm:t>
    </dgm:pt>
    <dgm:pt modelId="{E7967DB6-C2CE-41A4-8A8D-02CBEC8274D5}" type="sibTrans" cxnId="{EFFA6BDE-BEA5-4137-9B5F-B17EAD33F86A}">
      <dgm:prSet/>
      <dgm:spPr/>
      <dgm:t>
        <a:bodyPr/>
        <a:lstStyle/>
        <a:p>
          <a:endParaRPr kumimoji="1" lang="ja-JP" altLang="en-US"/>
        </a:p>
      </dgm:t>
    </dgm:pt>
    <dgm:pt modelId="{AEFB8CB0-2B0F-46F4-9F23-66EB60386207}">
      <dgm:prSet/>
      <dgm:spPr/>
      <dgm:t>
        <a:bodyPr/>
        <a:lstStyle/>
        <a:p>
          <a:r>
            <a:rPr lang="ja-JP" altLang="en-US" dirty="0"/>
            <a:t>信頼できるオープンソースソフトウエアの活用とエンタープライズサービスを連携することで他社との差別化を図る。</a:t>
          </a:r>
          <a:br>
            <a:rPr lang="en-US" altLang="ja-JP" dirty="0"/>
          </a:br>
          <a:endParaRPr lang="en-US" altLang="ja-JP" dirty="0"/>
        </a:p>
      </dgm:t>
    </dgm:pt>
    <dgm:pt modelId="{11DBF8E1-EFD2-4481-99F1-EF3B9CBE79AC}" type="parTrans" cxnId="{ED19A725-4E6F-447A-85D0-89601647D50C}">
      <dgm:prSet/>
      <dgm:spPr/>
      <dgm:t>
        <a:bodyPr/>
        <a:lstStyle/>
        <a:p>
          <a:endParaRPr kumimoji="1" lang="ja-JP" altLang="en-US"/>
        </a:p>
      </dgm:t>
    </dgm:pt>
    <dgm:pt modelId="{CF09C4B0-52B9-4BCD-8E10-149FB4174C18}" type="sibTrans" cxnId="{ED19A725-4E6F-447A-85D0-89601647D50C}">
      <dgm:prSet/>
      <dgm:spPr/>
      <dgm:t>
        <a:bodyPr/>
        <a:lstStyle/>
        <a:p>
          <a:endParaRPr kumimoji="1" lang="ja-JP" altLang="en-US"/>
        </a:p>
      </dgm:t>
    </dgm:pt>
    <dgm:pt modelId="{5AA47D23-BCF2-4B5A-90CD-DFCB7E399A06}">
      <dgm:prSet/>
      <dgm:spPr/>
      <dgm:t>
        <a:bodyPr/>
        <a:lstStyle/>
        <a:p>
          <a:r>
            <a:rPr lang="ja-JP" altLang="en-US" dirty="0"/>
            <a:t>積極的に海外企業とのパートナーシップを行い、顧客のニーズに応えられるサービスを提供</a:t>
          </a:r>
        </a:p>
      </dgm:t>
    </dgm:pt>
    <dgm:pt modelId="{28B6A48D-7307-4E6C-B20B-88C12D16F434}" type="parTrans" cxnId="{092A596C-3715-4E8E-939F-324D766D8AD3}">
      <dgm:prSet/>
      <dgm:spPr/>
      <dgm:t>
        <a:bodyPr/>
        <a:lstStyle/>
        <a:p>
          <a:endParaRPr kumimoji="1" lang="ja-JP" altLang="en-US"/>
        </a:p>
      </dgm:t>
    </dgm:pt>
    <dgm:pt modelId="{D62FB56B-837A-4549-86B4-003E46FB36BA}" type="sibTrans" cxnId="{092A596C-3715-4E8E-939F-324D766D8AD3}">
      <dgm:prSet/>
      <dgm:spPr/>
      <dgm:t>
        <a:bodyPr/>
        <a:lstStyle/>
        <a:p>
          <a:endParaRPr kumimoji="1" lang="ja-JP" altLang="en-US"/>
        </a:p>
      </dgm:t>
    </dgm:pt>
    <dgm:pt modelId="{F2043337-6FC6-49E0-945A-84E5CC2B4900}" type="pres">
      <dgm:prSet presAssocID="{0ED736DE-04AB-4D35-B8EF-256C2ECE9DB2}" presName="linear" presStyleCnt="0">
        <dgm:presLayoutVars>
          <dgm:animLvl val="lvl"/>
          <dgm:resizeHandles val="exact"/>
        </dgm:presLayoutVars>
      </dgm:prSet>
      <dgm:spPr/>
    </dgm:pt>
    <dgm:pt modelId="{1F0DCF7A-AF68-4DEB-B784-86DB170FAB7E}" type="pres">
      <dgm:prSet presAssocID="{3B91F897-B523-487D-AABD-BF83B9E4D432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F2C15A4-076E-47D0-9564-2B50B370F58E}" type="pres">
      <dgm:prSet presAssocID="{3B91F897-B523-487D-AABD-BF83B9E4D43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B558719-560D-4F0E-B27C-EAF635E06CBD}" type="presOf" srcId="{AEFB8CB0-2B0F-46F4-9F23-66EB60386207}" destId="{BF2C15A4-076E-47D0-9564-2B50B370F58E}" srcOrd="0" destOrd="1" presId="urn:microsoft.com/office/officeart/2005/8/layout/vList2"/>
    <dgm:cxn modelId="{ED19A725-4E6F-447A-85D0-89601647D50C}" srcId="{3B91F897-B523-487D-AABD-BF83B9E4D432}" destId="{AEFB8CB0-2B0F-46F4-9F23-66EB60386207}" srcOrd="1" destOrd="0" parTransId="{11DBF8E1-EFD2-4481-99F1-EF3B9CBE79AC}" sibTransId="{CF09C4B0-52B9-4BCD-8E10-149FB4174C18}"/>
    <dgm:cxn modelId="{092A596C-3715-4E8E-939F-324D766D8AD3}" srcId="{3B91F897-B523-487D-AABD-BF83B9E4D432}" destId="{5AA47D23-BCF2-4B5A-90CD-DFCB7E399A06}" srcOrd="2" destOrd="0" parTransId="{28B6A48D-7307-4E6C-B20B-88C12D16F434}" sibTransId="{D62FB56B-837A-4549-86B4-003E46FB36BA}"/>
    <dgm:cxn modelId="{BF78A454-7C65-46F4-9AE3-1F9E808CACC3}" type="presOf" srcId="{0ED736DE-04AB-4D35-B8EF-256C2ECE9DB2}" destId="{F2043337-6FC6-49E0-945A-84E5CC2B4900}" srcOrd="0" destOrd="0" presId="urn:microsoft.com/office/officeart/2005/8/layout/vList2"/>
    <dgm:cxn modelId="{50CD6E7C-008D-4020-A00F-493975FF0914}" type="presOf" srcId="{3B91F897-B523-487D-AABD-BF83B9E4D432}" destId="{1F0DCF7A-AF68-4DEB-B784-86DB170FAB7E}" srcOrd="0" destOrd="0" presId="urn:microsoft.com/office/officeart/2005/8/layout/vList2"/>
    <dgm:cxn modelId="{DC86C5A5-57E4-459F-8B9F-6C0AEB2D3E8F}" srcId="{0ED736DE-04AB-4D35-B8EF-256C2ECE9DB2}" destId="{3B91F897-B523-487D-AABD-BF83B9E4D432}" srcOrd="0" destOrd="0" parTransId="{E47F636C-CDC3-498E-80F2-623AC934635F}" sibTransId="{1DB348F2-FD31-479B-9452-FE7BCEA5F764}"/>
    <dgm:cxn modelId="{11FDACD5-B544-49C8-8210-724ABAC8FB25}" type="presOf" srcId="{5AA47D23-BCF2-4B5A-90CD-DFCB7E399A06}" destId="{BF2C15A4-076E-47D0-9564-2B50B370F58E}" srcOrd="0" destOrd="2" presId="urn:microsoft.com/office/officeart/2005/8/layout/vList2"/>
    <dgm:cxn modelId="{EFFA6BDE-BEA5-4137-9B5F-B17EAD33F86A}" srcId="{3B91F897-B523-487D-AABD-BF83B9E4D432}" destId="{CD361DA9-992C-4E7E-9D33-42BC289E105E}" srcOrd="0" destOrd="0" parTransId="{DB8FEEA9-E428-4F99-9301-84A92E6DCF73}" sibTransId="{E7967DB6-C2CE-41A4-8A8D-02CBEC8274D5}"/>
    <dgm:cxn modelId="{CF8F4BEB-319A-4DC6-907B-025B21D1A289}" type="presOf" srcId="{CD361DA9-992C-4E7E-9D33-42BC289E105E}" destId="{BF2C15A4-076E-47D0-9564-2B50B370F58E}" srcOrd="0" destOrd="0" presId="urn:microsoft.com/office/officeart/2005/8/layout/vList2"/>
    <dgm:cxn modelId="{C3EF2EDA-4166-4ADB-8685-4E570DC97790}" type="presParOf" srcId="{F2043337-6FC6-49E0-945A-84E5CC2B4900}" destId="{1F0DCF7A-AF68-4DEB-B784-86DB170FAB7E}" srcOrd="0" destOrd="0" presId="urn:microsoft.com/office/officeart/2005/8/layout/vList2"/>
    <dgm:cxn modelId="{9D46BE5E-9018-460F-8997-460395208554}" type="presParOf" srcId="{F2043337-6FC6-49E0-945A-84E5CC2B4900}" destId="{BF2C15A4-076E-47D0-9564-2B50B370F58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FDFEED-D2FB-4CD7-B3EA-7D6210ABB96D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786E6489-D817-4C45-899A-59D61E0E16B1}">
      <dgm:prSet/>
      <dgm:spPr/>
      <dgm:t>
        <a:bodyPr/>
        <a:lstStyle/>
        <a:p>
          <a:r>
            <a:rPr lang="ja-JP" sz="1700" dirty="0"/>
            <a:t>事業内容　</a:t>
          </a:r>
          <a:r>
            <a:rPr lang="en-US" sz="1700" dirty="0"/>
            <a:t>LMS</a:t>
          </a:r>
          <a:r>
            <a:rPr lang="ja-JP" sz="1700" dirty="0"/>
            <a:t>ソリューション提供</a:t>
          </a:r>
        </a:p>
      </dgm:t>
    </dgm:pt>
    <dgm:pt modelId="{32E1C93A-ED54-4E8B-AE92-2B4311C268C1}" type="parTrans" cxnId="{481B2CB4-0C60-485F-AC72-9245382E293E}">
      <dgm:prSet/>
      <dgm:spPr/>
      <dgm:t>
        <a:bodyPr/>
        <a:lstStyle/>
        <a:p>
          <a:endParaRPr kumimoji="1" lang="ja-JP" altLang="en-US"/>
        </a:p>
      </dgm:t>
    </dgm:pt>
    <dgm:pt modelId="{3F66684E-701C-465C-BF9A-9F35E5C65C1F}" type="sibTrans" cxnId="{481B2CB4-0C60-485F-AC72-9245382E293E}">
      <dgm:prSet/>
      <dgm:spPr/>
      <dgm:t>
        <a:bodyPr/>
        <a:lstStyle/>
        <a:p>
          <a:endParaRPr kumimoji="1" lang="ja-JP" altLang="en-US"/>
        </a:p>
      </dgm:t>
    </dgm:pt>
    <dgm:pt modelId="{1CDF0A27-7FBE-4E2B-87E9-BEB54835C056}">
      <dgm:prSet custT="1"/>
      <dgm:spPr/>
      <dgm:t>
        <a:bodyPr/>
        <a:lstStyle/>
        <a:p>
          <a:r>
            <a:rPr lang="en-US" sz="2000" dirty="0">
              <a:solidFill>
                <a:schemeClr val="bg1"/>
              </a:solidFill>
            </a:rPr>
            <a:t>Resonant LMS</a:t>
          </a:r>
          <a:endParaRPr lang="ja-JP" sz="2000" dirty="0">
            <a:solidFill>
              <a:schemeClr val="bg1"/>
            </a:solidFill>
          </a:endParaRPr>
        </a:p>
      </dgm:t>
    </dgm:pt>
    <dgm:pt modelId="{778D1362-D783-4A6A-ACBA-9CC1B5586500}" type="parTrans" cxnId="{78D2B661-CF28-482A-8B75-EEFE6F59853C}">
      <dgm:prSet/>
      <dgm:spPr/>
      <dgm:t>
        <a:bodyPr/>
        <a:lstStyle/>
        <a:p>
          <a:endParaRPr kumimoji="1" lang="ja-JP" altLang="en-US"/>
        </a:p>
      </dgm:t>
    </dgm:pt>
    <dgm:pt modelId="{1574FDAB-A18C-42DE-8702-CAEE1A3FEDD9}" type="sibTrans" cxnId="{78D2B661-CF28-482A-8B75-EEFE6F59853C}">
      <dgm:prSet/>
      <dgm:spPr/>
      <dgm:t>
        <a:bodyPr/>
        <a:lstStyle/>
        <a:p>
          <a:endParaRPr kumimoji="1" lang="ja-JP" altLang="en-US"/>
        </a:p>
      </dgm:t>
    </dgm:pt>
    <dgm:pt modelId="{09BF7666-593F-4250-B058-CB107C31610B}">
      <dgm:prSet custT="1"/>
      <dgm:spPr/>
      <dgm:t>
        <a:bodyPr/>
        <a:lstStyle/>
        <a:p>
          <a:r>
            <a:rPr lang="en-US" sz="2000" dirty="0"/>
            <a:t>Moodle</a:t>
          </a:r>
          <a:r>
            <a:rPr lang="ja-JP" sz="2000" dirty="0"/>
            <a:t>導入・カスタマイズ</a:t>
          </a:r>
        </a:p>
      </dgm:t>
    </dgm:pt>
    <dgm:pt modelId="{6C9E5EE4-6A9F-41A4-84AA-EA36988DAFC9}" type="parTrans" cxnId="{F80315AB-6E6F-4860-A43E-711847305CE6}">
      <dgm:prSet/>
      <dgm:spPr/>
      <dgm:t>
        <a:bodyPr/>
        <a:lstStyle/>
        <a:p>
          <a:endParaRPr kumimoji="1" lang="ja-JP" altLang="en-US"/>
        </a:p>
      </dgm:t>
    </dgm:pt>
    <dgm:pt modelId="{3FFE31EC-61D1-4771-8CD7-89C1F41951C9}" type="sibTrans" cxnId="{F80315AB-6E6F-4860-A43E-711847305CE6}">
      <dgm:prSet/>
      <dgm:spPr/>
      <dgm:t>
        <a:bodyPr/>
        <a:lstStyle/>
        <a:p>
          <a:endParaRPr kumimoji="1" lang="ja-JP" altLang="en-US"/>
        </a:p>
      </dgm:t>
    </dgm:pt>
    <dgm:pt modelId="{443292DB-9A29-4214-80E4-ADA1937BEAE3}">
      <dgm:prSet custT="1"/>
      <dgm:spPr/>
      <dgm:t>
        <a:bodyPr/>
        <a:lstStyle/>
        <a:p>
          <a:r>
            <a:rPr lang="ja-JP" sz="2000" dirty="0"/>
            <a:t>企業・多組織対応マルチテナント</a:t>
          </a:r>
          <a:r>
            <a:rPr lang="en-US" sz="2000" dirty="0"/>
            <a:t>LMS</a:t>
          </a:r>
          <a:r>
            <a:rPr lang="ja-JP" sz="2000" dirty="0"/>
            <a:t>導入</a:t>
          </a:r>
        </a:p>
      </dgm:t>
    </dgm:pt>
    <dgm:pt modelId="{3387A35B-4F11-47CC-863D-D70055AC376D}" type="parTrans" cxnId="{0533E7C2-771C-4C19-A2C2-E6281F30C891}">
      <dgm:prSet/>
      <dgm:spPr/>
      <dgm:t>
        <a:bodyPr/>
        <a:lstStyle/>
        <a:p>
          <a:endParaRPr kumimoji="1" lang="ja-JP" altLang="en-US"/>
        </a:p>
      </dgm:t>
    </dgm:pt>
    <dgm:pt modelId="{2C42B9BE-9B80-4C4A-87A2-975AAF411002}" type="sibTrans" cxnId="{0533E7C2-771C-4C19-A2C2-E6281F30C891}">
      <dgm:prSet/>
      <dgm:spPr/>
      <dgm:t>
        <a:bodyPr/>
        <a:lstStyle/>
        <a:p>
          <a:endParaRPr kumimoji="1" lang="ja-JP" altLang="en-US"/>
        </a:p>
      </dgm:t>
    </dgm:pt>
    <dgm:pt modelId="{FFDB2D90-4E89-4C50-89B8-967DB60E881B}">
      <dgm:prSet custT="1"/>
      <dgm:spPr/>
      <dgm:t>
        <a:bodyPr/>
        <a:lstStyle/>
        <a:p>
          <a:r>
            <a:rPr lang="en-US" sz="2000" dirty="0"/>
            <a:t>LMS</a:t>
          </a:r>
          <a:r>
            <a:rPr lang="ja-JP" sz="2000" dirty="0"/>
            <a:t>連携サービス</a:t>
          </a:r>
        </a:p>
      </dgm:t>
    </dgm:pt>
    <dgm:pt modelId="{E33AE356-7636-4C1E-993D-A65C1545D72D}" type="parTrans" cxnId="{1AB9C888-4595-4365-8B61-237E6141BDFC}">
      <dgm:prSet/>
      <dgm:spPr/>
      <dgm:t>
        <a:bodyPr/>
        <a:lstStyle/>
        <a:p>
          <a:endParaRPr kumimoji="1" lang="ja-JP" altLang="en-US"/>
        </a:p>
      </dgm:t>
    </dgm:pt>
    <dgm:pt modelId="{9CA78EAA-4BE4-47A3-B512-D974DED6C142}" type="sibTrans" cxnId="{1AB9C888-4595-4365-8B61-237E6141BDFC}">
      <dgm:prSet/>
      <dgm:spPr/>
      <dgm:t>
        <a:bodyPr/>
        <a:lstStyle/>
        <a:p>
          <a:endParaRPr kumimoji="1" lang="ja-JP" altLang="en-US"/>
        </a:p>
      </dgm:t>
    </dgm:pt>
    <dgm:pt modelId="{EB817873-D473-4565-A537-9A32F1CC3464}">
      <dgm:prSet custT="1"/>
      <dgm:spPr/>
      <dgm:t>
        <a:bodyPr/>
        <a:lstStyle/>
        <a:p>
          <a:r>
            <a:rPr lang="en-US" sz="2000" dirty="0" err="1"/>
            <a:t>Intelliboard</a:t>
          </a:r>
          <a:r>
            <a:rPr lang="en-US" sz="2000" dirty="0"/>
            <a:t> </a:t>
          </a:r>
          <a:r>
            <a:rPr lang="en-US" sz="2000" dirty="0" err="1"/>
            <a:t>.net</a:t>
          </a:r>
          <a:r>
            <a:rPr lang="ja-JP" altLang="en-US" sz="2000" dirty="0"/>
            <a:t>（リアルタイム学修分析）</a:t>
          </a:r>
          <a:endParaRPr lang="ja-JP" sz="2000" dirty="0"/>
        </a:p>
      </dgm:t>
    </dgm:pt>
    <dgm:pt modelId="{FFB2299F-062E-44EF-BEDE-15A49C7E0CFB}" type="parTrans" cxnId="{436D6F4F-0C47-4165-A2FF-578312D523A2}">
      <dgm:prSet/>
      <dgm:spPr/>
      <dgm:t>
        <a:bodyPr/>
        <a:lstStyle/>
        <a:p>
          <a:endParaRPr kumimoji="1" lang="ja-JP" altLang="en-US"/>
        </a:p>
      </dgm:t>
    </dgm:pt>
    <dgm:pt modelId="{5B69CD27-9F36-4D5B-BBE2-EC4AD1A9F904}" type="sibTrans" cxnId="{436D6F4F-0C47-4165-A2FF-578312D523A2}">
      <dgm:prSet/>
      <dgm:spPr/>
      <dgm:t>
        <a:bodyPr/>
        <a:lstStyle/>
        <a:p>
          <a:endParaRPr kumimoji="1" lang="ja-JP" altLang="en-US"/>
        </a:p>
      </dgm:t>
    </dgm:pt>
    <dgm:pt modelId="{F6B81A5E-0362-4C69-BC53-9FE9B4342DB7}">
      <dgm:prSet custT="1"/>
      <dgm:spPr/>
      <dgm:t>
        <a:bodyPr/>
        <a:lstStyle/>
        <a:p>
          <a:r>
            <a:rPr lang="en-US" sz="2000" dirty="0"/>
            <a:t>Panopto</a:t>
          </a:r>
          <a:r>
            <a:rPr lang="ja-JP" altLang="en-US" sz="2000" dirty="0"/>
            <a:t>（リッチメディア動画作成、配信）</a:t>
          </a:r>
          <a:endParaRPr lang="ja-JP" sz="2000" dirty="0"/>
        </a:p>
      </dgm:t>
    </dgm:pt>
    <dgm:pt modelId="{0BE74499-D423-4471-95A1-8C6B53B5C2DD}" type="parTrans" cxnId="{9A266526-5315-4803-A2CB-2180DFF27415}">
      <dgm:prSet/>
      <dgm:spPr/>
      <dgm:t>
        <a:bodyPr/>
        <a:lstStyle/>
        <a:p>
          <a:endParaRPr kumimoji="1" lang="ja-JP" altLang="en-US"/>
        </a:p>
      </dgm:t>
    </dgm:pt>
    <dgm:pt modelId="{08C4B247-DFD3-478E-B990-83825486FA3F}" type="sibTrans" cxnId="{9A266526-5315-4803-A2CB-2180DFF27415}">
      <dgm:prSet/>
      <dgm:spPr/>
      <dgm:t>
        <a:bodyPr/>
        <a:lstStyle/>
        <a:p>
          <a:endParaRPr kumimoji="1" lang="ja-JP" altLang="en-US"/>
        </a:p>
      </dgm:t>
    </dgm:pt>
    <dgm:pt modelId="{70AB9E9C-4D54-4ED9-AF66-9B0A5D967474}">
      <dgm:prSet custT="1"/>
      <dgm:spPr/>
      <dgm:t>
        <a:bodyPr/>
        <a:lstStyle/>
        <a:p>
          <a:r>
            <a:rPr lang="en-US" sz="2000" dirty="0" err="1"/>
            <a:t>Mahara</a:t>
          </a:r>
          <a:endParaRPr lang="ja-JP" sz="2000" dirty="0"/>
        </a:p>
      </dgm:t>
    </dgm:pt>
    <dgm:pt modelId="{A3CD13A1-B0B0-40BB-8EA3-BDA8F3D702AA}" type="parTrans" cxnId="{6C56D79C-F33A-4B22-82A0-F96AE1BFB278}">
      <dgm:prSet/>
      <dgm:spPr/>
      <dgm:t>
        <a:bodyPr/>
        <a:lstStyle/>
        <a:p>
          <a:endParaRPr kumimoji="1" lang="ja-JP" altLang="en-US"/>
        </a:p>
      </dgm:t>
    </dgm:pt>
    <dgm:pt modelId="{DB72B706-F80C-42C0-A742-4FE499384D40}" type="sibTrans" cxnId="{6C56D79C-F33A-4B22-82A0-F96AE1BFB278}">
      <dgm:prSet/>
      <dgm:spPr/>
      <dgm:t>
        <a:bodyPr/>
        <a:lstStyle/>
        <a:p>
          <a:endParaRPr kumimoji="1" lang="ja-JP" altLang="en-US"/>
        </a:p>
      </dgm:t>
    </dgm:pt>
    <dgm:pt modelId="{269D22C7-E2F8-46CD-A90A-74346A05A6FA}">
      <dgm:prSet custT="1"/>
      <dgm:spPr/>
      <dgm:t>
        <a:bodyPr/>
        <a:lstStyle/>
        <a:p>
          <a:r>
            <a:rPr lang="en-US" sz="2000" dirty="0" err="1"/>
            <a:t>Wowza</a:t>
          </a:r>
          <a:endParaRPr lang="ja-JP" sz="2000" dirty="0"/>
        </a:p>
      </dgm:t>
    </dgm:pt>
    <dgm:pt modelId="{38112A0A-3CAC-4910-B3FD-EA1BCD2873D2}" type="parTrans" cxnId="{012F8E74-86CA-4722-9F92-22429A87CA40}">
      <dgm:prSet/>
      <dgm:spPr/>
      <dgm:t>
        <a:bodyPr/>
        <a:lstStyle/>
        <a:p>
          <a:endParaRPr kumimoji="1" lang="ja-JP" altLang="en-US"/>
        </a:p>
      </dgm:t>
    </dgm:pt>
    <dgm:pt modelId="{A463AEB5-E096-4B20-8228-96878254A50D}" type="sibTrans" cxnId="{012F8E74-86CA-4722-9F92-22429A87CA40}">
      <dgm:prSet/>
      <dgm:spPr/>
      <dgm:t>
        <a:bodyPr/>
        <a:lstStyle/>
        <a:p>
          <a:endParaRPr kumimoji="1" lang="ja-JP" altLang="en-US"/>
        </a:p>
      </dgm:t>
    </dgm:pt>
    <dgm:pt modelId="{452ECB80-B9C2-4AA9-A2E4-1B4E823051F4}">
      <dgm:prSet custT="1"/>
      <dgm:spPr/>
      <dgm:t>
        <a:bodyPr/>
        <a:lstStyle/>
        <a:p>
          <a:r>
            <a:rPr kumimoji="1" lang="en-US" sz="2000" dirty="0"/>
            <a:t>Vimeo</a:t>
          </a:r>
          <a:endParaRPr lang="ja-JP" sz="2000" dirty="0"/>
        </a:p>
      </dgm:t>
    </dgm:pt>
    <dgm:pt modelId="{873ED59F-4DD7-4370-B301-8B368EEAD488}" type="parTrans" cxnId="{B0854A73-2B93-4596-B2A0-8D2CDB830E09}">
      <dgm:prSet/>
      <dgm:spPr/>
      <dgm:t>
        <a:bodyPr/>
        <a:lstStyle/>
        <a:p>
          <a:endParaRPr kumimoji="1" lang="ja-JP" altLang="en-US"/>
        </a:p>
      </dgm:t>
    </dgm:pt>
    <dgm:pt modelId="{BBA6C0DB-84B1-43C2-9592-D747C9979BD4}" type="sibTrans" cxnId="{B0854A73-2B93-4596-B2A0-8D2CDB830E09}">
      <dgm:prSet/>
      <dgm:spPr/>
      <dgm:t>
        <a:bodyPr/>
        <a:lstStyle/>
        <a:p>
          <a:endParaRPr kumimoji="1" lang="ja-JP" altLang="en-US"/>
        </a:p>
      </dgm:t>
    </dgm:pt>
    <dgm:pt modelId="{1D70C080-83CE-4385-AC3A-C07173A80B11}">
      <dgm:prSet custT="1"/>
      <dgm:spPr/>
      <dgm:t>
        <a:bodyPr/>
        <a:lstStyle/>
        <a:p>
          <a:r>
            <a:rPr kumimoji="1" lang="en-US" sz="2000" dirty="0" err="1"/>
            <a:t>Amanote</a:t>
          </a:r>
          <a:endParaRPr lang="ja-JP" sz="2000" dirty="0"/>
        </a:p>
      </dgm:t>
    </dgm:pt>
    <dgm:pt modelId="{0DFCB636-100D-4624-8F1E-02B3820B9390}" type="parTrans" cxnId="{9D6E25EC-4EF9-4E2A-919F-E29C38A656A2}">
      <dgm:prSet/>
      <dgm:spPr/>
      <dgm:t>
        <a:bodyPr/>
        <a:lstStyle/>
        <a:p>
          <a:endParaRPr kumimoji="1" lang="ja-JP" altLang="en-US"/>
        </a:p>
      </dgm:t>
    </dgm:pt>
    <dgm:pt modelId="{1C953E45-3C84-4CDF-A97C-ACCB680634E6}" type="sibTrans" cxnId="{9D6E25EC-4EF9-4E2A-919F-E29C38A656A2}">
      <dgm:prSet/>
      <dgm:spPr/>
      <dgm:t>
        <a:bodyPr/>
        <a:lstStyle/>
        <a:p>
          <a:endParaRPr kumimoji="1" lang="ja-JP" altLang="en-US"/>
        </a:p>
      </dgm:t>
    </dgm:pt>
    <dgm:pt modelId="{76D438F1-51C0-4779-B838-957F2343F956}">
      <dgm:prSet custT="1"/>
      <dgm:spPr/>
      <dgm:t>
        <a:bodyPr/>
        <a:lstStyle/>
        <a:p>
          <a:r>
            <a:rPr lang="en-US" sz="2000" dirty="0"/>
            <a:t>Zoom</a:t>
          </a:r>
          <a:endParaRPr lang="ja-JP" sz="2000" dirty="0"/>
        </a:p>
      </dgm:t>
    </dgm:pt>
    <dgm:pt modelId="{D04B925A-582D-4012-BB69-228C39B16634}" type="parTrans" cxnId="{092EDC64-9475-4DD0-AAB2-D9FB9DB2B399}">
      <dgm:prSet/>
      <dgm:spPr/>
      <dgm:t>
        <a:bodyPr/>
        <a:lstStyle/>
        <a:p>
          <a:endParaRPr kumimoji="1" lang="ja-JP" altLang="en-US"/>
        </a:p>
      </dgm:t>
    </dgm:pt>
    <dgm:pt modelId="{830B66FD-BCA1-491F-9850-FC1B790EC3BB}" type="sibTrans" cxnId="{092EDC64-9475-4DD0-AAB2-D9FB9DB2B399}">
      <dgm:prSet/>
      <dgm:spPr/>
      <dgm:t>
        <a:bodyPr/>
        <a:lstStyle/>
        <a:p>
          <a:endParaRPr kumimoji="1" lang="ja-JP" altLang="en-US"/>
        </a:p>
      </dgm:t>
    </dgm:pt>
    <dgm:pt modelId="{B8010F50-5420-47F8-9C76-8102C652499E}">
      <dgm:prSet custT="1"/>
      <dgm:spPr/>
      <dgm:t>
        <a:bodyPr/>
        <a:lstStyle/>
        <a:p>
          <a:r>
            <a:rPr lang="en-US" sz="2000" dirty="0"/>
            <a:t>Canvas LMS SaaS</a:t>
          </a:r>
          <a:r>
            <a:rPr lang="ja-JP" sz="2000" dirty="0"/>
            <a:t>導入</a:t>
          </a:r>
          <a:endParaRPr lang="ja-JP" sz="2000" dirty="0">
            <a:solidFill>
              <a:schemeClr val="bg1"/>
            </a:solidFill>
          </a:endParaRPr>
        </a:p>
      </dgm:t>
    </dgm:pt>
    <dgm:pt modelId="{11611F8E-6409-46C8-BB67-E062E58F6080}" type="parTrans" cxnId="{99E38199-6F8B-4287-B017-0F7A8E6AC931}">
      <dgm:prSet/>
      <dgm:spPr/>
      <dgm:t>
        <a:bodyPr/>
        <a:lstStyle/>
        <a:p>
          <a:endParaRPr kumimoji="1" lang="ja-JP" altLang="en-US"/>
        </a:p>
      </dgm:t>
    </dgm:pt>
    <dgm:pt modelId="{981EA8C3-85C6-4E27-B92B-11E2D33CFE09}" type="sibTrans" cxnId="{99E38199-6F8B-4287-B017-0F7A8E6AC931}">
      <dgm:prSet/>
      <dgm:spPr/>
      <dgm:t>
        <a:bodyPr/>
        <a:lstStyle/>
        <a:p>
          <a:endParaRPr kumimoji="1" lang="ja-JP" altLang="en-US"/>
        </a:p>
      </dgm:t>
    </dgm:pt>
    <dgm:pt modelId="{E6315479-E088-4570-AD3A-74680916B4F7}" type="pres">
      <dgm:prSet presAssocID="{BFFDFEED-D2FB-4CD7-B3EA-7D6210ABB96D}" presName="linearFlow" presStyleCnt="0">
        <dgm:presLayoutVars>
          <dgm:dir/>
          <dgm:resizeHandles val="exact"/>
        </dgm:presLayoutVars>
      </dgm:prSet>
      <dgm:spPr/>
    </dgm:pt>
    <dgm:pt modelId="{85FC1867-2CF7-45FD-93D9-BA06A64373A3}" type="pres">
      <dgm:prSet presAssocID="{786E6489-D817-4C45-899A-59D61E0E16B1}" presName="composite" presStyleCnt="0"/>
      <dgm:spPr/>
    </dgm:pt>
    <dgm:pt modelId="{6C6AAA62-F20E-4C6E-B903-4DCC6F2DC986}" type="pres">
      <dgm:prSet presAssocID="{786E6489-D817-4C45-899A-59D61E0E16B1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484AA49-2F65-4364-A98A-32FEF62BD872}" type="pres">
      <dgm:prSet presAssocID="{786E6489-D817-4C45-899A-59D61E0E16B1}" presName="txShp" presStyleLbl="node1" presStyleIdx="0" presStyleCnt="1" custScaleX="124798" custScaleY="138954">
        <dgm:presLayoutVars>
          <dgm:bulletEnabled val="1"/>
        </dgm:presLayoutVars>
      </dgm:prSet>
      <dgm:spPr/>
    </dgm:pt>
  </dgm:ptLst>
  <dgm:cxnLst>
    <dgm:cxn modelId="{9A266526-5315-4803-A2CB-2180DFF27415}" srcId="{FFDB2D90-4E89-4C50-89B8-967DB60E881B}" destId="{F6B81A5E-0362-4C69-BC53-9FE9B4342DB7}" srcOrd="1" destOrd="0" parTransId="{0BE74499-D423-4471-95A1-8C6B53B5C2DD}" sibTransId="{08C4B247-DFD3-478E-B990-83825486FA3F}"/>
    <dgm:cxn modelId="{61C1142E-BFCC-4B1F-8D61-69AE53B11F22}" type="presOf" srcId="{B8010F50-5420-47F8-9C76-8102C652499E}" destId="{A484AA49-2F65-4364-A98A-32FEF62BD872}" srcOrd="0" destOrd="1" presId="urn:microsoft.com/office/officeart/2005/8/layout/vList3"/>
    <dgm:cxn modelId="{78D2B661-CF28-482A-8B75-EEFE6F59853C}" srcId="{786E6489-D817-4C45-899A-59D61E0E16B1}" destId="{1CDF0A27-7FBE-4E2B-87E9-BEB54835C056}" srcOrd="1" destOrd="0" parTransId="{778D1362-D783-4A6A-ACBA-9CC1B5586500}" sibTransId="{1574FDAB-A18C-42DE-8702-CAEE1A3FEDD9}"/>
    <dgm:cxn modelId="{E5B58042-3A88-478B-A31D-D6A8EE37FDC3}" type="presOf" srcId="{F6B81A5E-0362-4C69-BC53-9FE9B4342DB7}" destId="{A484AA49-2F65-4364-A98A-32FEF62BD872}" srcOrd="0" destOrd="7" presId="urn:microsoft.com/office/officeart/2005/8/layout/vList3"/>
    <dgm:cxn modelId="{4EF55043-D6DE-4284-9736-32AA4ED9890C}" type="presOf" srcId="{269D22C7-E2F8-46CD-A90A-74346A05A6FA}" destId="{A484AA49-2F65-4364-A98A-32FEF62BD872}" srcOrd="0" destOrd="9" presId="urn:microsoft.com/office/officeart/2005/8/layout/vList3"/>
    <dgm:cxn modelId="{092EDC64-9475-4DD0-AAB2-D9FB9DB2B399}" srcId="{FFDB2D90-4E89-4C50-89B8-967DB60E881B}" destId="{76D438F1-51C0-4779-B838-957F2343F956}" srcOrd="6" destOrd="0" parTransId="{D04B925A-582D-4012-BB69-228C39B16634}" sibTransId="{830B66FD-BCA1-491F-9850-FC1B790EC3BB}"/>
    <dgm:cxn modelId="{436D6F4F-0C47-4165-A2FF-578312D523A2}" srcId="{FFDB2D90-4E89-4C50-89B8-967DB60E881B}" destId="{EB817873-D473-4565-A537-9A32F1CC3464}" srcOrd="0" destOrd="0" parTransId="{FFB2299F-062E-44EF-BEDE-15A49C7E0CFB}" sibTransId="{5B69CD27-9F36-4D5B-BBE2-EC4AD1A9F904}"/>
    <dgm:cxn modelId="{B0854A73-2B93-4596-B2A0-8D2CDB830E09}" srcId="{FFDB2D90-4E89-4C50-89B8-967DB60E881B}" destId="{452ECB80-B9C2-4AA9-A2E4-1B4E823051F4}" srcOrd="4" destOrd="0" parTransId="{873ED59F-4DD7-4370-B301-8B368EEAD488}" sibTransId="{BBA6C0DB-84B1-43C2-9592-D747C9979BD4}"/>
    <dgm:cxn modelId="{012F8E74-86CA-4722-9F92-22429A87CA40}" srcId="{FFDB2D90-4E89-4C50-89B8-967DB60E881B}" destId="{269D22C7-E2F8-46CD-A90A-74346A05A6FA}" srcOrd="3" destOrd="0" parTransId="{38112A0A-3CAC-4910-B3FD-EA1BCD2873D2}" sibTransId="{A463AEB5-E096-4B20-8228-96878254A50D}"/>
    <dgm:cxn modelId="{1AB9C888-4595-4365-8B61-237E6141BDFC}" srcId="{786E6489-D817-4C45-899A-59D61E0E16B1}" destId="{FFDB2D90-4E89-4C50-89B8-967DB60E881B}" srcOrd="4" destOrd="0" parTransId="{E33AE356-7636-4C1E-993D-A65C1545D72D}" sibTransId="{9CA78EAA-4BE4-47A3-B512-D974DED6C142}"/>
    <dgm:cxn modelId="{4CCD2690-2EB9-4E60-910A-2040A39B51FE}" type="presOf" srcId="{70AB9E9C-4D54-4ED9-AF66-9B0A5D967474}" destId="{A484AA49-2F65-4364-A98A-32FEF62BD872}" srcOrd="0" destOrd="8" presId="urn:microsoft.com/office/officeart/2005/8/layout/vList3"/>
    <dgm:cxn modelId="{8F766596-718E-4AEB-BF70-6DECEEFEB3CC}" type="presOf" srcId="{76D438F1-51C0-4779-B838-957F2343F956}" destId="{A484AA49-2F65-4364-A98A-32FEF62BD872}" srcOrd="0" destOrd="12" presId="urn:microsoft.com/office/officeart/2005/8/layout/vList3"/>
    <dgm:cxn modelId="{99E38199-6F8B-4287-B017-0F7A8E6AC931}" srcId="{786E6489-D817-4C45-899A-59D61E0E16B1}" destId="{B8010F50-5420-47F8-9C76-8102C652499E}" srcOrd="0" destOrd="0" parTransId="{11611F8E-6409-46C8-BB67-E062E58F6080}" sibTransId="{981EA8C3-85C6-4E27-B92B-11E2D33CFE09}"/>
    <dgm:cxn modelId="{1C3BB79A-404C-418A-9EF0-A0219C8D5501}" type="presOf" srcId="{452ECB80-B9C2-4AA9-A2E4-1B4E823051F4}" destId="{A484AA49-2F65-4364-A98A-32FEF62BD872}" srcOrd="0" destOrd="10" presId="urn:microsoft.com/office/officeart/2005/8/layout/vList3"/>
    <dgm:cxn modelId="{6C56D79C-F33A-4B22-82A0-F96AE1BFB278}" srcId="{FFDB2D90-4E89-4C50-89B8-967DB60E881B}" destId="{70AB9E9C-4D54-4ED9-AF66-9B0A5D967474}" srcOrd="2" destOrd="0" parTransId="{A3CD13A1-B0B0-40BB-8EA3-BDA8F3D702AA}" sibTransId="{DB72B706-F80C-42C0-A742-4FE499384D40}"/>
    <dgm:cxn modelId="{E076C0A0-676F-45F5-87EB-8C6FE294F05F}" type="presOf" srcId="{443292DB-9A29-4214-80E4-ADA1937BEAE3}" destId="{A484AA49-2F65-4364-A98A-32FEF62BD872}" srcOrd="0" destOrd="4" presId="urn:microsoft.com/office/officeart/2005/8/layout/vList3"/>
    <dgm:cxn modelId="{F80315AB-6E6F-4860-A43E-711847305CE6}" srcId="{786E6489-D817-4C45-899A-59D61E0E16B1}" destId="{09BF7666-593F-4250-B058-CB107C31610B}" srcOrd="2" destOrd="0" parTransId="{6C9E5EE4-6A9F-41A4-84AA-EA36988DAFC9}" sibTransId="{3FFE31EC-61D1-4771-8CD7-89C1F41951C9}"/>
    <dgm:cxn modelId="{631186AB-FA72-4F1B-92F0-664C5FA77732}" type="presOf" srcId="{09BF7666-593F-4250-B058-CB107C31610B}" destId="{A484AA49-2F65-4364-A98A-32FEF62BD872}" srcOrd="0" destOrd="3" presId="urn:microsoft.com/office/officeart/2005/8/layout/vList3"/>
    <dgm:cxn modelId="{481B2CB4-0C60-485F-AC72-9245382E293E}" srcId="{BFFDFEED-D2FB-4CD7-B3EA-7D6210ABB96D}" destId="{786E6489-D817-4C45-899A-59D61E0E16B1}" srcOrd="0" destOrd="0" parTransId="{32E1C93A-ED54-4E8B-AE92-2B4311C268C1}" sibTransId="{3F66684E-701C-465C-BF9A-9F35E5C65C1F}"/>
    <dgm:cxn modelId="{B75394B6-E22D-4B79-9F5E-0B6ED67741F7}" type="presOf" srcId="{BFFDFEED-D2FB-4CD7-B3EA-7D6210ABB96D}" destId="{E6315479-E088-4570-AD3A-74680916B4F7}" srcOrd="0" destOrd="0" presId="urn:microsoft.com/office/officeart/2005/8/layout/vList3"/>
    <dgm:cxn modelId="{C2D759B8-7A6C-4BBB-9968-4AEF42048240}" type="presOf" srcId="{EB817873-D473-4565-A537-9A32F1CC3464}" destId="{A484AA49-2F65-4364-A98A-32FEF62BD872}" srcOrd="0" destOrd="6" presId="urn:microsoft.com/office/officeart/2005/8/layout/vList3"/>
    <dgm:cxn modelId="{97BB40BC-4443-4F1E-9665-91AF7528B865}" type="presOf" srcId="{1CDF0A27-7FBE-4E2B-87E9-BEB54835C056}" destId="{A484AA49-2F65-4364-A98A-32FEF62BD872}" srcOrd="0" destOrd="2" presId="urn:microsoft.com/office/officeart/2005/8/layout/vList3"/>
    <dgm:cxn modelId="{5EA6EFC1-18F4-4A6F-8267-11F52E119C81}" type="presOf" srcId="{1D70C080-83CE-4385-AC3A-C07173A80B11}" destId="{A484AA49-2F65-4364-A98A-32FEF62BD872}" srcOrd="0" destOrd="11" presId="urn:microsoft.com/office/officeart/2005/8/layout/vList3"/>
    <dgm:cxn modelId="{0533E7C2-771C-4C19-A2C2-E6281F30C891}" srcId="{786E6489-D817-4C45-899A-59D61E0E16B1}" destId="{443292DB-9A29-4214-80E4-ADA1937BEAE3}" srcOrd="3" destOrd="0" parTransId="{3387A35B-4F11-47CC-863D-D70055AC376D}" sibTransId="{2C42B9BE-9B80-4C4A-87A2-975AAF411002}"/>
    <dgm:cxn modelId="{9D0FDACB-3BC0-4BA8-B923-DF8DA0D43C55}" type="presOf" srcId="{786E6489-D817-4C45-899A-59D61E0E16B1}" destId="{A484AA49-2F65-4364-A98A-32FEF62BD872}" srcOrd="0" destOrd="0" presId="urn:microsoft.com/office/officeart/2005/8/layout/vList3"/>
    <dgm:cxn modelId="{EAD8CFD0-C053-4672-A824-C9E043D874C8}" type="presOf" srcId="{FFDB2D90-4E89-4C50-89B8-967DB60E881B}" destId="{A484AA49-2F65-4364-A98A-32FEF62BD872}" srcOrd="0" destOrd="5" presId="urn:microsoft.com/office/officeart/2005/8/layout/vList3"/>
    <dgm:cxn modelId="{9D6E25EC-4EF9-4E2A-919F-E29C38A656A2}" srcId="{FFDB2D90-4E89-4C50-89B8-967DB60E881B}" destId="{1D70C080-83CE-4385-AC3A-C07173A80B11}" srcOrd="5" destOrd="0" parTransId="{0DFCB636-100D-4624-8F1E-02B3820B9390}" sibTransId="{1C953E45-3C84-4CDF-A97C-ACCB680634E6}"/>
    <dgm:cxn modelId="{90F06B34-A2BD-45A0-BB90-917DB75C08F7}" type="presParOf" srcId="{E6315479-E088-4570-AD3A-74680916B4F7}" destId="{85FC1867-2CF7-45FD-93D9-BA06A64373A3}" srcOrd="0" destOrd="0" presId="urn:microsoft.com/office/officeart/2005/8/layout/vList3"/>
    <dgm:cxn modelId="{EBFA5BD1-701A-47C3-A879-EE475F8E1848}" type="presParOf" srcId="{85FC1867-2CF7-45FD-93D9-BA06A64373A3}" destId="{6C6AAA62-F20E-4C6E-B903-4DCC6F2DC986}" srcOrd="0" destOrd="0" presId="urn:microsoft.com/office/officeart/2005/8/layout/vList3"/>
    <dgm:cxn modelId="{814A74FB-E720-4406-A9BD-216FD18E173E}" type="presParOf" srcId="{85FC1867-2CF7-45FD-93D9-BA06A64373A3}" destId="{A484AA49-2F65-4364-A98A-32FEF62BD87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48C52E-ADD6-4C6A-BC2A-CDBCAA7EB767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5E0B5AFA-1C35-4327-A2B2-4171415B2811}">
      <dgm:prSet phldrT="[テキスト]" custT="1"/>
      <dgm:spPr/>
      <dgm:t>
        <a:bodyPr/>
        <a:lstStyle/>
        <a:p>
          <a:r>
            <a:rPr kumimoji="1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rPr>
            <a:t>目的</a:t>
          </a:r>
        </a:p>
      </dgm:t>
    </dgm:pt>
    <dgm:pt modelId="{24AB3093-F6C2-4432-86AF-3393E9A2E738}" type="parTrans" cxnId="{BD91AE88-7223-4B4F-97A6-C928D57A0B0C}">
      <dgm:prSet/>
      <dgm:spPr/>
      <dgm:t>
        <a:bodyPr/>
        <a:lstStyle/>
        <a:p>
          <a:endParaRPr kumimoji="1" lang="ja-JP" altLang="en-US"/>
        </a:p>
      </dgm:t>
    </dgm:pt>
    <dgm:pt modelId="{7C3BA54A-AFCF-4F48-8B9E-E02038D3A414}" type="sibTrans" cxnId="{BD91AE88-7223-4B4F-97A6-C928D57A0B0C}">
      <dgm:prSet/>
      <dgm:spPr/>
      <dgm:t>
        <a:bodyPr/>
        <a:lstStyle/>
        <a:p>
          <a:endParaRPr kumimoji="1" lang="ja-JP" altLang="en-US"/>
        </a:p>
      </dgm:t>
    </dgm:pt>
    <dgm:pt modelId="{20065A79-F583-4AD9-871C-4E993CF7CCB9}">
      <dgm:prSet phldrT="[テキスト]"/>
      <dgm:spPr/>
      <dgm:t>
        <a:bodyPr/>
        <a:lstStyle/>
        <a:p>
          <a:r>
            <a:rPr kumimoji="1" lang="en-US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LMS</a:t>
          </a:r>
          <a:r>
            <a: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：大学が学生に学んでほしい情報を管理する</a:t>
          </a:r>
        </a:p>
      </dgm:t>
    </dgm:pt>
    <dgm:pt modelId="{5EAE5399-30DB-4108-9B85-73E44DDCF8D1}" type="parTrans" cxnId="{570E4271-48D1-407A-81F5-3585B95D9035}">
      <dgm:prSet/>
      <dgm:spPr/>
      <dgm:t>
        <a:bodyPr/>
        <a:lstStyle/>
        <a:p>
          <a:endParaRPr kumimoji="1" lang="ja-JP" altLang="en-US"/>
        </a:p>
      </dgm:t>
    </dgm:pt>
    <dgm:pt modelId="{6D3D1B26-3E43-4E80-B57F-CFB101CBB72E}" type="sibTrans" cxnId="{570E4271-48D1-407A-81F5-3585B95D9035}">
      <dgm:prSet/>
      <dgm:spPr/>
      <dgm:t>
        <a:bodyPr/>
        <a:lstStyle/>
        <a:p>
          <a:endParaRPr kumimoji="1" lang="ja-JP" altLang="en-US"/>
        </a:p>
      </dgm:t>
    </dgm:pt>
    <dgm:pt modelId="{89DDDEA7-DB89-4F46-BF8E-427C493E637E}">
      <dgm:prSet phldrT="[テキスト]"/>
      <dgm:spPr/>
      <dgm:t>
        <a:bodyPr/>
        <a:lstStyle/>
        <a:p>
          <a:r>
            <a:rPr kumimoji="1" lang="en-US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LXP</a:t>
          </a:r>
          <a:r>
            <a: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：学生が自ら学ぶべきコンテンツを見付けられる環境がある。</a:t>
          </a:r>
        </a:p>
      </dgm:t>
    </dgm:pt>
    <dgm:pt modelId="{E423ACB4-2F2A-410D-87C8-2D79627390A1}" type="parTrans" cxnId="{80A0EA2B-A705-4F89-9C7E-77E65DD33511}">
      <dgm:prSet/>
      <dgm:spPr/>
      <dgm:t>
        <a:bodyPr/>
        <a:lstStyle/>
        <a:p>
          <a:endParaRPr kumimoji="1" lang="ja-JP" altLang="en-US"/>
        </a:p>
      </dgm:t>
    </dgm:pt>
    <dgm:pt modelId="{5062ADA0-4BE5-4C09-A94E-F43D47B4CEE8}" type="sibTrans" cxnId="{80A0EA2B-A705-4F89-9C7E-77E65DD33511}">
      <dgm:prSet/>
      <dgm:spPr/>
      <dgm:t>
        <a:bodyPr/>
        <a:lstStyle/>
        <a:p>
          <a:endParaRPr kumimoji="1" lang="ja-JP" altLang="en-US"/>
        </a:p>
      </dgm:t>
    </dgm:pt>
    <dgm:pt modelId="{138D3E82-0B46-4C8A-8A97-EB6C9AED0272}">
      <dgm:prSet phldrT="[テキスト]" custT="1"/>
      <dgm:spPr/>
      <dgm:t>
        <a:bodyPr/>
        <a:lstStyle/>
        <a:p>
          <a:r>
            <a:rPr kumimoji="1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rPr>
            <a:t>重点</a:t>
          </a:r>
        </a:p>
      </dgm:t>
    </dgm:pt>
    <dgm:pt modelId="{16F266EF-659B-4216-B056-AD37E163E0AA}" type="parTrans" cxnId="{A0D71951-08E3-4E37-8BCE-536F936CD53F}">
      <dgm:prSet/>
      <dgm:spPr/>
      <dgm:t>
        <a:bodyPr/>
        <a:lstStyle/>
        <a:p>
          <a:endParaRPr kumimoji="1" lang="ja-JP" altLang="en-US"/>
        </a:p>
      </dgm:t>
    </dgm:pt>
    <dgm:pt modelId="{7091FF5C-21DE-4D4F-9315-2FE4A815E26F}" type="sibTrans" cxnId="{A0D71951-08E3-4E37-8BCE-536F936CD53F}">
      <dgm:prSet/>
      <dgm:spPr/>
      <dgm:t>
        <a:bodyPr/>
        <a:lstStyle/>
        <a:p>
          <a:endParaRPr kumimoji="1" lang="ja-JP" altLang="en-US"/>
        </a:p>
      </dgm:t>
    </dgm:pt>
    <dgm:pt modelId="{442DD1C4-1B7F-4FF4-A18D-8D852F60FA5E}">
      <dgm:prSet phldrT="[テキスト]"/>
      <dgm:spPr/>
      <dgm:t>
        <a:bodyPr/>
        <a:lstStyle/>
        <a:p>
          <a:r>
            <a:rPr kumimoji="1" lang="en-US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LMS</a:t>
          </a:r>
          <a:r>
            <a: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：学習管理</a:t>
          </a:r>
        </a:p>
      </dgm:t>
    </dgm:pt>
    <dgm:pt modelId="{05F0C081-7243-42B3-9187-19435C676B81}" type="parTrans" cxnId="{E87CAF4D-6F44-41BA-A725-4FE6E72B9EDA}">
      <dgm:prSet/>
      <dgm:spPr/>
      <dgm:t>
        <a:bodyPr/>
        <a:lstStyle/>
        <a:p>
          <a:endParaRPr kumimoji="1" lang="ja-JP" altLang="en-US"/>
        </a:p>
      </dgm:t>
    </dgm:pt>
    <dgm:pt modelId="{A2555728-EB97-40B5-B738-A5E7D2995B84}" type="sibTrans" cxnId="{E87CAF4D-6F44-41BA-A725-4FE6E72B9EDA}">
      <dgm:prSet/>
      <dgm:spPr/>
      <dgm:t>
        <a:bodyPr/>
        <a:lstStyle/>
        <a:p>
          <a:endParaRPr kumimoji="1" lang="ja-JP" altLang="en-US"/>
        </a:p>
      </dgm:t>
    </dgm:pt>
    <dgm:pt modelId="{74BD63F6-125D-4BE7-A51E-D461E5C379A4}">
      <dgm:prSet phldrT="[テキスト]"/>
      <dgm:spPr/>
      <dgm:t>
        <a:bodyPr/>
        <a:lstStyle/>
        <a:p>
          <a:r>
            <a:rPr kumimoji="1" lang="en-US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LXP</a:t>
          </a:r>
          <a:r>
            <a: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：学習体験</a:t>
          </a:r>
        </a:p>
      </dgm:t>
    </dgm:pt>
    <dgm:pt modelId="{48B34F81-E130-484F-BE9D-3BCB91B0719E}" type="parTrans" cxnId="{BCFC20E7-9A12-4453-AEF1-376A3AE2D9BE}">
      <dgm:prSet/>
      <dgm:spPr/>
      <dgm:t>
        <a:bodyPr/>
        <a:lstStyle/>
        <a:p>
          <a:endParaRPr kumimoji="1" lang="ja-JP" altLang="en-US"/>
        </a:p>
      </dgm:t>
    </dgm:pt>
    <dgm:pt modelId="{BFB97E65-1F5B-4F89-9A68-6D724A143962}" type="sibTrans" cxnId="{BCFC20E7-9A12-4453-AEF1-376A3AE2D9BE}">
      <dgm:prSet/>
      <dgm:spPr/>
      <dgm:t>
        <a:bodyPr/>
        <a:lstStyle/>
        <a:p>
          <a:endParaRPr kumimoji="1" lang="ja-JP" altLang="en-US"/>
        </a:p>
      </dgm:t>
    </dgm:pt>
    <dgm:pt modelId="{8D533AFD-5316-41A2-A2D7-0016F47B6B95}">
      <dgm:prSet phldrT="[テキスト]" custT="1"/>
      <dgm:spPr/>
      <dgm:t>
        <a:bodyPr/>
        <a:lstStyle/>
        <a:p>
          <a:r>
            <a:rPr kumimoji="1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rPr>
            <a:t>主導</a:t>
          </a:r>
        </a:p>
      </dgm:t>
    </dgm:pt>
    <dgm:pt modelId="{C31F7081-5EA9-48C1-9113-25EC561ADF66}" type="parTrans" cxnId="{A7296F55-B3F1-42A8-8028-8AF04057A59F}">
      <dgm:prSet/>
      <dgm:spPr/>
      <dgm:t>
        <a:bodyPr/>
        <a:lstStyle/>
        <a:p>
          <a:endParaRPr kumimoji="1" lang="ja-JP" altLang="en-US"/>
        </a:p>
      </dgm:t>
    </dgm:pt>
    <dgm:pt modelId="{95C414B5-CE1C-4C74-96CC-9634CFF889CF}" type="sibTrans" cxnId="{A7296F55-B3F1-42A8-8028-8AF04057A59F}">
      <dgm:prSet/>
      <dgm:spPr/>
      <dgm:t>
        <a:bodyPr/>
        <a:lstStyle/>
        <a:p>
          <a:endParaRPr kumimoji="1" lang="ja-JP" altLang="en-US"/>
        </a:p>
      </dgm:t>
    </dgm:pt>
    <dgm:pt modelId="{D8AE23C3-EDC6-4815-BB00-3E4A7DF52C2B}">
      <dgm:prSet phldrT="[テキスト]"/>
      <dgm:spPr/>
      <dgm:t>
        <a:bodyPr/>
        <a:lstStyle/>
        <a:p>
          <a:r>
            <a:rPr kumimoji="1" lang="en-US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LMS</a:t>
          </a:r>
          <a:r>
            <a: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：教員</a:t>
          </a:r>
        </a:p>
      </dgm:t>
    </dgm:pt>
    <dgm:pt modelId="{98762932-A874-41C4-8FD8-A695950DB812}" type="parTrans" cxnId="{2DB6C591-BBEB-4E19-96D1-F127A07F7618}">
      <dgm:prSet/>
      <dgm:spPr/>
      <dgm:t>
        <a:bodyPr/>
        <a:lstStyle/>
        <a:p>
          <a:endParaRPr kumimoji="1" lang="ja-JP" altLang="en-US"/>
        </a:p>
      </dgm:t>
    </dgm:pt>
    <dgm:pt modelId="{DCE89B2B-91E5-4184-85DB-39FA5F44C7D1}" type="sibTrans" cxnId="{2DB6C591-BBEB-4E19-96D1-F127A07F7618}">
      <dgm:prSet/>
      <dgm:spPr/>
      <dgm:t>
        <a:bodyPr/>
        <a:lstStyle/>
        <a:p>
          <a:endParaRPr kumimoji="1" lang="ja-JP" altLang="en-US"/>
        </a:p>
      </dgm:t>
    </dgm:pt>
    <dgm:pt modelId="{22FCAC6F-780C-4F80-BA43-D19EBBADE52E}">
      <dgm:prSet phldrT="[テキスト]"/>
      <dgm:spPr/>
      <dgm:t>
        <a:bodyPr/>
        <a:lstStyle/>
        <a:p>
          <a:r>
            <a:rPr kumimoji="1" lang="en-US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LXP</a:t>
          </a:r>
          <a:r>
            <a: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：学生</a:t>
          </a:r>
        </a:p>
      </dgm:t>
    </dgm:pt>
    <dgm:pt modelId="{108826F4-501D-4FDB-9555-4341FEB078DE}" type="parTrans" cxnId="{2976D2AF-1E58-4A5F-BF85-AAFFFEEAB13B}">
      <dgm:prSet/>
      <dgm:spPr/>
      <dgm:t>
        <a:bodyPr/>
        <a:lstStyle/>
        <a:p>
          <a:endParaRPr kumimoji="1" lang="ja-JP" altLang="en-US"/>
        </a:p>
      </dgm:t>
    </dgm:pt>
    <dgm:pt modelId="{F2B64A39-C4EF-4A40-ADA0-5788B0D1B793}" type="sibTrans" cxnId="{2976D2AF-1E58-4A5F-BF85-AAFFFEEAB13B}">
      <dgm:prSet/>
      <dgm:spPr/>
      <dgm:t>
        <a:bodyPr/>
        <a:lstStyle/>
        <a:p>
          <a:endParaRPr kumimoji="1" lang="ja-JP" altLang="en-US"/>
        </a:p>
      </dgm:t>
    </dgm:pt>
    <dgm:pt modelId="{EFABA2FC-C371-4E2E-8CC0-0892E22A5236}">
      <dgm:prSet phldrT="[テキスト]" custT="1"/>
      <dgm:spPr/>
      <dgm:t>
        <a:bodyPr/>
        <a:lstStyle/>
        <a:p>
          <a:r>
            <a:rPr kumimoji="1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rPr>
            <a:t>受講</a:t>
          </a:r>
          <a:br>
            <a:rPr kumimoji="1" lang="en-US" altLang="ja-JP" sz="1050" dirty="0"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kumimoji="1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rPr>
            <a:t>フロー</a:t>
          </a:r>
        </a:p>
      </dgm:t>
    </dgm:pt>
    <dgm:pt modelId="{FE70209C-3437-47FC-B169-AC079AD92CE5}" type="parTrans" cxnId="{A33ABEE9-3685-4F5E-BF69-CC39A0C099BE}">
      <dgm:prSet/>
      <dgm:spPr/>
      <dgm:t>
        <a:bodyPr/>
        <a:lstStyle/>
        <a:p>
          <a:endParaRPr kumimoji="1" lang="ja-JP" altLang="en-US"/>
        </a:p>
      </dgm:t>
    </dgm:pt>
    <dgm:pt modelId="{09306137-3D53-4B76-BC4E-54C5CF04F618}" type="sibTrans" cxnId="{A33ABEE9-3685-4F5E-BF69-CC39A0C099BE}">
      <dgm:prSet/>
      <dgm:spPr/>
      <dgm:t>
        <a:bodyPr/>
        <a:lstStyle/>
        <a:p>
          <a:endParaRPr kumimoji="1" lang="ja-JP" altLang="en-US"/>
        </a:p>
      </dgm:t>
    </dgm:pt>
    <dgm:pt modelId="{D5AFEB05-F914-4171-9209-1C805017C472}">
      <dgm:prSet phldrT="[テキスト]" custT="1"/>
      <dgm:spPr/>
      <dgm:t>
        <a:bodyPr/>
        <a:lstStyle/>
        <a:p>
          <a:r>
            <a:rPr kumimoji="1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rPr>
            <a:t>学習</a:t>
          </a:r>
          <a:br>
            <a:rPr kumimoji="1" lang="en-US" altLang="ja-JP" sz="1050" dirty="0"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kumimoji="1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rPr>
            <a:t>形態</a:t>
          </a:r>
        </a:p>
      </dgm:t>
    </dgm:pt>
    <dgm:pt modelId="{B1023296-66E9-4E64-8EF1-25161A1D2619}" type="parTrans" cxnId="{D0AC15A7-9565-4DC1-8999-988D01680491}">
      <dgm:prSet/>
      <dgm:spPr/>
      <dgm:t>
        <a:bodyPr/>
        <a:lstStyle/>
        <a:p>
          <a:endParaRPr kumimoji="1" lang="ja-JP" altLang="en-US"/>
        </a:p>
      </dgm:t>
    </dgm:pt>
    <dgm:pt modelId="{2DB21FB4-63EF-47C1-AE6B-1D086D158837}" type="sibTrans" cxnId="{D0AC15A7-9565-4DC1-8999-988D01680491}">
      <dgm:prSet/>
      <dgm:spPr/>
      <dgm:t>
        <a:bodyPr/>
        <a:lstStyle/>
        <a:p>
          <a:endParaRPr kumimoji="1" lang="ja-JP" altLang="en-US"/>
        </a:p>
      </dgm:t>
    </dgm:pt>
    <dgm:pt modelId="{1299D7A5-9999-4744-9E0B-1C7C1A0696F3}">
      <dgm:prSet phldrT="[テキスト]" custT="1"/>
      <dgm:spPr/>
      <dgm:t>
        <a:bodyPr/>
        <a:lstStyle/>
        <a:p>
          <a:r>
            <a:rPr kumimoji="1" lang="en-US" altLang="en-US" sz="1200">
              <a:latin typeface="Meiryo UI" panose="020B0604030504040204" pitchFamily="50" charset="-128"/>
              <a:ea typeface="Meiryo UI" panose="020B0604030504040204" pitchFamily="50" charset="-128"/>
            </a:rPr>
            <a:t>LMS</a:t>
          </a:r>
          <a:r>
            <a:rPr kumimoji="1" lang="ja-JP" altLang="en-US" sz="1200">
              <a:latin typeface="Meiryo UI" panose="020B0604030504040204" pitchFamily="50" charset="-128"/>
              <a:ea typeface="Meiryo UI" panose="020B0604030504040204" pitchFamily="50" charset="-128"/>
            </a:rPr>
            <a:t>：履修</a:t>
          </a:r>
          <a:endParaRPr kumimoji="1" lang="ja-JP" altLang="en-US" sz="1200" dirty="0"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8A0823F5-7998-4BA4-B84F-E4150F69F5D8}" type="parTrans" cxnId="{EDECCA68-878A-4C7C-B2A1-9BCFBCC688D6}">
      <dgm:prSet/>
      <dgm:spPr/>
      <dgm:t>
        <a:bodyPr/>
        <a:lstStyle/>
        <a:p>
          <a:endParaRPr kumimoji="1" lang="ja-JP" altLang="en-US"/>
        </a:p>
      </dgm:t>
    </dgm:pt>
    <dgm:pt modelId="{78809077-3864-4B38-8574-F29F6E4A6BA7}" type="sibTrans" cxnId="{EDECCA68-878A-4C7C-B2A1-9BCFBCC688D6}">
      <dgm:prSet/>
      <dgm:spPr/>
      <dgm:t>
        <a:bodyPr/>
        <a:lstStyle/>
        <a:p>
          <a:endParaRPr kumimoji="1" lang="ja-JP" altLang="en-US"/>
        </a:p>
      </dgm:t>
    </dgm:pt>
    <dgm:pt modelId="{3F3FFC04-F0D9-4D1D-AC4B-50B9F6DFCE4C}">
      <dgm:prSet phldrT="[テキスト]" custT="1"/>
      <dgm:spPr/>
      <dgm:t>
        <a:bodyPr/>
        <a:lstStyle/>
        <a:p>
          <a:r>
            <a:rPr kumimoji="1" lang="en-US" altLang="en-US" sz="1200" dirty="0">
              <a:latin typeface="Meiryo UI" panose="020B0604030504040204" pitchFamily="50" charset="-128"/>
              <a:ea typeface="Meiryo UI" panose="020B0604030504040204" pitchFamily="50" charset="-128"/>
            </a:rPr>
            <a:t>LXP</a:t>
          </a:r>
          <a:r>
            <a: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rPr>
            <a:t>：学生及び受講承認者</a:t>
          </a:r>
        </a:p>
      </dgm:t>
    </dgm:pt>
    <dgm:pt modelId="{9624CAAF-06C9-4407-B36E-640641680523}" type="parTrans" cxnId="{B9919A78-2381-4840-B28B-E6EAAD416215}">
      <dgm:prSet/>
      <dgm:spPr/>
      <dgm:t>
        <a:bodyPr/>
        <a:lstStyle/>
        <a:p>
          <a:endParaRPr kumimoji="1" lang="ja-JP" altLang="en-US"/>
        </a:p>
      </dgm:t>
    </dgm:pt>
    <dgm:pt modelId="{E3395C49-8A2C-4495-85AE-293EEB0CDEA3}" type="sibTrans" cxnId="{B9919A78-2381-4840-B28B-E6EAAD416215}">
      <dgm:prSet/>
      <dgm:spPr/>
      <dgm:t>
        <a:bodyPr/>
        <a:lstStyle/>
        <a:p>
          <a:endParaRPr kumimoji="1" lang="ja-JP" altLang="en-US"/>
        </a:p>
      </dgm:t>
    </dgm:pt>
    <dgm:pt modelId="{4864629A-F0F2-4EAB-99D3-2D84A1EE9026}">
      <dgm:prSet phldrT="[テキスト]" custT="1"/>
      <dgm:spPr/>
      <dgm:t>
        <a:bodyPr/>
        <a:lstStyle/>
        <a:p>
          <a:r>
            <a:rPr kumimoji="1" lang="en-US" altLang="en-US" sz="1200" dirty="0">
              <a:latin typeface="Meiryo UI" panose="020B0604030504040204" pitchFamily="50" charset="-128"/>
              <a:ea typeface="Meiryo UI" panose="020B0604030504040204" pitchFamily="50" charset="-128"/>
            </a:rPr>
            <a:t>LMS</a:t>
          </a:r>
          <a:r>
            <a: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rPr>
            <a:t>：フォーマル学習（学習すべきコンテンツが割り当てられる）</a:t>
          </a:r>
        </a:p>
      </dgm:t>
    </dgm:pt>
    <dgm:pt modelId="{B61AB8D9-5A26-4F8F-8454-0A5C9806DCDF}" type="parTrans" cxnId="{789BEA46-841A-4B54-BE85-A40FB072AB0F}">
      <dgm:prSet/>
      <dgm:spPr/>
      <dgm:t>
        <a:bodyPr/>
        <a:lstStyle/>
        <a:p>
          <a:endParaRPr kumimoji="1" lang="ja-JP" altLang="en-US"/>
        </a:p>
      </dgm:t>
    </dgm:pt>
    <dgm:pt modelId="{771B2B44-1E48-4FE8-B83D-CBFDEC06F833}" type="sibTrans" cxnId="{789BEA46-841A-4B54-BE85-A40FB072AB0F}">
      <dgm:prSet/>
      <dgm:spPr/>
      <dgm:t>
        <a:bodyPr/>
        <a:lstStyle/>
        <a:p>
          <a:endParaRPr kumimoji="1" lang="ja-JP" altLang="en-US"/>
        </a:p>
      </dgm:t>
    </dgm:pt>
    <dgm:pt modelId="{FD164B07-DDE9-428D-937F-3EB6F9345AB1}">
      <dgm:prSet phldrT="[テキスト]" custT="1"/>
      <dgm:spPr/>
      <dgm:t>
        <a:bodyPr/>
        <a:lstStyle/>
        <a:p>
          <a:r>
            <a:rPr kumimoji="1" lang="en-US" altLang="en-US" sz="1200" dirty="0">
              <a:latin typeface="Meiryo UI" panose="020B0604030504040204" pitchFamily="50" charset="-128"/>
              <a:ea typeface="Meiryo UI" panose="020B0604030504040204" pitchFamily="50" charset="-128"/>
            </a:rPr>
            <a:t>LXP</a:t>
          </a:r>
          <a:r>
            <a: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rPr>
            <a:t>：インフォーマル学習（必要時に学習。将来に備えて学習）</a:t>
          </a:r>
        </a:p>
      </dgm:t>
    </dgm:pt>
    <dgm:pt modelId="{396A5F2D-A1E7-443C-BAE4-F47999294998}" type="parTrans" cxnId="{EBC68924-A3A8-44D1-9FF9-F204D003BE64}">
      <dgm:prSet/>
      <dgm:spPr/>
      <dgm:t>
        <a:bodyPr/>
        <a:lstStyle/>
        <a:p>
          <a:endParaRPr kumimoji="1" lang="ja-JP" altLang="en-US"/>
        </a:p>
      </dgm:t>
    </dgm:pt>
    <dgm:pt modelId="{876396CA-66DE-47E6-A712-3D8AACE7F215}" type="sibTrans" cxnId="{EBC68924-A3A8-44D1-9FF9-F204D003BE64}">
      <dgm:prSet/>
      <dgm:spPr/>
      <dgm:t>
        <a:bodyPr/>
        <a:lstStyle/>
        <a:p>
          <a:endParaRPr kumimoji="1" lang="ja-JP" altLang="en-US"/>
        </a:p>
      </dgm:t>
    </dgm:pt>
    <dgm:pt modelId="{27E9910F-B2C7-4925-B8E6-BFF5C4E5109F}" type="pres">
      <dgm:prSet presAssocID="{9648C52E-ADD6-4C6A-BC2A-CDBCAA7EB767}" presName="linearFlow" presStyleCnt="0">
        <dgm:presLayoutVars>
          <dgm:dir/>
          <dgm:animLvl val="lvl"/>
          <dgm:resizeHandles val="exact"/>
        </dgm:presLayoutVars>
      </dgm:prSet>
      <dgm:spPr/>
    </dgm:pt>
    <dgm:pt modelId="{F8C7D40B-3D7E-4078-A7D3-318676905723}" type="pres">
      <dgm:prSet presAssocID="{5E0B5AFA-1C35-4327-A2B2-4171415B2811}" presName="composite" presStyleCnt="0"/>
      <dgm:spPr/>
    </dgm:pt>
    <dgm:pt modelId="{D1D7FE39-A6B4-4DDA-AC3E-87325F6C464E}" type="pres">
      <dgm:prSet presAssocID="{5E0B5AFA-1C35-4327-A2B2-4171415B2811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477E62AF-E793-45A5-9F88-244B0231E024}" type="pres">
      <dgm:prSet presAssocID="{5E0B5AFA-1C35-4327-A2B2-4171415B2811}" presName="descendantText" presStyleLbl="alignAcc1" presStyleIdx="0" presStyleCnt="5">
        <dgm:presLayoutVars>
          <dgm:bulletEnabled val="1"/>
        </dgm:presLayoutVars>
      </dgm:prSet>
      <dgm:spPr/>
    </dgm:pt>
    <dgm:pt modelId="{428304CE-C482-4D18-9FB1-2305B161456E}" type="pres">
      <dgm:prSet presAssocID="{7C3BA54A-AFCF-4F48-8B9E-E02038D3A414}" presName="sp" presStyleCnt="0"/>
      <dgm:spPr/>
    </dgm:pt>
    <dgm:pt modelId="{2AB718B6-919C-4FC0-81BB-51B8E78E3A8F}" type="pres">
      <dgm:prSet presAssocID="{138D3E82-0B46-4C8A-8A97-EB6C9AED0272}" presName="composite" presStyleCnt="0"/>
      <dgm:spPr/>
    </dgm:pt>
    <dgm:pt modelId="{BF299AE3-D056-4C0E-9A56-6E03EC9E9929}" type="pres">
      <dgm:prSet presAssocID="{138D3E82-0B46-4C8A-8A97-EB6C9AED0272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C51E4A72-346B-4D5D-A9C8-CBAF83772A8D}" type="pres">
      <dgm:prSet presAssocID="{138D3E82-0B46-4C8A-8A97-EB6C9AED0272}" presName="descendantText" presStyleLbl="alignAcc1" presStyleIdx="1" presStyleCnt="5">
        <dgm:presLayoutVars>
          <dgm:bulletEnabled val="1"/>
        </dgm:presLayoutVars>
      </dgm:prSet>
      <dgm:spPr/>
    </dgm:pt>
    <dgm:pt modelId="{725E7A85-06E1-4EE6-A5C6-2C4FFD2D4110}" type="pres">
      <dgm:prSet presAssocID="{7091FF5C-21DE-4D4F-9315-2FE4A815E26F}" presName="sp" presStyleCnt="0"/>
      <dgm:spPr/>
    </dgm:pt>
    <dgm:pt modelId="{8465380F-528D-4405-840E-EABE038E143F}" type="pres">
      <dgm:prSet presAssocID="{8D533AFD-5316-41A2-A2D7-0016F47B6B95}" presName="composite" presStyleCnt="0"/>
      <dgm:spPr/>
    </dgm:pt>
    <dgm:pt modelId="{24A158BF-BFE2-4BFE-BFA3-CE630A47BA50}" type="pres">
      <dgm:prSet presAssocID="{8D533AFD-5316-41A2-A2D7-0016F47B6B95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B3633DDF-4EE0-40D6-B790-A331174D39B0}" type="pres">
      <dgm:prSet presAssocID="{8D533AFD-5316-41A2-A2D7-0016F47B6B95}" presName="descendantText" presStyleLbl="alignAcc1" presStyleIdx="2" presStyleCnt="5">
        <dgm:presLayoutVars>
          <dgm:bulletEnabled val="1"/>
        </dgm:presLayoutVars>
      </dgm:prSet>
      <dgm:spPr/>
    </dgm:pt>
    <dgm:pt modelId="{7CB51F06-CC42-446F-ADD4-7583F2C66148}" type="pres">
      <dgm:prSet presAssocID="{95C414B5-CE1C-4C74-96CC-9634CFF889CF}" presName="sp" presStyleCnt="0"/>
      <dgm:spPr/>
    </dgm:pt>
    <dgm:pt modelId="{E0554FDF-7FD7-4DA8-B9F7-94849C7690C0}" type="pres">
      <dgm:prSet presAssocID="{EFABA2FC-C371-4E2E-8CC0-0892E22A5236}" presName="composite" presStyleCnt="0"/>
      <dgm:spPr/>
    </dgm:pt>
    <dgm:pt modelId="{D6B8FCF1-776B-436C-9EC8-21892BB2D1D1}" type="pres">
      <dgm:prSet presAssocID="{EFABA2FC-C371-4E2E-8CC0-0892E22A5236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5218D848-45B1-43D5-A676-6A7FFDBC419E}" type="pres">
      <dgm:prSet presAssocID="{EFABA2FC-C371-4E2E-8CC0-0892E22A5236}" presName="descendantText" presStyleLbl="alignAcc1" presStyleIdx="3" presStyleCnt="5">
        <dgm:presLayoutVars>
          <dgm:bulletEnabled val="1"/>
        </dgm:presLayoutVars>
      </dgm:prSet>
      <dgm:spPr/>
    </dgm:pt>
    <dgm:pt modelId="{456326CC-5D6C-402E-B2AC-D341FBD64B26}" type="pres">
      <dgm:prSet presAssocID="{09306137-3D53-4B76-BC4E-54C5CF04F618}" presName="sp" presStyleCnt="0"/>
      <dgm:spPr/>
    </dgm:pt>
    <dgm:pt modelId="{BE65A137-2AC7-4EBD-8598-646D3EDB50DD}" type="pres">
      <dgm:prSet presAssocID="{D5AFEB05-F914-4171-9209-1C805017C472}" presName="composite" presStyleCnt="0"/>
      <dgm:spPr/>
    </dgm:pt>
    <dgm:pt modelId="{1E394312-EB94-43DF-A04C-BAA9384B04CC}" type="pres">
      <dgm:prSet presAssocID="{D5AFEB05-F914-4171-9209-1C805017C472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78CEBB3C-4428-4394-A8E3-C45BF735517C}" type="pres">
      <dgm:prSet presAssocID="{D5AFEB05-F914-4171-9209-1C805017C472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14636716-FEED-4E31-A182-5DF7D02C178B}" type="presOf" srcId="{D8AE23C3-EDC6-4815-BB00-3E4A7DF52C2B}" destId="{B3633DDF-4EE0-40D6-B790-A331174D39B0}" srcOrd="0" destOrd="0" presId="urn:microsoft.com/office/officeart/2005/8/layout/chevron2"/>
    <dgm:cxn modelId="{B8CDC016-DE11-44CD-A3D6-96DDBBD72383}" type="presOf" srcId="{D5AFEB05-F914-4171-9209-1C805017C472}" destId="{1E394312-EB94-43DF-A04C-BAA9384B04CC}" srcOrd="0" destOrd="0" presId="urn:microsoft.com/office/officeart/2005/8/layout/chevron2"/>
    <dgm:cxn modelId="{EBC68924-A3A8-44D1-9FF9-F204D003BE64}" srcId="{D5AFEB05-F914-4171-9209-1C805017C472}" destId="{FD164B07-DDE9-428D-937F-3EB6F9345AB1}" srcOrd="1" destOrd="0" parTransId="{396A5F2D-A1E7-443C-BAE4-F47999294998}" sibTransId="{876396CA-66DE-47E6-A712-3D8AACE7F215}"/>
    <dgm:cxn modelId="{FB9ADC25-2835-414E-8803-43EC841EC552}" type="presOf" srcId="{74BD63F6-125D-4BE7-A51E-D461E5C379A4}" destId="{C51E4A72-346B-4D5D-A9C8-CBAF83772A8D}" srcOrd="0" destOrd="1" presId="urn:microsoft.com/office/officeart/2005/8/layout/chevron2"/>
    <dgm:cxn modelId="{DEA86327-20F3-4C70-950B-2242D1A86231}" type="presOf" srcId="{20065A79-F583-4AD9-871C-4E993CF7CCB9}" destId="{477E62AF-E793-45A5-9F88-244B0231E024}" srcOrd="0" destOrd="0" presId="urn:microsoft.com/office/officeart/2005/8/layout/chevron2"/>
    <dgm:cxn modelId="{DC957E27-BC83-4A92-BA85-FAEF11BD136E}" type="presOf" srcId="{89DDDEA7-DB89-4F46-BF8E-427C493E637E}" destId="{477E62AF-E793-45A5-9F88-244B0231E024}" srcOrd="0" destOrd="1" presId="urn:microsoft.com/office/officeart/2005/8/layout/chevron2"/>
    <dgm:cxn modelId="{80A0EA2B-A705-4F89-9C7E-77E65DD33511}" srcId="{5E0B5AFA-1C35-4327-A2B2-4171415B2811}" destId="{89DDDEA7-DB89-4F46-BF8E-427C493E637E}" srcOrd="1" destOrd="0" parTransId="{E423ACB4-2F2A-410D-87C8-2D79627390A1}" sibTransId="{5062ADA0-4BE5-4C09-A94E-F43D47B4CEE8}"/>
    <dgm:cxn modelId="{C592C45D-89E3-4DE7-9613-FD9F20953708}" type="presOf" srcId="{442DD1C4-1B7F-4FF4-A18D-8D852F60FA5E}" destId="{C51E4A72-346B-4D5D-A9C8-CBAF83772A8D}" srcOrd="0" destOrd="0" presId="urn:microsoft.com/office/officeart/2005/8/layout/chevron2"/>
    <dgm:cxn modelId="{789BEA46-841A-4B54-BE85-A40FB072AB0F}" srcId="{D5AFEB05-F914-4171-9209-1C805017C472}" destId="{4864629A-F0F2-4EAB-99D3-2D84A1EE9026}" srcOrd="0" destOrd="0" parTransId="{B61AB8D9-5A26-4F8F-8454-0A5C9806DCDF}" sibTransId="{771B2B44-1E48-4FE8-B83D-CBFDEC06F833}"/>
    <dgm:cxn modelId="{EDECCA68-878A-4C7C-B2A1-9BCFBCC688D6}" srcId="{EFABA2FC-C371-4E2E-8CC0-0892E22A5236}" destId="{1299D7A5-9999-4744-9E0B-1C7C1A0696F3}" srcOrd="0" destOrd="0" parTransId="{8A0823F5-7998-4BA4-B84F-E4150F69F5D8}" sibTransId="{78809077-3864-4B38-8574-F29F6E4A6BA7}"/>
    <dgm:cxn modelId="{749ACC48-FB62-449F-A284-2289D6171E71}" type="presOf" srcId="{9648C52E-ADD6-4C6A-BC2A-CDBCAA7EB767}" destId="{27E9910F-B2C7-4925-B8E6-BFF5C4E5109F}" srcOrd="0" destOrd="0" presId="urn:microsoft.com/office/officeart/2005/8/layout/chevron2"/>
    <dgm:cxn modelId="{1EE62A4B-2FA8-40AF-80CA-F601EADFF8FF}" type="presOf" srcId="{5E0B5AFA-1C35-4327-A2B2-4171415B2811}" destId="{D1D7FE39-A6B4-4DDA-AC3E-87325F6C464E}" srcOrd="0" destOrd="0" presId="urn:microsoft.com/office/officeart/2005/8/layout/chevron2"/>
    <dgm:cxn modelId="{E87CAF4D-6F44-41BA-A725-4FE6E72B9EDA}" srcId="{138D3E82-0B46-4C8A-8A97-EB6C9AED0272}" destId="{442DD1C4-1B7F-4FF4-A18D-8D852F60FA5E}" srcOrd="0" destOrd="0" parTransId="{05F0C081-7243-42B3-9187-19435C676B81}" sibTransId="{A2555728-EB97-40B5-B738-A5E7D2995B84}"/>
    <dgm:cxn modelId="{4263D84D-F7C8-4571-8E1A-FC205306B170}" type="presOf" srcId="{EFABA2FC-C371-4E2E-8CC0-0892E22A5236}" destId="{D6B8FCF1-776B-436C-9EC8-21892BB2D1D1}" srcOrd="0" destOrd="0" presId="urn:microsoft.com/office/officeart/2005/8/layout/chevron2"/>
    <dgm:cxn modelId="{8FA5E26F-1C6B-4DFA-89AE-60F36E96524E}" type="presOf" srcId="{4864629A-F0F2-4EAB-99D3-2D84A1EE9026}" destId="{78CEBB3C-4428-4394-A8E3-C45BF735517C}" srcOrd="0" destOrd="0" presId="urn:microsoft.com/office/officeart/2005/8/layout/chevron2"/>
    <dgm:cxn modelId="{D23C1171-7437-43EF-924E-58DFFA478D5D}" type="presOf" srcId="{8D533AFD-5316-41A2-A2D7-0016F47B6B95}" destId="{24A158BF-BFE2-4BFE-BFA3-CE630A47BA50}" srcOrd="0" destOrd="0" presId="urn:microsoft.com/office/officeart/2005/8/layout/chevron2"/>
    <dgm:cxn modelId="{A0D71951-08E3-4E37-8BCE-536F936CD53F}" srcId="{9648C52E-ADD6-4C6A-BC2A-CDBCAA7EB767}" destId="{138D3E82-0B46-4C8A-8A97-EB6C9AED0272}" srcOrd="1" destOrd="0" parTransId="{16F266EF-659B-4216-B056-AD37E163E0AA}" sibTransId="{7091FF5C-21DE-4D4F-9315-2FE4A815E26F}"/>
    <dgm:cxn modelId="{570E4271-48D1-407A-81F5-3585B95D9035}" srcId="{5E0B5AFA-1C35-4327-A2B2-4171415B2811}" destId="{20065A79-F583-4AD9-871C-4E993CF7CCB9}" srcOrd="0" destOrd="0" parTransId="{5EAE5399-30DB-4108-9B85-73E44DDCF8D1}" sibTransId="{6D3D1B26-3E43-4E80-B57F-CFB101CBB72E}"/>
    <dgm:cxn modelId="{A7296F55-B3F1-42A8-8028-8AF04057A59F}" srcId="{9648C52E-ADD6-4C6A-BC2A-CDBCAA7EB767}" destId="{8D533AFD-5316-41A2-A2D7-0016F47B6B95}" srcOrd="2" destOrd="0" parTransId="{C31F7081-5EA9-48C1-9113-25EC561ADF66}" sibTransId="{95C414B5-CE1C-4C74-96CC-9634CFF889CF}"/>
    <dgm:cxn modelId="{B9919A78-2381-4840-B28B-E6EAAD416215}" srcId="{EFABA2FC-C371-4E2E-8CC0-0892E22A5236}" destId="{3F3FFC04-F0D9-4D1D-AC4B-50B9F6DFCE4C}" srcOrd="1" destOrd="0" parTransId="{9624CAAF-06C9-4407-B36E-640641680523}" sibTransId="{E3395C49-8A2C-4495-85AE-293EEB0CDEA3}"/>
    <dgm:cxn modelId="{DDA7B479-7961-474B-B355-34799561C91F}" type="presOf" srcId="{22FCAC6F-780C-4F80-BA43-D19EBBADE52E}" destId="{B3633DDF-4EE0-40D6-B790-A331174D39B0}" srcOrd="0" destOrd="1" presId="urn:microsoft.com/office/officeart/2005/8/layout/chevron2"/>
    <dgm:cxn modelId="{868BD97A-3629-4F33-914E-B7A5E2CC116D}" type="presOf" srcId="{1299D7A5-9999-4744-9E0B-1C7C1A0696F3}" destId="{5218D848-45B1-43D5-A676-6A7FFDBC419E}" srcOrd="0" destOrd="0" presId="urn:microsoft.com/office/officeart/2005/8/layout/chevron2"/>
    <dgm:cxn modelId="{BD91AE88-7223-4B4F-97A6-C928D57A0B0C}" srcId="{9648C52E-ADD6-4C6A-BC2A-CDBCAA7EB767}" destId="{5E0B5AFA-1C35-4327-A2B2-4171415B2811}" srcOrd="0" destOrd="0" parTransId="{24AB3093-F6C2-4432-86AF-3393E9A2E738}" sibTransId="{7C3BA54A-AFCF-4F48-8B9E-E02038D3A414}"/>
    <dgm:cxn modelId="{2DB6C591-BBEB-4E19-96D1-F127A07F7618}" srcId="{8D533AFD-5316-41A2-A2D7-0016F47B6B95}" destId="{D8AE23C3-EDC6-4815-BB00-3E4A7DF52C2B}" srcOrd="0" destOrd="0" parTransId="{98762932-A874-41C4-8FD8-A695950DB812}" sibTransId="{DCE89B2B-91E5-4184-85DB-39FA5F44C7D1}"/>
    <dgm:cxn modelId="{D0AC15A7-9565-4DC1-8999-988D01680491}" srcId="{9648C52E-ADD6-4C6A-BC2A-CDBCAA7EB767}" destId="{D5AFEB05-F914-4171-9209-1C805017C472}" srcOrd="4" destOrd="0" parTransId="{B1023296-66E9-4E64-8EF1-25161A1D2619}" sibTransId="{2DB21FB4-63EF-47C1-AE6B-1D086D158837}"/>
    <dgm:cxn modelId="{2976D2AF-1E58-4A5F-BF85-AAFFFEEAB13B}" srcId="{8D533AFD-5316-41A2-A2D7-0016F47B6B95}" destId="{22FCAC6F-780C-4F80-BA43-D19EBBADE52E}" srcOrd="1" destOrd="0" parTransId="{108826F4-501D-4FDB-9555-4341FEB078DE}" sibTransId="{F2B64A39-C4EF-4A40-ADA0-5788B0D1B793}"/>
    <dgm:cxn modelId="{69F4F4B0-FF8F-499B-97B9-DCE09B8BC8D8}" type="presOf" srcId="{FD164B07-DDE9-428D-937F-3EB6F9345AB1}" destId="{78CEBB3C-4428-4394-A8E3-C45BF735517C}" srcOrd="0" destOrd="1" presId="urn:microsoft.com/office/officeart/2005/8/layout/chevron2"/>
    <dgm:cxn modelId="{89D77EDA-5A3F-4307-A5F9-A24F0B7EDF87}" type="presOf" srcId="{138D3E82-0B46-4C8A-8A97-EB6C9AED0272}" destId="{BF299AE3-D056-4C0E-9A56-6E03EC9E9929}" srcOrd="0" destOrd="0" presId="urn:microsoft.com/office/officeart/2005/8/layout/chevron2"/>
    <dgm:cxn modelId="{646060DF-CE1E-45FE-9649-D8BC6D80EA5F}" type="presOf" srcId="{3F3FFC04-F0D9-4D1D-AC4B-50B9F6DFCE4C}" destId="{5218D848-45B1-43D5-A676-6A7FFDBC419E}" srcOrd="0" destOrd="1" presId="urn:microsoft.com/office/officeart/2005/8/layout/chevron2"/>
    <dgm:cxn modelId="{BCFC20E7-9A12-4453-AEF1-376A3AE2D9BE}" srcId="{138D3E82-0B46-4C8A-8A97-EB6C9AED0272}" destId="{74BD63F6-125D-4BE7-A51E-D461E5C379A4}" srcOrd="1" destOrd="0" parTransId="{48B34F81-E130-484F-BE9D-3BCB91B0719E}" sibTransId="{BFB97E65-1F5B-4F89-9A68-6D724A143962}"/>
    <dgm:cxn modelId="{A33ABEE9-3685-4F5E-BF69-CC39A0C099BE}" srcId="{9648C52E-ADD6-4C6A-BC2A-CDBCAA7EB767}" destId="{EFABA2FC-C371-4E2E-8CC0-0892E22A5236}" srcOrd="3" destOrd="0" parTransId="{FE70209C-3437-47FC-B169-AC079AD92CE5}" sibTransId="{09306137-3D53-4B76-BC4E-54C5CF04F618}"/>
    <dgm:cxn modelId="{590495C6-B526-4289-907A-C80176FA9EE5}" type="presParOf" srcId="{27E9910F-B2C7-4925-B8E6-BFF5C4E5109F}" destId="{F8C7D40B-3D7E-4078-A7D3-318676905723}" srcOrd="0" destOrd="0" presId="urn:microsoft.com/office/officeart/2005/8/layout/chevron2"/>
    <dgm:cxn modelId="{C32D52D9-A8CB-45AA-8328-B10DA18586EB}" type="presParOf" srcId="{F8C7D40B-3D7E-4078-A7D3-318676905723}" destId="{D1D7FE39-A6B4-4DDA-AC3E-87325F6C464E}" srcOrd="0" destOrd="0" presId="urn:microsoft.com/office/officeart/2005/8/layout/chevron2"/>
    <dgm:cxn modelId="{E59FE511-4575-4B91-BF95-489E718A64E9}" type="presParOf" srcId="{F8C7D40B-3D7E-4078-A7D3-318676905723}" destId="{477E62AF-E793-45A5-9F88-244B0231E024}" srcOrd="1" destOrd="0" presId="urn:microsoft.com/office/officeart/2005/8/layout/chevron2"/>
    <dgm:cxn modelId="{2B65EBC2-390A-4E15-9FF0-D5488655F9FC}" type="presParOf" srcId="{27E9910F-B2C7-4925-B8E6-BFF5C4E5109F}" destId="{428304CE-C482-4D18-9FB1-2305B161456E}" srcOrd="1" destOrd="0" presId="urn:microsoft.com/office/officeart/2005/8/layout/chevron2"/>
    <dgm:cxn modelId="{1A1A842D-9B8D-4193-A597-FB49B02259BF}" type="presParOf" srcId="{27E9910F-B2C7-4925-B8E6-BFF5C4E5109F}" destId="{2AB718B6-919C-4FC0-81BB-51B8E78E3A8F}" srcOrd="2" destOrd="0" presId="urn:microsoft.com/office/officeart/2005/8/layout/chevron2"/>
    <dgm:cxn modelId="{DC612FFE-E36A-4F77-86A1-4261523CB34B}" type="presParOf" srcId="{2AB718B6-919C-4FC0-81BB-51B8E78E3A8F}" destId="{BF299AE3-D056-4C0E-9A56-6E03EC9E9929}" srcOrd="0" destOrd="0" presId="urn:microsoft.com/office/officeart/2005/8/layout/chevron2"/>
    <dgm:cxn modelId="{57BD0790-B965-4CE7-90D7-9F1BA98714B6}" type="presParOf" srcId="{2AB718B6-919C-4FC0-81BB-51B8E78E3A8F}" destId="{C51E4A72-346B-4D5D-A9C8-CBAF83772A8D}" srcOrd="1" destOrd="0" presId="urn:microsoft.com/office/officeart/2005/8/layout/chevron2"/>
    <dgm:cxn modelId="{366579BE-2AD9-4495-BC94-E8E2E091C044}" type="presParOf" srcId="{27E9910F-B2C7-4925-B8E6-BFF5C4E5109F}" destId="{725E7A85-06E1-4EE6-A5C6-2C4FFD2D4110}" srcOrd="3" destOrd="0" presId="urn:microsoft.com/office/officeart/2005/8/layout/chevron2"/>
    <dgm:cxn modelId="{F788129D-62EE-4B1E-B7F7-DCCCB90274B0}" type="presParOf" srcId="{27E9910F-B2C7-4925-B8E6-BFF5C4E5109F}" destId="{8465380F-528D-4405-840E-EABE038E143F}" srcOrd="4" destOrd="0" presId="urn:microsoft.com/office/officeart/2005/8/layout/chevron2"/>
    <dgm:cxn modelId="{C9301E9E-375B-4550-AB41-D54111B05590}" type="presParOf" srcId="{8465380F-528D-4405-840E-EABE038E143F}" destId="{24A158BF-BFE2-4BFE-BFA3-CE630A47BA50}" srcOrd="0" destOrd="0" presId="urn:microsoft.com/office/officeart/2005/8/layout/chevron2"/>
    <dgm:cxn modelId="{CA86C990-4704-4DF3-9427-5833FC1E91B2}" type="presParOf" srcId="{8465380F-528D-4405-840E-EABE038E143F}" destId="{B3633DDF-4EE0-40D6-B790-A331174D39B0}" srcOrd="1" destOrd="0" presId="urn:microsoft.com/office/officeart/2005/8/layout/chevron2"/>
    <dgm:cxn modelId="{02492FDD-6108-4C73-B95A-4C36BC4A9507}" type="presParOf" srcId="{27E9910F-B2C7-4925-B8E6-BFF5C4E5109F}" destId="{7CB51F06-CC42-446F-ADD4-7583F2C66148}" srcOrd="5" destOrd="0" presId="urn:microsoft.com/office/officeart/2005/8/layout/chevron2"/>
    <dgm:cxn modelId="{2AF68A39-C5AB-4FD0-A972-E971CDF11353}" type="presParOf" srcId="{27E9910F-B2C7-4925-B8E6-BFF5C4E5109F}" destId="{E0554FDF-7FD7-4DA8-B9F7-94849C7690C0}" srcOrd="6" destOrd="0" presId="urn:microsoft.com/office/officeart/2005/8/layout/chevron2"/>
    <dgm:cxn modelId="{2DEAA59C-CF38-4B8F-A433-9118645A3EBC}" type="presParOf" srcId="{E0554FDF-7FD7-4DA8-B9F7-94849C7690C0}" destId="{D6B8FCF1-776B-436C-9EC8-21892BB2D1D1}" srcOrd="0" destOrd="0" presId="urn:microsoft.com/office/officeart/2005/8/layout/chevron2"/>
    <dgm:cxn modelId="{912607FB-53CE-46A3-A914-039E81AC9886}" type="presParOf" srcId="{E0554FDF-7FD7-4DA8-B9F7-94849C7690C0}" destId="{5218D848-45B1-43D5-A676-6A7FFDBC419E}" srcOrd="1" destOrd="0" presId="urn:microsoft.com/office/officeart/2005/8/layout/chevron2"/>
    <dgm:cxn modelId="{3E39AB66-16AA-4AC5-8CD5-68DA546C4288}" type="presParOf" srcId="{27E9910F-B2C7-4925-B8E6-BFF5C4E5109F}" destId="{456326CC-5D6C-402E-B2AC-D341FBD64B26}" srcOrd="7" destOrd="0" presId="urn:microsoft.com/office/officeart/2005/8/layout/chevron2"/>
    <dgm:cxn modelId="{D7FA2959-99E5-4208-8FD1-B15499446EDC}" type="presParOf" srcId="{27E9910F-B2C7-4925-B8E6-BFF5C4E5109F}" destId="{BE65A137-2AC7-4EBD-8598-646D3EDB50DD}" srcOrd="8" destOrd="0" presId="urn:microsoft.com/office/officeart/2005/8/layout/chevron2"/>
    <dgm:cxn modelId="{6F2C41C9-3BE0-443D-AB74-08FEAED8104D}" type="presParOf" srcId="{BE65A137-2AC7-4EBD-8598-646D3EDB50DD}" destId="{1E394312-EB94-43DF-A04C-BAA9384B04CC}" srcOrd="0" destOrd="0" presId="urn:microsoft.com/office/officeart/2005/8/layout/chevron2"/>
    <dgm:cxn modelId="{9ED65EA0-159F-40BD-983E-2ADF98BB70BB}" type="presParOf" srcId="{BE65A137-2AC7-4EBD-8598-646D3EDB50DD}" destId="{78CEBB3C-4428-4394-A8E3-C45BF73551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EFC043-592B-4836-85EE-C0170F0E8AEA}" type="doc">
      <dgm:prSet loTypeId="urn:microsoft.com/office/officeart/2005/8/layout/lProcess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F0890675-F3FE-41FA-9860-CE1563055821}">
      <dgm:prSet phldrT="[テキスト]"/>
      <dgm:spPr/>
      <dgm:t>
        <a:bodyPr/>
        <a:lstStyle/>
        <a:p>
          <a:pPr algn="l"/>
          <a:r>
            <a: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①データ可視化：行動ログを可視化する「インテリボード」、</a:t>
          </a:r>
          <a:br>
            <a: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「アナリティクスダッシュボード」</a:t>
          </a:r>
          <a:endParaRPr kumimoji="1" lang="ja-JP" altLang="en-US" dirty="0"/>
        </a:p>
      </dgm:t>
    </dgm:pt>
    <dgm:pt modelId="{76679304-2B67-4882-AB52-636B05C726B8}" type="parTrans" cxnId="{1316BEE6-C9FD-4B34-A269-0A38CA08E422}">
      <dgm:prSet/>
      <dgm:spPr/>
      <dgm:t>
        <a:bodyPr/>
        <a:lstStyle/>
        <a:p>
          <a:endParaRPr kumimoji="1" lang="ja-JP" altLang="en-US"/>
        </a:p>
      </dgm:t>
    </dgm:pt>
    <dgm:pt modelId="{AE3E82BC-1CA1-4953-877F-ABBA50EBAC87}" type="sibTrans" cxnId="{1316BEE6-C9FD-4B34-A269-0A38CA08E422}">
      <dgm:prSet/>
      <dgm:spPr/>
      <dgm:t>
        <a:bodyPr/>
        <a:lstStyle/>
        <a:p>
          <a:endParaRPr kumimoji="1" lang="ja-JP" altLang="en-US"/>
        </a:p>
      </dgm:t>
    </dgm:pt>
    <dgm:pt modelId="{1891CF79-27CF-4BEB-A60F-C357B314BD8D}">
      <dgm:prSet/>
      <dgm:spPr/>
      <dgm:t>
        <a:bodyPr/>
        <a:lstStyle/>
        <a:p>
          <a:pPr algn="l"/>
          <a:r>
            <a: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アナリティクスダッシュボード、データ分析、</a:t>
          </a:r>
          <a:r>
            <a: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rPr>
            <a:t>AI</a:t>
          </a:r>
          <a:r>
            <a: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活用。機械学習による 学修状況をメール通知等</a:t>
          </a:r>
        </a:p>
      </dgm:t>
    </dgm:pt>
    <dgm:pt modelId="{543A34DB-DAE1-475F-9870-7CECFDE683B8}" type="parTrans" cxnId="{F3A70FCE-4147-4D48-9E22-9E939CA1857D}">
      <dgm:prSet/>
      <dgm:spPr/>
      <dgm:t>
        <a:bodyPr/>
        <a:lstStyle/>
        <a:p>
          <a:endParaRPr kumimoji="1" lang="ja-JP" altLang="en-US"/>
        </a:p>
      </dgm:t>
    </dgm:pt>
    <dgm:pt modelId="{D2CD37DF-290C-4AAE-830A-C1B9E8B2AFBE}" type="sibTrans" cxnId="{F3A70FCE-4147-4D48-9E22-9E939CA1857D}">
      <dgm:prSet/>
      <dgm:spPr/>
      <dgm:t>
        <a:bodyPr/>
        <a:lstStyle/>
        <a:p>
          <a:endParaRPr kumimoji="1" lang="ja-JP" altLang="en-US"/>
        </a:p>
      </dgm:t>
    </dgm:pt>
    <dgm:pt modelId="{92F17F36-0A99-4223-A630-BD0A0F2FD424}">
      <dgm:prSet/>
      <dgm:spPr/>
      <dgm:t>
        <a:bodyPr/>
        <a:lstStyle/>
        <a:p>
          <a:pPr algn="l"/>
          <a:r>
            <a: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➂リモート授業による人との交わり（社会性）不足を解決する「３</a:t>
          </a:r>
          <a:r>
            <a: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rPr>
            <a:t>D</a:t>
          </a:r>
          <a:r>
            <a: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仮想空間を用いたバーチャル授業」</a:t>
          </a:r>
          <a:endParaRPr kumimoji="1" lang="en-US" altLang="ja-JP" dirty="0"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4BB5C214-94B4-4070-AAA2-80A1908BE415}" type="parTrans" cxnId="{A8E3CD6D-9500-48FC-A0A6-484E0728E6A8}">
      <dgm:prSet/>
      <dgm:spPr/>
      <dgm:t>
        <a:bodyPr/>
        <a:lstStyle/>
        <a:p>
          <a:endParaRPr kumimoji="1" lang="ja-JP" altLang="en-US"/>
        </a:p>
      </dgm:t>
    </dgm:pt>
    <dgm:pt modelId="{2AE708CB-C0D0-468C-ACD0-853C8E4DC2CB}" type="sibTrans" cxnId="{A8E3CD6D-9500-48FC-A0A6-484E0728E6A8}">
      <dgm:prSet/>
      <dgm:spPr/>
      <dgm:t>
        <a:bodyPr/>
        <a:lstStyle/>
        <a:p>
          <a:endParaRPr kumimoji="1" lang="ja-JP" altLang="en-US"/>
        </a:p>
      </dgm:t>
    </dgm:pt>
    <dgm:pt modelId="{14076CA1-5B72-4286-B3D7-877F19E4BDB1}">
      <dgm:prSet/>
      <dgm:spPr/>
      <dgm:t>
        <a:bodyPr/>
        <a:lstStyle/>
        <a:p>
          <a:pPr algn="l"/>
          <a:r>
            <a: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「</a:t>
          </a:r>
          <a:r>
            <a: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rPr>
            <a:t>3D</a:t>
          </a:r>
          <a:r>
            <a: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仮想空間を用いたバーチャル授業」によって、リモートでは得にくい人との交わりを構築</a:t>
          </a:r>
          <a:endParaRPr kumimoji="1" lang="en-US" altLang="ja-JP" dirty="0"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B2B49E02-6D3C-4E5E-A151-AB57E2891BDC}" type="parTrans" cxnId="{CC404D15-2536-4FC0-B2E3-DC3CA6AF8AB8}">
      <dgm:prSet/>
      <dgm:spPr/>
      <dgm:t>
        <a:bodyPr/>
        <a:lstStyle/>
        <a:p>
          <a:endParaRPr kumimoji="1" lang="ja-JP" altLang="en-US"/>
        </a:p>
      </dgm:t>
    </dgm:pt>
    <dgm:pt modelId="{DD46505C-AAB9-486A-B1A7-3F22803A659C}" type="sibTrans" cxnId="{CC404D15-2536-4FC0-B2E3-DC3CA6AF8AB8}">
      <dgm:prSet/>
      <dgm:spPr/>
      <dgm:t>
        <a:bodyPr/>
        <a:lstStyle/>
        <a:p>
          <a:endParaRPr kumimoji="1" lang="ja-JP" altLang="en-US"/>
        </a:p>
      </dgm:t>
    </dgm:pt>
    <dgm:pt modelId="{F6C6DAF6-10E3-41DB-95B2-EC8B63B1E633}">
      <dgm:prSet/>
      <dgm:spPr/>
      <dgm:t>
        <a:bodyPr/>
        <a:lstStyle/>
        <a:p>
          <a:pPr algn="l"/>
          <a:r>
            <a: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➁</a:t>
          </a:r>
          <a:r>
            <a: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rPr>
            <a:t>LMS</a:t>
          </a:r>
          <a:r>
            <a: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システムやデジタルコンテンツ等を他大学等と共有・活用</a:t>
          </a:r>
          <a:br>
            <a: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「学びの質の向上」</a:t>
          </a:r>
          <a:endParaRPr kumimoji="1" lang="en-US" altLang="ja-JP" dirty="0"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BB3B61B8-F0C4-40B3-B190-84F9002556A6}" type="parTrans" cxnId="{CA336C75-4E5F-4397-A2DA-EFCF3B5CD6F5}">
      <dgm:prSet/>
      <dgm:spPr/>
      <dgm:t>
        <a:bodyPr/>
        <a:lstStyle/>
        <a:p>
          <a:endParaRPr kumimoji="1" lang="ja-JP" altLang="en-US"/>
        </a:p>
      </dgm:t>
    </dgm:pt>
    <dgm:pt modelId="{6AB7CB7D-5EA9-4D37-A1B0-370E560E95E4}" type="sibTrans" cxnId="{CA336C75-4E5F-4397-A2DA-EFCF3B5CD6F5}">
      <dgm:prSet/>
      <dgm:spPr/>
      <dgm:t>
        <a:bodyPr/>
        <a:lstStyle/>
        <a:p>
          <a:endParaRPr kumimoji="1" lang="ja-JP" altLang="en-US"/>
        </a:p>
      </dgm:t>
    </dgm:pt>
    <dgm:pt modelId="{AA2FC172-560C-4B20-B302-A5E2A212F901}">
      <dgm:prSet/>
      <dgm:spPr/>
      <dgm:t>
        <a:bodyPr/>
        <a:lstStyle/>
        <a:p>
          <a:r>
            <a: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複数大学、企業</a:t>
          </a:r>
          <a:br>
            <a: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rPr>
            <a:t>連携でのコンテンツ共有、組織管理を可能に</a:t>
          </a:r>
          <a:endParaRPr kumimoji="1" lang="en-US" altLang="ja-JP" dirty="0"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B2D80DE9-4DAE-4785-980A-82303CC190A4}" type="parTrans" cxnId="{0A9D0E61-FA1A-4779-9EB4-7721A0CEA02C}">
      <dgm:prSet/>
      <dgm:spPr/>
      <dgm:t>
        <a:bodyPr/>
        <a:lstStyle/>
        <a:p>
          <a:endParaRPr kumimoji="1" lang="ja-JP" altLang="en-US"/>
        </a:p>
      </dgm:t>
    </dgm:pt>
    <dgm:pt modelId="{F55B8620-E4A4-45CB-B66E-1EDCA071FD8E}" type="sibTrans" cxnId="{0A9D0E61-FA1A-4779-9EB4-7721A0CEA02C}">
      <dgm:prSet/>
      <dgm:spPr/>
      <dgm:t>
        <a:bodyPr/>
        <a:lstStyle/>
        <a:p>
          <a:endParaRPr kumimoji="1" lang="ja-JP" altLang="en-US"/>
        </a:p>
      </dgm:t>
    </dgm:pt>
    <dgm:pt modelId="{1AB2A208-4728-4F67-B6CA-CC8466DEA0FC}" type="pres">
      <dgm:prSet presAssocID="{93EFC043-592B-4836-85EE-C0170F0E8AEA}" presName="theList" presStyleCnt="0">
        <dgm:presLayoutVars>
          <dgm:dir/>
          <dgm:animLvl val="lvl"/>
          <dgm:resizeHandles val="exact"/>
        </dgm:presLayoutVars>
      </dgm:prSet>
      <dgm:spPr/>
    </dgm:pt>
    <dgm:pt modelId="{FAD0E406-818E-426F-8A0F-13B2872885AC}" type="pres">
      <dgm:prSet presAssocID="{F0890675-F3FE-41FA-9860-CE1563055821}" presName="compNode" presStyleCnt="0"/>
      <dgm:spPr/>
    </dgm:pt>
    <dgm:pt modelId="{3D2FF33C-38C8-43CA-A11E-3BA66F2A1FDB}" type="pres">
      <dgm:prSet presAssocID="{F0890675-F3FE-41FA-9860-CE1563055821}" presName="aNode" presStyleLbl="bgShp" presStyleIdx="0" presStyleCnt="3"/>
      <dgm:spPr/>
    </dgm:pt>
    <dgm:pt modelId="{13F56C41-A8AF-4A4C-A043-E033A3C09DA1}" type="pres">
      <dgm:prSet presAssocID="{F0890675-F3FE-41FA-9860-CE1563055821}" presName="textNode" presStyleLbl="bgShp" presStyleIdx="0" presStyleCnt="3"/>
      <dgm:spPr/>
    </dgm:pt>
    <dgm:pt modelId="{B6BF5ABB-26F2-4B3C-B941-FC251F7C4BC4}" type="pres">
      <dgm:prSet presAssocID="{F0890675-F3FE-41FA-9860-CE1563055821}" presName="compChildNode" presStyleCnt="0"/>
      <dgm:spPr/>
    </dgm:pt>
    <dgm:pt modelId="{09252CCC-7A50-477E-A631-3E36220C2CAF}" type="pres">
      <dgm:prSet presAssocID="{F0890675-F3FE-41FA-9860-CE1563055821}" presName="theInnerList" presStyleCnt="0"/>
      <dgm:spPr/>
    </dgm:pt>
    <dgm:pt modelId="{E87EBBE2-4482-4CE0-B557-833DAC92F81B}" type="pres">
      <dgm:prSet presAssocID="{1891CF79-27CF-4BEB-A60F-C357B314BD8D}" presName="childNode" presStyleLbl="node1" presStyleIdx="0" presStyleCnt="3">
        <dgm:presLayoutVars>
          <dgm:bulletEnabled val="1"/>
        </dgm:presLayoutVars>
      </dgm:prSet>
      <dgm:spPr/>
    </dgm:pt>
    <dgm:pt modelId="{932B5E55-4A42-498F-BD01-1D6A0EE8C13F}" type="pres">
      <dgm:prSet presAssocID="{F0890675-F3FE-41FA-9860-CE1563055821}" presName="aSpace" presStyleCnt="0"/>
      <dgm:spPr/>
    </dgm:pt>
    <dgm:pt modelId="{33270B32-C7F0-4F94-BE79-7E8577C77369}" type="pres">
      <dgm:prSet presAssocID="{F6C6DAF6-10E3-41DB-95B2-EC8B63B1E633}" presName="compNode" presStyleCnt="0"/>
      <dgm:spPr/>
    </dgm:pt>
    <dgm:pt modelId="{34771E9F-6A01-43AD-AC1D-68771E4F7DEB}" type="pres">
      <dgm:prSet presAssocID="{F6C6DAF6-10E3-41DB-95B2-EC8B63B1E633}" presName="aNode" presStyleLbl="bgShp" presStyleIdx="1" presStyleCnt="3"/>
      <dgm:spPr/>
    </dgm:pt>
    <dgm:pt modelId="{D8B1E018-6306-4E34-9D24-B172F3EF7ACF}" type="pres">
      <dgm:prSet presAssocID="{F6C6DAF6-10E3-41DB-95B2-EC8B63B1E633}" presName="textNode" presStyleLbl="bgShp" presStyleIdx="1" presStyleCnt="3"/>
      <dgm:spPr/>
    </dgm:pt>
    <dgm:pt modelId="{C743F5F3-33EC-4F0D-9DC5-ECE26C25C43B}" type="pres">
      <dgm:prSet presAssocID="{F6C6DAF6-10E3-41DB-95B2-EC8B63B1E633}" presName="compChildNode" presStyleCnt="0"/>
      <dgm:spPr/>
    </dgm:pt>
    <dgm:pt modelId="{F2D29C4E-0408-447F-8DF6-FBC8F9121364}" type="pres">
      <dgm:prSet presAssocID="{F6C6DAF6-10E3-41DB-95B2-EC8B63B1E633}" presName="theInnerList" presStyleCnt="0"/>
      <dgm:spPr/>
    </dgm:pt>
    <dgm:pt modelId="{1DA4ED37-8749-4CF1-B8EB-16C5CCF351CF}" type="pres">
      <dgm:prSet presAssocID="{AA2FC172-560C-4B20-B302-A5E2A212F901}" presName="childNode" presStyleLbl="node1" presStyleIdx="1" presStyleCnt="3">
        <dgm:presLayoutVars>
          <dgm:bulletEnabled val="1"/>
        </dgm:presLayoutVars>
      </dgm:prSet>
      <dgm:spPr/>
    </dgm:pt>
    <dgm:pt modelId="{476ADDAF-54DA-4FC8-922C-83006746AB58}" type="pres">
      <dgm:prSet presAssocID="{F6C6DAF6-10E3-41DB-95B2-EC8B63B1E633}" presName="aSpace" presStyleCnt="0"/>
      <dgm:spPr/>
    </dgm:pt>
    <dgm:pt modelId="{02BFB2D4-DF22-4234-A5AE-BA2035EF8721}" type="pres">
      <dgm:prSet presAssocID="{92F17F36-0A99-4223-A630-BD0A0F2FD424}" presName="compNode" presStyleCnt="0"/>
      <dgm:spPr/>
    </dgm:pt>
    <dgm:pt modelId="{167F3EAF-D2F5-4B2E-AF2A-2606DC38B4C8}" type="pres">
      <dgm:prSet presAssocID="{92F17F36-0A99-4223-A630-BD0A0F2FD424}" presName="aNode" presStyleLbl="bgShp" presStyleIdx="2" presStyleCnt="3"/>
      <dgm:spPr/>
    </dgm:pt>
    <dgm:pt modelId="{DB8E55B4-8BC0-4C2C-8B51-7777713C212E}" type="pres">
      <dgm:prSet presAssocID="{92F17F36-0A99-4223-A630-BD0A0F2FD424}" presName="textNode" presStyleLbl="bgShp" presStyleIdx="2" presStyleCnt="3"/>
      <dgm:spPr/>
    </dgm:pt>
    <dgm:pt modelId="{BC424D3B-2E44-474C-ABF2-23EEBBA35E95}" type="pres">
      <dgm:prSet presAssocID="{92F17F36-0A99-4223-A630-BD0A0F2FD424}" presName="compChildNode" presStyleCnt="0"/>
      <dgm:spPr/>
    </dgm:pt>
    <dgm:pt modelId="{7B1325D6-471D-4F95-85C1-C4ED8F5936FA}" type="pres">
      <dgm:prSet presAssocID="{92F17F36-0A99-4223-A630-BD0A0F2FD424}" presName="theInnerList" presStyleCnt="0"/>
      <dgm:spPr/>
    </dgm:pt>
    <dgm:pt modelId="{D4B5A292-89C7-4DB8-807E-D07B9558DC21}" type="pres">
      <dgm:prSet presAssocID="{14076CA1-5B72-4286-B3D7-877F19E4BDB1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E81EE509-0193-423D-A515-944E5CC4063D}" type="presOf" srcId="{F0890675-F3FE-41FA-9860-CE1563055821}" destId="{3D2FF33C-38C8-43CA-A11E-3BA66F2A1FDB}" srcOrd="0" destOrd="0" presId="urn:microsoft.com/office/officeart/2005/8/layout/lProcess2"/>
    <dgm:cxn modelId="{CC404D15-2536-4FC0-B2E3-DC3CA6AF8AB8}" srcId="{92F17F36-0A99-4223-A630-BD0A0F2FD424}" destId="{14076CA1-5B72-4286-B3D7-877F19E4BDB1}" srcOrd="0" destOrd="0" parTransId="{B2B49E02-6D3C-4E5E-A151-AB57E2891BDC}" sibTransId="{DD46505C-AAB9-486A-B1A7-3F22803A659C}"/>
    <dgm:cxn modelId="{1F07AC25-1411-4CC1-8C22-EF3C0C7C5066}" type="presOf" srcId="{AA2FC172-560C-4B20-B302-A5E2A212F901}" destId="{1DA4ED37-8749-4CF1-B8EB-16C5CCF351CF}" srcOrd="0" destOrd="0" presId="urn:microsoft.com/office/officeart/2005/8/layout/lProcess2"/>
    <dgm:cxn modelId="{5E97BA5C-1749-4A54-91A8-33084EEED40E}" type="presOf" srcId="{F0890675-F3FE-41FA-9860-CE1563055821}" destId="{13F56C41-A8AF-4A4C-A043-E033A3C09DA1}" srcOrd="1" destOrd="0" presId="urn:microsoft.com/office/officeart/2005/8/layout/lProcess2"/>
    <dgm:cxn modelId="{0A9D0E61-FA1A-4779-9EB4-7721A0CEA02C}" srcId="{F6C6DAF6-10E3-41DB-95B2-EC8B63B1E633}" destId="{AA2FC172-560C-4B20-B302-A5E2A212F901}" srcOrd="0" destOrd="0" parTransId="{B2D80DE9-4DAE-4785-980A-82303CC190A4}" sibTransId="{F55B8620-E4A4-45CB-B66E-1EDCA071FD8E}"/>
    <dgm:cxn modelId="{36244547-FA42-4458-A230-8DB04EB7161C}" type="presOf" srcId="{93EFC043-592B-4836-85EE-C0170F0E8AEA}" destId="{1AB2A208-4728-4F67-B6CA-CC8466DEA0FC}" srcOrd="0" destOrd="0" presId="urn:microsoft.com/office/officeart/2005/8/layout/lProcess2"/>
    <dgm:cxn modelId="{AABE5669-A412-4CE9-B599-78279406332D}" type="presOf" srcId="{92F17F36-0A99-4223-A630-BD0A0F2FD424}" destId="{167F3EAF-D2F5-4B2E-AF2A-2606DC38B4C8}" srcOrd="0" destOrd="0" presId="urn:microsoft.com/office/officeart/2005/8/layout/lProcess2"/>
    <dgm:cxn modelId="{E81B606B-3627-4D77-9C40-FA9F9B9D04D8}" type="presOf" srcId="{92F17F36-0A99-4223-A630-BD0A0F2FD424}" destId="{DB8E55B4-8BC0-4C2C-8B51-7777713C212E}" srcOrd="1" destOrd="0" presId="urn:microsoft.com/office/officeart/2005/8/layout/lProcess2"/>
    <dgm:cxn modelId="{A8E3CD6D-9500-48FC-A0A6-484E0728E6A8}" srcId="{93EFC043-592B-4836-85EE-C0170F0E8AEA}" destId="{92F17F36-0A99-4223-A630-BD0A0F2FD424}" srcOrd="2" destOrd="0" parTransId="{4BB5C214-94B4-4070-AAA2-80A1908BE415}" sibTransId="{2AE708CB-C0D0-468C-ACD0-853C8E4DC2CB}"/>
    <dgm:cxn modelId="{5BE8E552-9226-40F6-BD56-2771D710AE1E}" type="presOf" srcId="{F6C6DAF6-10E3-41DB-95B2-EC8B63B1E633}" destId="{D8B1E018-6306-4E34-9D24-B172F3EF7ACF}" srcOrd="1" destOrd="0" presId="urn:microsoft.com/office/officeart/2005/8/layout/lProcess2"/>
    <dgm:cxn modelId="{CA336C75-4E5F-4397-A2DA-EFCF3B5CD6F5}" srcId="{93EFC043-592B-4836-85EE-C0170F0E8AEA}" destId="{F6C6DAF6-10E3-41DB-95B2-EC8B63B1E633}" srcOrd="1" destOrd="0" parTransId="{BB3B61B8-F0C4-40B3-B190-84F9002556A6}" sibTransId="{6AB7CB7D-5EA9-4D37-A1B0-370E560E95E4}"/>
    <dgm:cxn modelId="{CAEA387A-5636-49A1-95FB-3633B36C1F9B}" type="presOf" srcId="{F6C6DAF6-10E3-41DB-95B2-EC8B63B1E633}" destId="{34771E9F-6A01-43AD-AC1D-68771E4F7DEB}" srcOrd="0" destOrd="0" presId="urn:microsoft.com/office/officeart/2005/8/layout/lProcess2"/>
    <dgm:cxn modelId="{C7AEC09F-C821-4AFD-8C16-B63A3C168E91}" type="presOf" srcId="{14076CA1-5B72-4286-B3D7-877F19E4BDB1}" destId="{D4B5A292-89C7-4DB8-807E-D07B9558DC21}" srcOrd="0" destOrd="0" presId="urn:microsoft.com/office/officeart/2005/8/layout/lProcess2"/>
    <dgm:cxn modelId="{9F61FAA4-D648-4253-928C-14FC8255B4AB}" type="presOf" srcId="{1891CF79-27CF-4BEB-A60F-C357B314BD8D}" destId="{E87EBBE2-4482-4CE0-B557-833DAC92F81B}" srcOrd="0" destOrd="0" presId="urn:microsoft.com/office/officeart/2005/8/layout/lProcess2"/>
    <dgm:cxn modelId="{F3A70FCE-4147-4D48-9E22-9E939CA1857D}" srcId="{F0890675-F3FE-41FA-9860-CE1563055821}" destId="{1891CF79-27CF-4BEB-A60F-C357B314BD8D}" srcOrd="0" destOrd="0" parTransId="{543A34DB-DAE1-475F-9870-7CECFDE683B8}" sibTransId="{D2CD37DF-290C-4AAE-830A-C1B9E8B2AFBE}"/>
    <dgm:cxn modelId="{1316BEE6-C9FD-4B34-A269-0A38CA08E422}" srcId="{93EFC043-592B-4836-85EE-C0170F0E8AEA}" destId="{F0890675-F3FE-41FA-9860-CE1563055821}" srcOrd="0" destOrd="0" parTransId="{76679304-2B67-4882-AB52-636B05C726B8}" sibTransId="{AE3E82BC-1CA1-4953-877F-ABBA50EBAC87}"/>
    <dgm:cxn modelId="{A0DC9785-E113-497A-8091-5D3206C6B457}" type="presParOf" srcId="{1AB2A208-4728-4F67-B6CA-CC8466DEA0FC}" destId="{FAD0E406-818E-426F-8A0F-13B2872885AC}" srcOrd="0" destOrd="0" presId="urn:microsoft.com/office/officeart/2005/8/layout/lProcess2"/>
    <dgm:cxn modelId="{E955E1DE-D3AD-43E8-ACCB-0693227134AE}" type="presParOf" srcId="{FAD0E406-818E-426F-8A0F-13B2872885AC}" destId="{3D2FF33C-38C8-43CA-A11E-3BA66F2A1FDB}" srcOrd="0" destOrd="0" presId="urn:microsoft.com/office/officeart/2005/8/layout/lProcess2"/>
    <dgm:cxn modelId="{BEDC5D54-4B2B-4D9F-BF6C-6AA2E800AFCC}" type="presParOf" srcId="{FAD0E406-818E-426F-8A0F-13B2872885AC}" destId="{13F56C41-A8AF-4A4C-A043-E033A3C09DA1}" srcOrd="1" destOrd="0" presId="urn:microsoft.com/office/officeart/2005/8/layout/lProcess2"/>
    <dgm:cxn modelId="{F9F56024-2DF7-4E40-A19D-C17D8F710388}" type="presParOf" srcId="{FAD0E406-818E-426F-8A0F-13B2872885AC}" destId="{B6BF5ABB-26F2-4B3C-B941-FC251F7C4BC4}" srcOrd="2" destOrd="0" presId="urn:microsoft.com/office/officeart/2005/8/layout/lProcess2"/>
    <dgm:cxn modelId="{B55DD579-486E-4EC0-85C0-03DD314EABDB}" type="presParOf" srcId="{B6BF5ABB-26F2-4B3C-B941-FC251F7C4BC4}" destId="{09252CCC-7A50-477E-A631-3E36220C2CAF}" srcOrd="0" destOrd="0" presId="urn:microsoft.com/office/officeart/2005/8/layout/lProcess2"/>
    <dgm:cxn modelId="{4AF2E223-DABC-402F-832A-4220D747B370}" type="presParOf" srcId="{09252CCC-7A50-477E-A631-3E36220C2CAF}" destId="{E87EBBE2-4482-4CE0-B557-833DAC92F81B}" srcOrd="0" destOrd="0" presId="urn:microsoft.com/office/officeart/2005/8/layout/lProcess2"/>
    <dgm:cxn modelId="{00664429-E76D-485B-BB3F-CC7BAAA6DFF3}" type="presParOf" srcId="{1AB2A208-4728-4F67-B6CA-CC8466DEA0FC}" destId="{932B5E55-4A42-498F-BD01-1D6A0EE8C13F}" srcOrd="1" destOrd="0" presId="urn:microsoft.com/office/officeart/2005/8/layout/lProcess2"/>
    <dgm:cxn modelId="{8EB44FE8-A396-470E-B83E-1874896D89AF}" type="presParOf" srcId="{1AB2A208-4728-4F67-B6CA-CC8466DEA0FC}" destId="{33270B32-C7F0-4F94-BE79-7E8577C77369}" srcOrd="2" destOrd="0" presId="urn:microsoft.com/office/officeart/2005/8/layout/lProcess2"/>
    <dgm:cxn modelId="{70647081-2772-4D05-845E-3D8B57E93AA4}" type="presParOf" srcId="{33270B32-C7F0-4F94-BE79-7E8577C77369}" destId="{34771E9F-6A01-43AD-AC1D-68771E4F7DEB}" srcOrd="0" destOrd="0" presId="urn:microsoft.com/office/officeart/2005/8/layout/lProcess2"/>
    <dgm:cxn modelId="{5BFA173E-CD99-4149-A7E3-AE225E7F72BB}" type="presParOf" srcId="{33270B32-C7F0-4F94-BE79-7E8577C77369}" destId="{D8B1E018-6306-4E34-9D24-B172F3EF7ACF}" srcOrd="1" destOrd="0" presId="urn:microsoft.com/office/officeart/2005/8/layout/lProcess2"/>
    <dgm:cxn modelId="{8939B6F6-3B6F-4E73-B901-552FB6569EF9}" type="presParOf" srcId="{33270B32-C7F0-4F94-BE79-7E8577C77369}" destId="{C743F5F3-33EC-4F0D-9DC5-ECE26C25C43B}" srcOrd="2" destOrd="0" presId="urn:microsoft.com/office/officeart/2005/8/layout/lProcess2"/>
    <dgm:cxn modelId="{52B6D58E-CE90-4E94-843C-F5468E5EB1A7}" type="presParOf" srcId="{C743F5F3-33EC-4F0D-9DC5-ECE26C25C43B}" destId="{F2D29C4E-0408-447F-8DF6-FBC8F9121364}" srcOrd="0" destOrd="0" presId="urn:microsoft.com/office/officeart/2005/8/layout/lProcess2"/>
    <dgm:cxn modelId="{3ED775A1-3DCE-4D79-8B25-22D09FA18C56}" type="presParOf" srcId="{F2D29C4E-0408-447F-8DF6-FBC8F9121364}" destId="{1DA4ED37-8749-4CF1-B8EB-16C5CCF351CF}" srcOrd="0" destOrd="0" presId="urn:microsoft.com/office/officeart/2005/8/layout/lProcess2"/>
    <dgm:cxn modelId="{011BEC78-2AB9-45FE-9B4C-2C82E03546A1}" type="presParOf" srcId="{1AB2A208-4728-4F67-B6CA-CC8466DEA0FC}" destId="{476ADDAF-54DA-4FC8-922C-83006746AB58}" srcOrd="3" destOrd="0" presId="urn:microsoft.com/office/officeart/2005/8/layout/lProcess2"/>
    <dgm:cxn modelId="{9390DFC0-C445-4AEE-9F65-F1DF42D4A95C}" type="presParOf" srcId="{1AB2A208-4728-4F67-B6CA-CC8466DEA0FC}" destId="{02BFB2D4-DF22-4234-A5AE-BA2035EF8721}" srcOrd="4" destOrd="0" presId="urn:microsoft.com/office/officeart/2005/8/layout/lProcess2"/>
    <dgm:cxn modelId="{712C0BF8-5FBA-4C58-8FCA-E44AD2E4D435}" type="presParOf" srcId="{02BFB2D4-DF22-4234-A5AE-BA2035EF8721}" destId="{167F3EAF-D2F5-4B2E-AF2A-2606DC38B4C8}" srcOrd="0" destOrd="0" presId="urn:microsoft.com/office/officeart/2005/8/layout/lProcess2"/>
    <dgm:cxn modelId="{998BF41F-C774-41AA-8092-F9E06B5A53F2}" type="presParOf" srcId="{02BFB2D4-DF22-4234-A5AE-BA2035EF8721}" destId="{DB8E55B4-8BC0-4C2C-8B51-7777713C212E}" srcOrd="1" destOrd="0" presId="urn:microsoft.com/office/officeart/2005/8/layout/lProcess2"/>
    <dgm:cxn modelId="{F3240487-6338-4261-932B-53116D7DC537}" type="presParOf" srcId="{02BFB2D4-DF22-4234-A5AE-BA2035EF8721}" destId="{BC424D3B-2E44-474C-ABF2-23EEBBA35E95}" srcOrd="2" destOrd="0" presId="urn:microsoft.com/office/officeart/2005/8/layout/lProcess2"/>
    <dgm:cxn modelId="{A6E64772-9B5A-43E7-B074-3D810B8A06AF}" type="presParOf" srcId="{BC424D3B-2E44-474C-ABF2-23EEBBA35E95}" destId="{7B1325D6-471D-4F95-85C1-C4ED8F5936FA}" srcOrd="0" destOrd="0" presId="urn:microsoft.com/office/officeart/2005/8/layout/lProcess2"/>
    <dgm:cxn modelId="{F97F5768-1068-4B7D-98E3-A4D9710CF837}" type="presParOf" srcId="{7B1325D6-471D-4F95-85C1-C4ED8F5936FA}" destId="{D4B5A292-89C7-4DB8-807E-D07B9558DC21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0402C3-3895-468C-BB83-78070A236C5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0CAB0B20-1BF1-47F4-9E9D-2ABDD752C9B1}">
      <dgm:prSet custT="1"/>
      <dgm:spPr/>
      <dgm:t>
        <a:bodyPr/>
        <a:lstStyle/>
        <a:p>
          <a:r>
            <a:rPr kumimoji="1" lang="en-US" sz="2000" dirty="0" err="1"/>
            <a:t>Panopto</a:t>
          </a:r>
          <a:r>
            <a:rPr kumimoji="1" lang="ja-JP" sz="2000" dirty="0"/>
            <a:t>は、</a:t>
          </a:r>
          <a:r>
            <a:rPr kumimoji="1" lang="ja-JP" altLang="en-US" sz="2000" dirty="0"/>
            <a:t>動画</a:t>
          </a:r>
          <a:r>
            <a:rPr kumimoji="1" lang="ja-JP" sz="2000" dirty="0"/>
            <a:t>コンテンツの記録、編集、共有、検索、管理を効果的に行うために世界中の組織が使用しているエンドツーエンドのプラットフォームです。</a:t>
          </a:r>
          <a:endParaRPr lang="ja-JP" sz="2000" dirty="0"/>
        </a:p>
      </dgm:t>
    </dgm:pt>
    <dgm:pt modelId="{41F5C801-97DB-4296-BBE3-CB428173B4B9}" type="parTrans" cxnId="{E6A38C4F-DEA3-4B83-9812-5AF1AA13AC57}">
      <dgm:prSet/>
      <dgm:spPr/>
      <dgm:t>
        <a:bodyPr/>
        <a:lstStyle/>
        <a:p>
          <a:endParaRPr kumimoji="1" lang="ja-JP" altLang="en-US"/>
        </a:p>
      </dgm:t>
    </dgm:pt>
    <dgm:pt modelId="{3748398D-9A57-457B-876C-93DE2C8266B0}" type="sibTrans" cxnId="{E6A38C4F-DEA3-4B83-9812-5AF1AA13AC57}">
      <dgm:prSet/>
      <dgm:spPr/>
      <dgm:t>
        <a:bodyPr/>
        <a:lstStyle/>
        <a:p>
          <a:endParaRPr kumimoji="1" lang="ja-JP" altLang="en-US"/>
        </a:p>
      </dgm:t>
    </dgm:pt>
    <dgm:pt modelId="{B6247C00-2037-4826-9981-8714FB058E34}">
      <dgm:prSet custT="1"/>
      <dgm:spPr/>
      <dgm:t>
        <a:bodyPr/>
        <a:lstStyle/>
        <a:p>
          <a:r>
            <a:rPr kumimoji="1" lang="en-US" sz="2000" dirty="0" err="1"/>
            <a:t>Panopto</a:t>
          </a:r>
          <a:r>
            <a:rPr kumimoji="1" lang="ja-JP" sz="2000" dirty="0"/>
            <a:t>なら、プレゼンテーションの記録、既存の</a:t>
          </a:r>
          <a:r>
            <a:rPr kumimoji="1" lang="ja-JP" altLang="en-US" sz="2000" dirty="0"/>
            <a:t>動画</a:t>
          </a:r>
          <a:r>
            <a:rPr kumimoji="1" lang="ja-JP" sz="2000" dirty="0"/>
            <a:t>ファイルの管理、</a:t>
          </a:r>
          <a:br>
            <a:rPr kumimoji="1" lang="en-US" altLang="ja-JP" sz="2000" dirty="0"/>
          </a:br>
          <a:r>
            <a:rPr kumimoji="1" lang="ja-JP" sz="2000" dirty="0"/>
            <a:t>デバイスへの</a:t>
          </a:r>
          <a:r>
            <a:rPr kumimoji="1" lang="ja-JP" altLang="en-US" sz="2000" dirty="0"/>
            <a:t>動画</a:t>
          </a:r>
          <a:r>
            <a:rPr kumimoji="1" lang="ja-JP" sz="2000" dirty="0"/>
            <a:t>コンテンツのストリーミングが簡単にできます。</a:t>
          </a:r>
          <a:endParaRPr lang="ja-JP" sz="2000" dirty="0"/>
        </a:p>
      </dgm:t>
    </dgm:pt>
    <dgm:pt modelId="{7D65B939-E0C1-484D-AA00-E369976DF6DC}" type="parTrans" cxnId="{947AA29B-B74D-4D0D-AD65-6E26E4142B62}">
      <dgm:prSet/>
      <dgm:spPr/>
      <dgm:t>
        <a:bodyPr/>
        <a:lstStyle/>
        <a:p>
          <a:endParaRPr kumimoji="1" lang="ja-JP" altLang="en-US"/>
        </a:p>
      </dgm:t>
    </dgm:pt>
    <dgm:pt modelId="{A7185143-AED5-4680-A833-6F0753F7710D}" type="sibTrans" cxnId="{947AA29B-B74D-4D0D-AD65-6E26E4142B62}">
      <dgm:prSet/>
      <dgm:spPr/>
      <dgm:t>
        <a:bodyPr/>
        <a:lstStyle/>
        <a:p>
          <a:endParaRPr kumimoji="1" lang="ja-JP" altLang="en-US"/>
        </a:p>
      </dgm:t>
    </dgm:pt>
    <dgm:pt modelId="{B8EFAEAF-804B-4154-8953-7017FA1E043D}" type="pres">
      <dgm:prSet presAssocID="{9A0402C3-3895-468C-BB83-78070A236C59}" presName="linear" presStyleCnt="0">
        <dgm:presLayoutVars>
          <dgm:animLvl val="lvl"/>
          <dgm:resizeHandles val="exact"/>
        </dgm:presLayoutVars>
      </dgm:prSet>
      <dgm:spPr/>
    </dgm:pt>
    <dgm:pt modelId="{38C46A86-E76D-4000-A8AF-D7B2246CB6BE}" type="pres">
      <dgm:prSet presAssocID="{0CAB0B20-1BF1-47F4-9E9D-2ABDD752C9B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2316442-7CBD-41EE-9454-0A742149B790}" type="pres">
      <dgm:prSet presAssocID="{3748398D-9A57-457B-876C-93DE2C8266B0}" presName="spacer" presStyleCnt="0"/>
      <dgm:spPr/>
    </dgm:pt>
    <dgm:pt modelId="{E72ECD38-8C38-4C41-9D83-80992C648D83}" type="pres">
      <dgm:prSet presAssocID="{B6247C00-2037-4826-9981-8714FB058E34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2628B39-6875-4F73-82ED-C3273900B045}" type="presOf" srcId="{9A0402C3-3895-468C-BB83-78070A236C59}" destId="{B8EFAEAF-804B-4154-8953-7017FA1E043D}" srcOrd="0" destOrd="0" presId="urn:microsoft.com/office/officeart/2005/8/layout/vList2"/>
    <dgm:cxn modelId="{E6A38C4F-DEA3-4B83-9812-5AF1AA13AC57}" srcId="{9A0402C3-3895-468C-BB83-78070A236C59}" destId="{0CAB0B20-1BF1-47F4-9E9D-2ABDD752C9B1}" srcOrd="0" destOrd="0" parTransId="{41F5C801-97DB-4296-BBE3-CB428173B4B9}" sibTransId="{3748398D-9A57-457B-876C-93DE2C8266B0}"/>
    <dgm:cxn modelId="{ABC75476-0087-4F45-BDE1-230B7ECD43B9}" type="presOf" srcId="{B6247C00-2037-4826-9981-8714FB058E34}" destId="{E72ECD38-8C38-4C41-9D83-80992C648D83}" srcOrd="0" destOrd="0" presId="urn:microsoft.com/office/officeart/2005/8/layout/vList2"/>
    <dgm:cxn modelId="{804D6190-4B2D-4E92-804C-5CEC7497351F}" type="presOf" srcId="{0CAB0B20-1BF1-47F4-9E9D-2ABDD752C9B1}" destId="{38C46A86-E76D-4000-A8AF-D7B2246CB6BE}" srcOrd="0" destOrd="0" presId="urn:microsoft.com/office/officeart/2005/8/layout/vList2"/>
    <dgm:cxn modelId="{947AA29B-B74D-4D0D-AD65-6E26E4142B62}" srcId="{9A0402C3-3895-468C-BB83-78070A236C59}" destId="{B6247C00-2037-4826-9981-8714FB058E34}" srcOrd="1" destOrd="0" parTransId="{7D65B939-E0C1-484D-AA00-E369976DF6DC}" sibTransId="{A7185143-AED5-4680-A833-6F0753F7710D}"/>
    <dgm:cxn modelId="{FAB42CED-6C4B-4CF5-AAAB-596399221906}" type="presParOf" srcId="{B8EFAEAF-804B-4154-8953-7017FA1E043D}" destId="{38C46A86-E76D-4000-A8AF-D7B2246CB6BE}" srcOrd="0" destOrd="0" presId="urn:microsoft.com/office/officeart/2005/8/layout/vList2"/>
    <dgm:cxn modelId="{EDD07572-F5BE-4C63-8E09-DE003E073A4E}" type="presParOf" srcId="{B8EFAEAF-804B-4154-8953-7017FA1E043D}" destId="{42316442-7CBD-41EE-9454-0A742149B790}" srcOrd="1" destOrd="0" presId="urn:microsoft.com/office/officeart/2005/8/layout/vList2"/>
    <dgm:cxn modelId="{FF8C7390-5951-4CC1-92ED-83018E950E8E}" type="presParOf" srcId="{B8EFAEAF-804B-4154-8953-7017FA1E043D}" destId="{E72ECD38-8C38-4C41-9D83-80992C648D8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D01EBA-76E6-4861-A50A-F578054912A8}">
      <dsp:nvSpPr>
        <dsp:cNvPr id="0" name=""/>
        <dsp:cNvSpPr/>
      </dsp:nvSpPr>
      <dsp:spPr>
        <a:xfrm>
          <a:off x="0" y="0"/>
          <a:ext cx="10353676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400" kern="1200" dirty="0">
              <a:latin typeface="Meiryo UI" panose="020B0604030504040204" pitchFamily="50" charset="-128"/>
              <a:ea typeface="Meiryo UI" panose="020B0604030504040204" pitchFamily="50" charset="-128"/>
            </a:rPr>
            <a:t>■</a:t>
          </a:r>
          <a:r>
            <a:rPr kumimoji="1" lang="ja-JP" sz="2400" kern="1200" dirty="0">
              <a:latin typeface="Meiryo UI" panose="020B0604030504040204" pitchFamily="50" charset="-128"/>
              <a:ea typeface="Meiryo UI" panose="020B0604030504040204" pitchFamily="50" charset="-128"/>
            </a:rPr>
            <a:t>海外</a:t>
          </a:r>
          <a:r>
            <a:rPr kumimoji="1" lang="en-US" sz="2400" kern="1200" dirty="0">
              <a:latin typeface="Meiryo UI" panose="020B0604030504040204" pitchFamily="50" charset="-128"/>
              <a:ea typeface="Meiryo UI" panose="020B0604030504040204" pitchFamily="50" charset="-128"/>
            </a:rPr>
            <a:t>LMS</a:t>
          </a:r>
          <a:r>
            <a:rPr kumimoji="1" lang="ja-JP" altLang="en-US" sz="2400" kern="1200" dirty="0">
              <a:latin typeface="Meiryo UI" panose="020B0604030504040204" pitchFamily="50" charset="-128"/>
              <a:ea typeface="Meiryo UI" panose="020B0604030504040204" pitchFamily="50" charset="-128"/>
            </a:rPr>
            <a:t>・連携システム</a:t>
          </a:r>
          <a:r>
            <a:rPr kumimoji="1" lang="ja-JP" sz="2400" kern="1200" dirty="0">
              <a:latin typeface="Meiryo UI" panose="020B0604030504040204" pitchFamily="50" charset="-128"/>
              <a:ea typeface="Meiryo UI" panose="020B0604030504040204" pitchFamily="50" charset="-128"/>
            </a:rPr>
            <a:t>サービス</a:t>
          </a:r>
          <a:r>
            <a:rPr kumimoji="1" lang="ja-JP" altLang="en-US" sz="2400" kern="1200" dirty="0">
              <a:latin typeface="Meiryo UI" panose="020B0604030504040204" pitchFamily="50" charset="-128"/>
              <a:ea typeface="Meiryo UI" panose="020B0604030504040204" pitchFamily="50" charset="-128"/>
            </a:rPr>
            <a:t>提供</a:t>
          </a:r>
          <a:r>
            <a:rPr kumimoji="1" lang="ja-JP" sz="2400" kern="1200" dirty="0">
              <a:latin typeface="Meiryo UI" panose="020B0604030504040204" pitchFamily="50" charset="-128"/>
              <a:ea typeface="Meiryo UI" panose="020B0604030504040204" pitchFamily="50" charset="-128"/>
            </a:rPr>
            <a:t>専門企業</a:t>
          </a:r>
          <a:endParaRPr lang="ja-JP" sz="2400" kern="1200" dirty="0">
            <a:latin typeface="Meiryo UI" panose="020B0604030504040204" pitchFamily="50" charset="-128"/>
            <a:ea typeface="Meiryo UI" panose="020B0604030504040204" pitchFamily="50" charset="-128"/>
          </a:endParaRPr>
        </a:p>
      </dsp:txBody>
      <dsp:txXfrm>
        <a:off x="59399" y="59399"/>
        <a:ext cx="10234878" cy="1098002"/>
      </dsp:txXfrm>
    </dsp:sp>
    <dsp:sp modelId="{143237E4-2F72-4C74-8267-D0C6913DFAA0}">
      <dsp:nvSpPr>
        <dsp:cNvPr id="0" name=""/>
        <dsp:cNvSpPr/>
      </dsp:nvSpPr>
      <dsp:spPr>
        <a:xfrm>
          <a:off x="0" y="2016477"/>
          <a:ext cx="10353676" cy="1917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8729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kumimoji="1" lang="en-US" sz="2000" b="0" kern="1200" dirty="0"/>
            <a:t>Resonant LMS</a:t>
          </a:r>
          <a:r>
            <a:rPr kumimoji="1" lang="ja-JP" sz="2000" b="0" kern="1200" dirty="0"/>
            <a:t>：</a:t>
          </a:r>
          <a:r>
            <a:rPr kumimoji="1" lang="en-US" sz="2000" b="0" kern="1200" dirty="0" err="1"/>
            <a:t>Moolde</a:t>
          </a:r>
          <a:r>
            <a:rPr kumimoji="1" lang="ja-JP" sz="2000" b="0" kern="1200" dirty="0"/>
            <a:t> </a:t>
          </a:r>
          <a:r>
            <a:rPr kumimoji="1" lang="en-US" sz="2000" b="0" kern="1200" dirty="0"/>
            <a:t>HQ</a:t>
          </a:r>
          <a:r>
            <a:rPr kumimoji="1" lang="ja-JP" sz="2000" b="0" kern="1200" dirty="0"/>
            <a:t>（オーストラリア）・・オープンソース</a:t>
          </a:r>
          <a:r>
            <a:rPr kumimoji="1" lang="en-US" sz="2000" b="0" kern="1200" dirty="0"/>
            <a:t>LMS </a:t>
          </a:r>
          <a:endParaRPr lang="ja-JP" sz="2000" b="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kumimoji="1" lang="en-US" sz="2000" b="0" kern="1200" dirty="0"/>
            <a:t>Canvas LMS</a:t>
          </a:r>
          <a:r>
            <a:rPr kumimoji="1" lang="ja-JP" sz="2000" b="0" kern="1200" dirty="0"/>
            <a:t>：</a:t>
          </a:r>
          <a:r>
            <a:rPr kumimoji="1" lang="en-US" altLang="ja-JP" sz="2000" b="0" kern="1200" dirty="0"/>
            <a:t>Instructure</a:t>
          </a:r>
          <a:r>
            <a:rPr kumimoji="1" lang="ja-JP" altLang="en-US" sz="2000" b="0" kern="1200" dirty="0"/>
            <a:t>社</a:t>
          </a:r>
          <a:r>
            <a:rPr kumimoji="1" lang="ja-JP" sz="2000" b="0" kern="1200" dirty="0"/>
            <a:t>（米国）・・・</a:t>
          </a:r>
          <a:r>
            <a:rPr kumimoji="1" lang="en-US" sz="2000" b="0" kern="1200" dirty="0"/>
            <a:t>LMS</a:t>
          </a:r>
          <a:r>
            <a:rPr kumimoji="1" lang="ja-JP" sz="2000" b="0" kern="1200" dirty="0"/>
            <a:t>プラットフォーム</a:t>
          </a:r>
          <a:endParaRPr lang="ja-JP" sz="2000" b="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kumimoji="1" lang="en-US" sz="2000" b="0" kern="1200" dirty="0"/>
            <a:t>Panopto</a:t>
          </a:r>
          <a:r>
            <a:rPr kumimoji="1" lang="ja-JP" sz="2000" b="0" kern="1200" dirty="0"/>
            <a:t> ：</a:t>
          </a:r>
          <a:r>
            <a:rPr kumimoji="1" lang="en-US" altLang="ja-JP" sz="2000" b="0" kern="1200" dirty="0"/>
            <a:t>Panopto</a:t>
          </a:r>
          <a:r>
            <a:rPr kumimoji="1" lang="ja-JP" altLang="en-US" sz="2000" b="0" kern="1200" dirty="0"/>
            <a:t>社</a:t>
          </a:r>
          <a:r>
            <a:rPr kumimoji="1" lang="ja-JP" sz="2000" b="0" kern="1200" dirty="0"/>
            <a:t>（米国）・・動画配信、作成、管理プラットフォーム</a:t>
          </a:r>
          <a:endParaRPr lang="ja-JP" sz="2000" b="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kumimoji="1" lang="en-US" sz="2000" b="0" kern="1200" dirty="0" err="1"/>
            <a:t>Intelliboard</a:t>
          </a:r>
          <a:r>
            <a:rPr kumimoji="1" lang="ja-JP" sz="2000" b="0" kern="1200" dirty="0"/>
            <a:t>：</a:t>
          </a:r>
          <a:r>
            <a:rPr kumimoji="1" lang="en-US" sz="2000" b="0" kern="1200" dirty="0"/>
            <a:t> </a:t>
          </a:r>
          <a:r>
            <a:rPr kumimoji="1" lang="en-US" sz="2000" b="0" kern="1200" dirty="0" err="1"/>
            <a:t>Intelliboard</a:t>
          </a:r>
          <a:r>
            <a:rPr kumimoji="1" lang="ja-JP" altLang="en-US" sz="2000" b="0" kern="1200" dirty="0"/>
            <a:t>社</a:t>
          </a:r>
          <a:r>
            <a:rPr kumimoji="1" lang="ja-JP" sz="2000" b="0" kern="1200" dirty="0"/>
            <a:t>（米国）・・リアルタイム学修分析サービス</a:t>
          </a:r>
          <a:endParaRPr lang="ja-JP" sz="2000" b="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kumimoji="1" lang="ja-JP" sz="2000" b="0" kern="1200" dirty="0"/>
            <a:t>他、</a:t>
          </a:r>
          <a:r>
            <a:rPr kumimoji="1" lang="en-US" sz="2000" b="0" kern="1200" dirty="0" err="1"/>
            <a:t>Wowza</a:t>
          </a:r>
          <a:r>
            <a:rPr kumimoji="1" lang="ja-JP" sz="2000" b="0" kern="1200" dirty="0"/>
            <a:t>（米国）・</a:t>
          </a:r>
          <a:r>
            <a:rPr kumimoji="1" lang="en-US" sz="2000" b="0" kern="1200" dirty="0"/>
            <a:t>Vimeo</a:t>
          </a:r>
          <a:r>
            <a:rPr kumimoji="1" lang="ja-JP" sz="2000" b="0" kern="1200" dirty="0"/>
            <a:t>（米国）・</a:t>
          </a:r>
          <a:r>
            <a:rPr kumimoji="1" lang="en-US" sz="2000" b="0" kern="1200" dirty="0" err="1"/>
            <a:t>Amanote</a:t>
          </a:r>
          <a:r>
            <a:rPr kumimoji="1" lang="ja-JP" sz="2000" b="0" kern="1200" dirty="0"/>
            <a:t>（ベルギー）・</a:t>
          </a:r>
          <a:r>
            <a:rPr kumimoji="1" lang="en-US" sz="2000" b="0" kern="1200" dirty="0" err="1"/>
            <a:t>Wirris</a:t>
          </a:r>
          <a:r>
            <a:rPr kumimoji="1" lang="ja-JP" sz="2000" b="0" kern="1200" dirty="0"/>
            <a:t>（スペイン）</a:t>
          </a:r>
          <a:endParaRPr lang="ja-JP" sz="2000" b="0" kern="1200" dirty="0"/>
        </a:p>
      </dsp:txBody>
      <dsp:txXfrm>
        <a:off x="0" y="2016477"/>
        <a:ext cx="10353676" cy="19173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0DCF7A-AF68-4DEB-B784-86DB170FAB7E}">
      <dsp:nvSpPr>
        <dsp:cNvPr id="0" name=""/>
        <dsp:cNvSpPr/>
      </dsp:nvSpPr>
      <dsp:spPr>
        <a:xfrm>
          <a:off x="0" y="32960"/>
          <a:ext cx="10514676" cy="8160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100" kern="1200" dirty="0"/>
            <a:t>■サービス提供コンセプト</a:t>
          </a:r>
          <a:endParaRPr kumimoji="1" lang="ja-JP" altLang="en-US" sz="3100" kern="1200" dirty="0"/>
        </a:p>
      </dsp:txBody>
      <dsp:txXfrm>
        <a:off x="39837" y="72797"/>
        <a:ext cx="10435002" cy="736401"/>
      </dsp:txXfrm>
    </dsp:sp>
    <dsp:sp modelId="{BF2C15A4-076E-47D0-9564-2B50B370F58E}">
      <dsp:nvSpPr>
        <dsp:cNvPr id="0" name=""/>
        <dsp:cNvSpPr/>
      </dsp:nvSpPr>
      <dsp:spPr>
        <a:xfrm>
          <a:off x="0" y="849035"/>
          <a:ext cx="10514676" cy="2823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41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ja-JP" altLang="en-US" sz="2400" kern="1200" dirty="0"/>
            <a:t>グローバルな視点でサービスを提供</a:t>
          </a:r>
          <a:br>
            <a:rPr lang="en-US" altLang="ja-JP" sz="2400" kern="1200" dirty="0"/>
          </a:br>
          <a:endParaRPr lang="en-US" altLang="ja-JP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ja-JP" altLang="en-US" sz="2400" kern="1200" dirty="0"/>
            <a:t>信頼できるオープンソースソフトウエアの活用とエンタープライズサービスを連携することで他社との差別化を図る。</a:t>
          </a:r>
          <a:br>
            <a:rPr lang="en-US" altLang="ja-JP" sz="2400" kern="1200" dirty="0"/>
          </a:br>
          <a:endParaRPr lang="en-US" altLang="ja-JP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ja-JP" altLang="en-US" sz="2400" kern="1200" dirty="0"/>
            <a:t>積極的に海外企業とのパートナーシップを行い、顧客のニーズに応えられるサービスを提供</a:t>
          </a:r>
        </a:p>
      </dsp:txBody>
      <dsp:txXfrm>
        <a:off x="0" y="849035"/>
        <a:ext cx="10514676" cy="28234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4AA49-2F65-4364-A98A-32FEF62BD872}">
      <dsp:nvSpPr>
        <dsp:cNvPr id="0" name=""/>
        <dsp:cNvSpPr/>
      </dsp:nvSpPr>
      <dsp:spPr>
        <a:xfrm rot="10800000">
          <a:off x="1356901" y="174812"/>
          <a:ext cx="8832984" cy="4949596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0760" tIns="76200" rIns="142240" bIns="76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700" kern="1200" dirty="0"/>
            <a:t>事業内容　</a:t>
          </a:r>
          <a:r>
            <a:rPr lang="en-US" sz="1700" kern="1200" dirty="0"/>
            <a:t>LMS</a:t>
          </a:r>
          <a:r>
            <a:rPr lang="ja-JP" sz="1700" kern="1200" dirty="0"/>
            <a:t>ソリューション提供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Canvas LMS SaaS</a:t>
          </a:r>
          <a:r>
            <a:rPr lang="ja-JP" sz="2000" kern="1200" dirty="0"/>
            <a:t>導入</a:t>
          </a:r>
          <a:endParaRPr lang="ja-JP" sz="2000" kern="1200" dirty="0">
            <a:solidFill>
              <a:schemeClr val="bg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Resonant LMS</a:t>
          </a:r>
          <a:endParaRPr lang="ja-JP" sz="2000" kern="1200" dirty="0">
            <a:solidFill>
              <a:schemeClr val="bg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Moodle</a:t>
          </a:r>
          <a:r>
            <a:rPr lang="ja-JP" sz="2000" kern="1200" dirty="0"/>
            <a:t>導入・カスタマイズ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sz="2000" kern="1200" dirty="0"/>
            <a:t>企業・多組織対応マルチテナント</a:t>
          </a:r>
          <a:r>
            <a:rPr lang="en-US" sz="2000" kern="1200" dirty="0"/>
            <a:t>LMS</a:t>
          </a:r>
          <a:r>
            <a:rPr lang="ja-JP" sz="2000" kern="1200" dirty="0"/>
            <a:t>導入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LMS</a:t>
          </a:r>
          <a:r>
            <a:rPr lang="ja-JP" sz="2000" kern="1200" dirty="0"/>
            <a:t>連携サービス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Intelliboard</a:t>
          </a:r>
          <a:r>
            <a:rPr lang="en-US" sz="2000" kern="1200" dirty="0"/>
            <a:t> </a:t>
          </a:r>
          <a:r>
            <a:rPr lang="en-US" sz="2000" kern="1200" dirty="0" err="1"/>
            <a:t>.net</a:t>
          </a:r>
          <a:r>
            <a:rPr lang="ja-JP" altLang="en-US" sz="2000" kern="1200" dirty="0"/>
            <a:t>（リアルタイム学修分析）</a:t>
          </a:r>
          <a:endParaRPr lang="ja-JP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Panopto</a:t>
          </a:r>
          <a:r>
            <a:rPr lang="ja-JP" altLang="en-US" sz="2000" kern="1200" dirty="0"/>
            <a:t>（リッチメディア動画作成、配信）</a:t>
          </a:r>
          <a:endParaRPr lang="ja-JP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Mahara</a:t>
          </a:r>
          <a:endParaRPr lang="ja-JP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Wowza</a:t>
          </a:r>
          <a:endParaRPr lang="ja-JP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2000" kern="1200" dirty="0"/>
            <a:t>Vimeo</a:t>
          </a:r>
          <a:endParaRPr lang="ja-JP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2000" kern="1200" dirty="0" err="1"/>
            <a:t>Amanote</a:t>
          </a:r>
          <a:endParaRPr lang="ja-JP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Zoom</a:t>
          </a:r>
          <a:endParaRPr lang="ja-JP" sz="2000" kern="1200" dirty="0"/>
        </a:p>
      </dsp:txBody>
      <dsp:txXfrm rot="10800000">
        <a:off x="2594300" y="174812"/>
        <a:ext cx="7595585" cy="4949596"/>
      </dsp:txXfrm>
    </dsp:sp>
    <dsp:sp modelId="{6C6AAA62-F20E-4C6E-B903-4DCC6F2DC986}">
      <dsp:nvSpPr>
        <dsp:cNvPr id="0" name=""/>
        <dsp:cNvSpPr/>
      </dsp:nvSpPr>
      <dsp:spPr>
        <a:xfrm>
          <a:off x="453460" y="868591"/>
          <a:ext cx="3562039" cy="356203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7FE39-A6B4-4DDA-AC3E-87325F6C464E}">
      <dsp:nvSpPr>
        <dsp:cNvPr id="0" name=""/>
        <dsp:cNvSpPr/>
      </dsp:nvSpPr>
      <dsp:spPr>
        <a:xfrm rot="5400000">
          <a:off x="-135785" y="137964"/>
          <a:ext cx="905239" cy="63366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050" kern="1200" dirty="0">
              <a:latin typeface="Meiryo UI" panose="020B0604030504040204" pitchFamily="50" charset="-128"/>
              <a:ea typeface="Meiryo UI" panose="020B0604030504040204" pitchFamily="50" charset="-128"/>
            </a:rPr>
            <a:t>目的</a:t>
          </a:r>
        </a:p>
      </dsp:txBody>
      <dsp:txXfrm rot="-5400000">
        <a:off x="2" y="319012"/>
        <a:ext cx="633667" cy="271572"/>
      </dsp:txXfrm>
    </dsp:sp>
    <dsp:sp modelId="{477E62AF-E793-45A5-9F88-244B0231E024}">
      <dsp:nvSpPr>
        <dsp:cNvPr id="0" name=""/>
        <dsp:cNvSpPr/>
      </dsp:nvSpPr>
      <dsp:spPr>
        <a:xfrm rot="5400000">
          <a:off x="3175464" y="-2539618"/>
          <a:ext cx="588405" cy="56719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altLang="en-US" sz="1200" kern="1200" dirty="0">
              <a:latin typeface="Meiryo UI" panose="020B0604030504040204" pitchFamily="50" charset="-128"/>
              <a:ea typeface="Meiryo UI" panose="020B0604030504040204" pitchFamily="50" charset="-128"/>
            </a:rPr>
            <a:t>LMS</a:t>
          </a:r>
          <a:r>
            <a:rPr kumimoji="1" lang="ja-JP" altLang="en-US" sz="1200" kern="1200" dirty="0">
              <a:latin typeface="Meiryo UI" panose="020B0604030504040204" pitchFamily="50" charset="-128"/>
              <a:ea typeface="Meiryo UI" panose="020B0604030504040204" pitchFamily="50" charset="-128"/>
            </a:rPr>
            <a:t>：大学が学生に学んでほしい情報を管理する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altLang="en-US" sz="1200" kern="1200" dirty="0">
              <a:latin typeface="Meiryo UI" panose="020B0604030504040204" pitchFamily="50" charset="-128"/>
              <a:ea typeface="Meiryo UI" panose="020B0604030504040204" pitchFamily="50" charset="-128"/>
            </a:rPr>
            <a:t>LXP</a:t>
          </a:r>
          <a:r>
            <a:rPr kumimoji="1" lang="ja-JP" altLang="en-US" sz="1200" kern="1200" dirty="0">
              <a:latin typeface="Meiryo UI" panose="020B0604030504040204" pitchFamily="50" charset="-128"/>
              <a:ea typeface="Meiryo UI" panose="020B0604030504040204" pitchFamily="50" charset="-128"/>
            </a:rPr>
            <a:t>：学生が自ら学ぶべきコンテンツを見付けられる環境がある。</a:t>
          </a:r>
        </a:p>
      </dsp:txBody>
      <dsp:txXfrm rot="-5400000">
        <a:off x="633667" y="30903"/>
        <a:ext cx="5643275" cy="530957"/>
      </dsp:txXfrm>
    </dsp:sp>
    <dsp:sp modelId="{BF299AE3-D056-4C0E-9A56-6E03EC9E9929}">
      <dsp:nvSpPr>
        <dsp:cNvPr id="0" name=""/>
        <dsp:cNvSpPr/>
      </dsp:nvSpPr>
      <dsp:spPr>
        <a:xfrm rot="5400000">
          <a:off x="-135785" y="923524"/>
          <a:ext cx="905239" cy="633667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050" kern="1200" dirty="0">
              <a:latin typeface="Meiryo UI" panose="020B0604030504040204" pitchFamily="50" charset="-128"/>
              <a:ea typeface="Meiryo UI" panose="020B0604030504040204" pitchFamily="50" charset="-128"/>
            </a:rPr>
            <a:t>重点</a:t>
          </a:r>
        </a:p>
      </dsp:txBody>
      <dsp:txXfrm rot="-5400000">
        <a:off x="2" y="1104572"/>
        <a:ext cx="633667" cy="271572"/>
      </dsp:txXfrm>
    </dsp:sp>
    <dsp:sp modelId="{C51E4A72-346B-4D5D-A9C8-CBAF83772A8D}">
      <dsp:nvSpPr>
        <dsp:cNvPr id="0" name=""/>
        <dsp:cNvSpPr/>
      </dsp:nvSpPr>
      <dsp:spPr>
        <a:xfrm rot="5400000">
          <a:off x="3175464" y="-1754058"/>
          <a:ext cx="588405" cy="56719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altLang="en-US" sz="1200" kern="1200" dirty="0">
              <a:latin typeface="Meiryo UI" panose="020B0604030504040204" pitchFamily="50" charset="-128"/>
              <a:ea typeface="Meiryo UI" panose="020B0604030504040204" pitchFamily="50" charset="-128"/>
            </a:rPr>
            <a:t>LMS</a:t>
          </a:r>
          <a:r>
            <a:rPr kumimoji="1" lang="ja-JP" altLang="en-US" sz="1200" kern="1200" dirty="0">
              <a:latin typeface="Meiryo UI" panose="020B0604030504040204" pitchFamily="50" charset="-128"/>
              <a:ea typeface="Meiryo UI" panose="020B0604030504040204" pitchFamily="50" charset="-128"/>
            </a:rPr>
            <a:t>：学習管理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altLang="en-US" sz="1200" kern="1200" dirty="0">
              <a:latin typeface="Meiryo UI" panose="020B0604030504040204" pitchFamily="50" charset="-128"/>
              <a:ea typeface="Meiryo UI" panose="020B0604030504040204" pitchFamily="50" charset="-128"/>
            </a:rPr>
            <a:t>LXP</a:t>
          </a:r>
          <a:r>
            <a:rPr kumimoji="1" lang="ja-JP" altLang="en-US" sz="1200" kern="1200" dirty="0">
              <a:latin typeface="Meiryo UI" panose="020B0604030504040204" pitchFamily="50" charset="-128"/>
              <a:ea typeface="Meiryo UI" panose="020B0604030504040204" pitchFamily="50" charset="-128"/>
            </a:rPr>
            <a:t>：学習体験</a:t>
          </a:r>
        </a:p>
      </dsp:txBody>
      <dsp:txXfrm rot="-5400000">
        <a:off x="633667" y="816463"/>
        <a:ext cx="5643275" cy="530957"/>
      </dsp:txXfrm>
    </dsp:sp>
    <dsp:sp modelId="{24A158BF-BFE2-4BFE-BFA3-CE630A47BA50}">
      <dsp:nvSpPr>
        <dsp:cNvPr id="0" name=""/>
        <dsp:cNvSpPr/>
      </dsp:nvSpPr>
      <dsp:spPr>
        <a:xfrm rot="5400000">
          <a:off x="-135785" y="1709085"/>
          <a:ext cx="905239" cy="63366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050" kern="1200" dirty="0">
              <a:latin typeface="Meiryo UI" panose="020B0604030504040204" pitchFamily="50" charset="-128"/>
              <a:ea typeface="Meiryo UI" panose="020B0604030504040204" pitchFamily="50" charset="-128"/>
            </a:rPr>
            <a:t>主導</a:t>
          </a:r>
        </a:p>
      </dsp:txBody>
      <dsp:txXfrm rot="-5400000">
        <a:off x="2" y="1890133"/>
        <a:ext cx="633667" cy="271572"/>
      </dsp:txXfrm>
    </dsp:sp>
    <dsp:sp modelId="{B3633DDF-4EE0-40D6-B790-A331174D39B0}">
      <dsp:nvSpPr>
        <dsp:cNvPr id="0" name=""/>
        <dsp:cNvSpPr/>
      </dsp:nvSpPr>
      <dsp:spPr>
        <a:xfrm rot="5400000">
          <a:off x="3175464" y="-968497"/>
          <a:ext cx="588405" cy="56719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altLang="en-US" sz="1200" kern="1200" dirty="0">
              <a:latin typeface="Meiryo UI" panose="020B0604030504040204" pitchFamily="50" charset="-128"/>
              <a:ea typeface="Meiryo UI" panose="020B0604030504040204" pitchFamily="50" charset="-128"/>
            </a:rPr>
            <a:t>LMS</a:t>
          </a:r>
          <a:r>
            <a:rPr kumimoji="1" lang="ja-JP" altLang="en-US" sz="1200" kern="1200" dirty="0">
              <a:latin typeface="Meiryo UI" panose="020B0604030504040204" pitchFamily="50" charset="-128"/>
              <a:ea typeface="Meiryo UI" panose="020B0604030504040204" pitchFamily="50" charset="-128"/>
            </a:rPr>
            <a:t>：教員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altLang="en-US" sz="1200" kern="1200" dirty="0">
              <a:latin typeface="Meiryo UI" panose="020B0604030504040204" pitchFamily="50" charset="-128"/>
              <a:ea typeface="Meiryo UI" panose="020B0604030504040204" pitchFamily="50" charset="-128"/>
            </a:rPr>
            <a:t>LXP</a:t>
          </a:r>
          <a:r>
            <a:rPr kumimoji="1" lang="ja-JP" altLang="en-US" sz="1200" kern="1200" dirty="0">
              <a:latin typeface="Meiryo UI" panose="020B0604030504040204" pitchFamily="50" charset="-128"/>
              <a:ea typeface="Meiryo UI" panose="020B0604030504040204" pitchFamily="50" charset="-128"/>
            </a:rPr>
            <a:t>：学生</a:t>
          </a:r>
        </a:p>
      </dsp:txBody>
      <dsp:txXfrm rot="-5400000">
        <a:off x="633667" y="1602024"/>
        <a:ext cx="5643275" cy="530957"/>
      </dsp:txXfrm>
    </dsp:sp>
    <dsp:sp modelId="{D6B8FCF1-776B-436C-9EC8-21892BB2D1D1}">
      <dsp:nvSpPr>
        <dsp:cNvPr id="0" name=""/>
        <dsp:cNvSpPr/>
      </dsp:nvSpPr>
      <dsp:spPr>
        <a:xfrm rot="5400000">
          <a:off x="-135785" y="2494645"/>
          <a:ext cx="905239" cy="63366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050" kern="1200" dirty="0">
              <a:latin typeface="Meiryo UI" panose="020B0604030504040204" pitchFamily="50" charset="-128"/>
              <a:ea typeface="Meiryo UI" panose="020B0604030504040204" pitchFamily="50" charset="-128"/>
            </a:rPr>
            <a:t>受講</a:t>
          </a:r>
          <a:br>
            <a:rPr kumimoji="1" lang="en-US" altLang="ja-JP" sz="1050" kern="1200" dirty="0"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kumimoji="1" lang="ja-JP" altLang="en-US" sz="1050" kern="1200" dirty="0">
              <a:latin typeface="Meiryo UI" panose="020B0604030504040204" pitchFamily="50" charset="-128"/>
              <a:ea typeface="Meiryo UI" panose="020B0604030504040204" pitchFamily="50" charset="-128"/>
            </a:rPr>
            <a:t>フロー</a:t>
          </a:r>
        </a:p>
      </dsp:txBody>
      <dsp:txXfrm rot="-5400000">
        <a:off x="2" y="2675693"/>
        <a:ext cx="633667" cy="271572"/>
      </dsp:txXfrm>
    </dsp:sp>
    <dsp:sp modelId="{5218D848-45B1-43D5-A676-6A7FFDBC419E}">
      <dsp:nvSpPr>
        <dsp:cNvPr id="0" name=""/>
        <dsp:cNvSpPr/>
      </dsp:nvSpPr>
      <dsp:spPr>
        <a:xfrm rot="5400000">
          <a:off x="3175309" y="-182782"/>
          <a:ext cx="588714" cy="56719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altLang="en-US" sz="1200" kern="1200">
              <a:latin typeface="Meiryo UI" panose="020B0604030504040204" pitchFamily="50" charset="-128"/>
              <a:ea typeface="Meiryo UI" panose="020B0604030504040204" pitchFamily="50" charset="-128"/>
            </a:rPr>
            <a:t>LMS</a:t>
          </a:r>
          <a:r>
            <a:rPr kumimoji="1" lang="ja-JP" altLang="en-US" sz="1200" kern="1200">
              <a:latin typeface="Meiryo UI" panose="020B0604030504040204" pitchFamily="50" charset="-128"/>
              <a:ea typeface="Meiryo UI" panose="020B0604030504040204" pitchFamily="50" charset="-128"/>
            </a:rPr>
            <a:t>：履修</a:t>
          </a:r>
          <a:endParaRPr kumimoji="1" lang="ja-JP" altLang="en-US" sz="1200" kern="1200" dirty="0">
            <a:latin typeface="Meiryo UI" panose="020B0604030504040204" pitchFamily="50" charset="-128"/>
            <a:ea typeface="Meiryo UI" panose="020B0604030504040204" pitchFamily="50" charset="-128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altLang="en-US" sz="1200" kern="1200" dirty="0">
              <a:latin typeface="Meiryo UI" panose="020B0604030504040204" pitchFamily="50" charset="-128"/>
              <a:ea typeface="Meiryo UI" panose="020B0604030504040204" pitchFamily="50" charset="-128"/>
            </a:rPr>
            <a:t>LXP</a:t>
          </a:r>
          <a:r>
            <a:rPr kumimoji="1" lang="ja-JP" altLang="en-US" sz="1200" kern="1200" dirty="0">
              <a:latin typeface="Meiryo UI" panose="020B0604030504040204" pitchFamily="50" charset="-128"/>
              <a:ea typeface="Meiryo UI" panose="020B0604030504040204" pitchFamily="50" charset="-128"/>
            </a:rPr>
            <a:t>：学生及び受講承認者</a:t>
          </a:r>
        </a:p>
      </dsp:txBody>
      <dsp:txXfrm rot="-5400000">
        <a:off x="633667" y="2387599"/>
        <a:ext cx="5643260" cy="531236"/>
      </dsp:txXfrm>
    </dsp:sp>
    <dsp:sp modelId="{1E394312-EB94-43DF-A04C-BAA9384B04CC}">
      <dsp:nvSpPr>
        <dsp:cNvPr id="0" name=""/>
        <dsp:cNvSpPr/>
      </dsp:nvSpPr>
      <dsp:spPr>
        <a:xfrm rot="5400000">
          <a:off x="-135785" y="3280206"/>
          <a:ext cx="905239" cy="633667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050" kern="1200" dirty="0">
              <a:latin typeface="Meiryo UI" panose="020B0604030504040204" pitchFamily="50" charset="-128"/>
              <a:ea typeface="Meiryo UI" panose="020B0604030504040204" pitchFamily="50" charset="-128"/>
            </a:rPr>
            <a:t>学習</a:t>
          </a:r>
          <a:br>
            <a:rPr kumimoji="1" lang="en-US" altLang="ja-JP" sz="1050" kern="1200" dirty="0"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kumimoji="1" lang="ja-JP" altLang="en-US" sz="1050" kern="1200" dirty="0">
              <a:latin typeface="Meiryo UI" panose="020B0604030504040204" pitchFamily="50" charset="-128"/>
              <a:ea typeface="Meiryo UI" panose="020B0604030504040204" pitchFamily="50" charset="-128"/>
            </a:rPr>
            <a:t>形態</a:t>
          </a:r>
        </a:p>
      </dsp:txBody>
      <dsp:txXfrm rot="-5400000">
        <a:off x="2" y="3461254"/>
        <a:ext cx="633667" cy="271572"/>
      </dsp:txXfrm>
    </dsp:sp>
    <dsp:sp modelId="{78CEBB3C-4428-4394-A8E3-C45BF735517C}">
      <dsp:nvSpPr>
        <dsp:cNvPr id="0" name=""/>
        <dsp:cNvSpPr/>
      </dsp:nvSpPr>
      <dsp:spPr>
        <a:xfrm rot="5400000">
          <a:off x="3175464" y="602623"/>
          <a:ext cx="588405" cy="56719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altLang="en-US" sz="1200" kern="1200" dirty="0">
              <a:latin typeface="Meiryo UI" panose="020B0604030504040204" pitchFamily="50" charset="-128"/>
              <a:ea typeface="Meiryo UI" panose="020B0604030504040204" pitchFamily="50" charset="-128"/>
            </a:rPr>
            <a:t>LMS</a:t>
          </a:r>
          <a:r>
            <a:rPr kumimoji="1" lang="ja-JP" altLang="en-US" sz="1200" kern="1200" dirty="0">
              <a:latin typeface="Meiryo UI" panose="020B0604030504040204" pitchFamily="50" charset="-128"/>
              <a:ea typeface="Meiryo UI" panose="020B0604030504040204" pitchFamily="50" charset="-128"/>
            </a:rPr>
            <a:t>：フォーマル学習（学習すべきコンテンツが割り当てられる）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altLang="en-US" sz="1200" kern="1200" dirty="0">
              <a:latin typeface="Meiryo UI" panose="020B0604030504040204" pitchFamily="50" charset="-128"/>
              <a:ea typeface="Meiryo UI" panose="020B0604030504040204" pitchFamily="50" charset="-128"/>
            </a:rPr>
            <a:t>LXP</a:t>
          </a:r>
          <a:r>
            <a:rPr kumimoji="1" lang="ja-JP" altLang="en-US" sz="1200" kern="1200" dirty="0">
              <a:latin typeface="Meiryo UI" panose="020B0604030504040204" pitchFamily="50" charset="-128"/>
              <a:ea typeface="Meiryo UI" panose="020B0604030504040204" pitchFamily="50" charset="-128"/>
            </a:rPr>
            <a:t>：インフォーマル学習（必要時に学習。将来に備えて学習）</a:t>
          </a:r>
        </a:p>
      </dsp:txBody>
      <dsp:txXfrm rot="-5400000">
        <a:off x="633667" y="3173144"/>
        <a:ext cx="5643275" cy="5309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2FF33C-38C8-43CA-A11E-3BA66F2A1FDB}">
      <dsp:nvSpPr>
        <dsp:cNvPr id="0" name=""/>
        <dsp:cNvSpPr/>
      </dsp:nvSpPr>
      <dsp:spPr>
        <a:xfrm>
          <a:off x="1230" y="0"/>
          <a:ext cx="3199758" cy="403946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700" kern="1200" dirty="0">
              <a:latin typeface="Meiryo UI" panose="020B0604030504040204" pitchFamily="50" charset="-128"/>
              <a:ea typeface="Meiryo UI" panose="020B0604030504040204" pitchFamily="50" charset="-128"/>
            </a:rPr>
            <a:t>①データ可視化：行動ログを可視化する「インテリボード」、</a:t>
          </a:r>
          <a:br>
            <a:rPr kumimoji="1" lang="en-US" altLang="ja-JP" sz="1700" kern="1200" dirty="0"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kumimoji="1" lang="ja-JP" altLang="en-US" sz="1700" kern="1200" dirty="0">
              <a:latin typeface="Meiryo UI" panose="020B0604030504040204" pitchFamily="50" charset="-128"/>
              <a:ea typeface="Meiryo UI" panose="020B0604030504040204" pitchFamily="50" charset="-128"/>
            </a:rPr>
            <a:t>「アナリティクスダッシュボード」</a:t>
          </a:r>
          <a:endParaRPr kumimoji="1" lang="ja-JP" altLang="en-US" sz="1700" kern="1200" dirty="0"/>
        </a:p>
      </dsp:txBody>
      <dsp:txXfrm>
        <a:off x="1230" y="0"/>
        <a:ext cx="3199758" cy="1211838"/>
      </dsp:txXfrm>
    </dsp:sp>
    <dsp:sp modelId="{E87EBBE2-4482-4CE0-B557-833DAC92F81B}">
      <dsp:nvSpPr>
        <dsp:cNvPr id="0" name=""/>
        <dsp:cNvSpPr/>
      </dsp:nvSpPr>
      <dsp:spPr>
        <a:xfrm>
          <a:off x="321206" y="1211838"/>
          <a:ext cx="2559807" cy="262564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300" kern="1200" dirty="0">
              <a:latin typeface="Meiryo UI" panose="020B0604030504040204" pitchFamily="50" charset="-128"/>
              <a:ea typeface="Meiryo UI" panose="020B0604030504040204" pitchFamily="50" charset="-128"/>
            </a:rPr>
            <a:t>アナリティクスダッシュボード、データ分析、</a:t>
          </a:r>
          <a:r>
            <a:rPr kumimoji="1" lang="en-US" altLang="ja-JP" sz="2300" kern="1200" dirty="0">
              <a:latin typeface="Meiryo UI" panose="020B0604030504040204" pitchFamily="50" charset="-128"/>
              <a:ea typeface="Meiryo UI" panose="020B0604030504040204" pitchFamily="50" charset="-128"/>
            </a:rPr>
            <a:t>AI</a:t>
          </a:r>
          <a:r>
            <a:rPr kumimoji="1" lang="ja-JP" altLang="en-US" sz="2300" kern="1200" dirty="0">
              <a:latin typeface="Meiryo UI" panose="020B0604030504040204" pitchFamily="50" charset="-128"/>
              <a:ea typeface="Meiryo UI" panose="020B0604030504040204" pitchFamily="50" charset="-128"/>
            </a:rPr>
            <a:t>活用。機械学習による 学修状況をメール通知等</a:t>
          </a:r>
        </a:p>
      </dsp:txBody>
      <dsp:txXfrm>
        <a:off x="396180" y="1286812"/>
        <a:ext cx="2409859" cy="2475701"/>
      </dsp:txXfrm>
    </dsp:sp>
    <dsp:sp modelId="{34771E9F-6A01-43AD-AC1D-68771E4F7DEB}">
      <dsp:nvSpPr>
        <dsp:cNvPr id="0" name=""/>
        <dsp:cNvSpPr/>
      </dsp:nvSpPr>
      <dsp:spPr>
        <a:xfrm>
          <a:off x="3440971" y="0"/>
          <a:ext cx="3199758" cy="403946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700" kern="1200" dirty="0">
              <a:latin typeface="Meiryo UI" panose="020B0604030504040204" pitchFamily="50" charset="-128"/>
              <a:ea typeface="Meiryo UI" panose="020B0604030504040204" pitchFamily="50" charset="-128"/>
            </a:rPr>
            <a:t>➁</a:t>
          </a:r>
          <a:r>
            <a:rPr kumimoji="1" lang="en-US" altLang="ja-JP" sz="1700" kern="1200" dirty="0">
              <a:latin typeface="Meiryo UI" panose="020B0604030504040204" pitchFamily="50" charset="-128"/>
              <a:ea typeface="Meiryo UI" panose="020B0604030504040204" pitchFamily="50" charset="-128"/>
            </a:rPr>
            <a:t>LMS</a:t>
          </a:r>
          <a:r>
            <a:rPr kumimoji="1" lang="ja-JP" altLang="en-US" sz="1700" kern="1200" dirty="0">
              <a:latin typeface="Meiryo UI" panose="020B0604030504040204" pitchFamily="50" charset="-128"/>
              <a:ea typeface="Meiryo UI" panose="020B0604030504040204" pitchFamily="50" charset="-128"/>
            </a:rPr>
            <a:t>システムやデジタルコンテンツ等を他大学等と共有・活用</a:t>
          </a:r>
          <a:br>
            <a:rPr kumimoji="1" lang="en-US" altLang="ja-JP" sz="1700" kern="1200" dirty="0"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kumimoji="1" lang="ja-JP" altLang="en-US" sz="1700" kern="1200" dirty="0">
              <a:latin typeface="Meiryo UI" panose="020B0604030504040204" pitchFamily="50" charset="-128"/>
              <a:ea typeface="Meiryo UI" panose="020B0604030504040204" pitchFamily="50" charset="-128"/>
            </a:rPr>
            <a:t>「学びの質の向上」</a:t>
          </a:r>
          <a:endParaRPr kumimoji="1" lang="en-US" altLang="ja-JP" sz="1700" kern="1200" dirty="0">
            <a:latin typeface="Meiryo UI" panose="020B0604030504040204" pitchFamily="50" charset="-128"/>
            <a:ea typeface="Meiryo UI" panose="020B0604030504040204" pitchFamily="50" charset="-128"/>
          </a:endParaRPr>
        </a:p>
      </dsp:txBody>
      <dsp:txXfrm>
        <a:off x="3440971" y="0"/>
        <a:ext cx="3199758" cy="1211838"/>
      </dsp:txXfrm>
    </dsp:sp>
    <dsp:sp modelId="{1DA4ED37-8749-4CF1-B8EB-16C5CCF351CF}">
      <dsp:nvSpPr>
        <dsp:cNvPr id="0" name=""/>
        <dsp:cNvSpPr/>
      </dsp:nvSpPr>
      <dsp:spPr>
        <a:xfrm>
          <a:off x="3760947" y="1211838"/>
          <a:ext cx="2559807" cy="262564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300" kern="1200" dirty="0">
              <a:latin typeface="Meiryo UI" panose="020B0604030504040204" pitchFamily="50" charset="-128"/>
              <a:ea typeface="Meiryo UI" panose="020B0604030504040204" pitchFamily="50" charset="-128"/>
            </a:rPr>
            <a:t>複数大学、企業</a:t>
          </a:r>
          <a:br>
            <a:rPr kumimoji="1" lang="en-US" altLang="ja-JP" sz="2300" kern="1200" dirty="0"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kumimoji="1" lang="ja-JP" altLang="en-US" sz="2300" kern="1200" dirty="0">
              <a:latin typeface="Meiryo UI" panose="020B0604030504040204" pitchFamily="50" charset="-128"/>
              <a:ea typeface="Meiryo UI" panose="020B0604030504040204" pitchFamily="50" charset="-128"/>
            </a:rPr>
            <a:t>連携でのコンテンツ共有、組織管理を可能に</a:t>
          </a:r>
          <a:endParaRPr kumimoji="1" lang="en-US" altLang="ja-JP" sz="2300" kern="1200" dirty="0">
            <a:latin typeface="Meiryo UI" panose="020B0604030504040204" pitchFamily="50" charset="-128"/>
            <a:ea typeface="Meiryo UI" panose="020B0604030504040204" pitchFamily="50" charset="-128"/>
          </a:endParaRPr>
        </a:p>
      </dsp:txBody>
      <dsp:txXfrm>
        <a:off x="3835921" y="1286812"/>
        <a:ext cx="2409859" cy="2475701"/>
      </dsp:txXfrm>
    </dsp:sp>
    <dsp:sp modelId="{167F3EAF-D2F5-4B2E-AF2A-2606DC38B4C8}">
      <dsp:nvSpPr>
        <dsp:cNvPr id="0" name=""/>
        <dsp:cNvSpPr/>
      </dsp:nvSpPr>
      <dsp:spPr>
        <a:xfrm>
          <a:off x="6880712" y="0"/>
          <a:ext cx="3199758" cy="403946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700" kern="1200" dirty="0">
              <a:latin typeface="Meiryo UI" panose="020B0604030504040204" pitchFamily="50" charset="-128"/>
              <a:ea typeface="Meiryo UI" panose="020B0604030504040204" pitchFamily="50" charset="-128"/>
            </a:rPr>
            <a:t>➂リモート授業による人との交わり（社会性）不足を解決する「３</a:t>
          </a:r>
          <a:r>
            <a:rPr kumimoji="1" lang="en-US" altLang="ja-JP" sz="1700" kern="1200" dirty="0">
              <a:latin typeface="Meiryo UI" panose="020B0604030504040204" pitchFamily="50" charset="-128"/>
              <a:ea typeface="Meiryo UI" panose="020B0604030504040204" pitchFamily="50" charset="-128"/>
            </a:rPr>
            <a:t>D</a:t>
          </a:r>
          <a:r>
            <a:rPr kumimoji="1" lang="ja-JP" altLang="en-US" sz="1700" kern="1200" dirty="0">
              <a:latin typeface="Meiryo UI" panose="020B0604030504040204" pitchFamily="50" charset="-128"/>
              <a:ea typeface="Meiryo UI" panose="020B0604030504040204" pitchFamily="50" charset="-128"/>
            </a:rPr>
            <a:t>仮想空間を用いたバーチャル授業」</a:t>
          </a:r>
          <a:endParaRPr kumimoji="1" lang="en-US" altLang="ja-JP" sz="1700" kern="1200" dirty="0">
            <a:latin typeface="Meiryo UI" panose="020B0604030504040204" pitchFamily="50" charset="-128"/>
            <a:ea typeface="Meiryo UI" panose="020B0604030504040204" pitchFamily="50" charset="-128"/>
          </a:endParaRPr>
        </a:p>
      </dsp:txBody>
      <dsp:txXfrm>
        <a:off x="6880712" y="0"/>
        <a:ext cx="3199758" cy="1211838"/>
      </dsp:txXfrm>
    </dsp:sp>
    <dsp:sp modelId="{D4B5A292-89C7-4DB8-807E-D07B9558DC21}">
      <dsp:nvSpPr>
        <dsp:cNvPr id="0" name=""/>
        <dsp:cNvSpPr/>
      </dsp:nvSpPr>
      <dsp:spPr>
        <a:xfrm>
          <a:off x="7200688" y="1211838"/>
          <a:ext cx="2559807" cy="262564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300" kern="1200" dirty="0">
              <a:latin typeface="Meiryo UI" panose="020B0604030504040204" pitchFamily="50" charset="-128"/>
              <a:ea typeface="Meiryo UI" panose="020B0604030504040204" pitchFamily="50" charset="-128"/>
            </a:rPr>
            <a:t>「</a:t>
          </a:r>
          <a:r>
            <a:rPr kumimoji="1" lang="en-US" altLang="ja-JP" sz="2300" kern="1200" dirty="0">
              <a:latin typeface="Meiryo UI" panose="020B0604030504040204" pitchFamily="50" charset="-128"/>
              <a:ea typeface="Meiryo UI" panose="020B0604030504040204" pitchFamily="50" charset="-128"/>
            </a:rPr>
            <a:t>3D</a:t>
          </a:r>
          <a:r>
            <a:rPr kumimoji="1" lang="ja-JP" altLang="en-US" sz="2300" kern="1200" dirty="0">
              <a:latin typeface="Meiryo UI" panose="020B0604030504040204" pitchFamily="50" charset="-128"/>
              <a:ea typeface="Meiryo UI" panose="020B0604030504040204" pitchFamily="50" charset="-128"/>
            </a:rPr>
            <a:t>仮想空間を用いたバーチャル授業」によって、リモートでは得にくい人との交わりを構築</a:t>
          </a:r>
          <a:endParaRPr kumimoji="1" lang="en-US" altLang="ja-JP" sz="2300" kern="1200" dirty="0">
            <a:latin typeface="Meiryo UI" panose="020B0604030504040204" pitchFamily="50" charset="-128"/>
            <a:ea typeface="Meiryo UI" panose="020B0604030504040204" pitchFamily="50" charset="-128"/>
          </a:endParaRPr>
        </a:p>
      </dsp:txBody>
      <dsp:txXfrm>
        <a:off x="7275662" y="1286812"/>
        <a:ext cx="2409859" cy="24757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C46A86-E76D-4000-A8AF-D7B2246CB6BE}">
      <dsp:nvSpPr>
        <dsp:cNvPr id="0" name=""/>
        <dsp:cNvSpPr/>
      </dsp:nvSpPr>
      <dsp:spPr>
        <a:xfrm>
          <a:off x="0" y="3419"/>
          <a:ext cx="11109031" cy="936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kern="1200" dirty="0" err="1"/>
            <a:t>Panopto</a:t>
          </a:r>
          <a:r>
            <a:rPr kumimoji="1" lang="ja-JP" sz="2000" kern="1200" dirty="0"/>
            <a:t>は、</a:t>
          </a:r>
          <a:r>
            <a:rPr kumimoji="1" lang="ja-JP" altLang="en-US" sz="2000" kern="1200" dirty="0"/>
            <a:t>動画</a:t>
          </a:r>
          <a:r>
            <a:rPr kumimoji="1" lang="ja-JP" sz="2000" kern="1200" dirty="0"/>
            <a:t>コンテンツの記録、編集、共有、検索、管理を効果的に行うために世界中の組織が使用しているエンドツーエンドのプラットフォームです。</a:t>
          </a:r>
          <a:endParaRPr lang="ja-JP" sz="2000" kern="1200" dirty="0"/>
        </a:p>
      </dsp:txBody>
      <dsp:txXfrm>
        <a:off x="45692" y="49111"/>
        <a:ext cx="11017647" cy="844616"/>
      </dsp:txXfrm>
    </dsp:sp>
    <dsp:sp modelId="{E72ECD38-8C38-4C41-9D83-80992C648D83}">
      <dsp:nvSpPr>
        <dsp:cNvPr id="0" name=""/>
        <dsp:cNvSpPr/>
      </dsp:nvSpPr>
      <dsp:spPr>
        <a:xfrm>
          <a:off x="0" y="1083420"/>
          <a:ext cx="11109031" cy="9360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kern="1200" dirty="0" err="1"/>
            <a:t>Panopto</a:t>
          </a:r>
          <a:r>
            <a:rPr kumimoji="1" lang="ja-JP" sz="2000" kern="1200" dirty="0"/>
            <a:t>なら、プレゼンテーションの記録、既存の</a:t>
          </a:r>
          <a:r>
            <a:rPr kumimoji="1" lang="ja-JP" altLang="en-US" sz="2000" kern="1200" dirty="0"/>
            <a:t>動画</a:t>
          </a:r>
          <a:r>
            <a:rPr kumimoji="1" lang="ja-JP" sz="2000" kern="1200" dirty="0"/>
            <a:t>ファイルの管理、</a:t>
          </a:r>
          <a:br>
            <a:rPr kumimoji="1" lang="en-US" altLang="ja-JP" sz="2000" kern="1200" dirty="0"/>
          </a:br>
          <a:r>
            <a:rPr kumimoji="1" lang="ja-JP" sz="2000" kern="1200" dirty="0"/>
            <a:t>デバイスへの</a:t>
          </a:r>
          <a:r>
            <a:rPr kumimoji="1" lang="ja-JP" altLang="en-US" sz="2000" kern="1200" dirty="0"/>
            <a:t>動画</a:t>
          </a:r>
          <a:r>
            <a:rPr kumimoji="1" lang="ja-JP" sz="2000" kern="1200" dirty="0"/>
            <a:t>コンテンツのストリーミングが簡単にできます。</a:t>
          </a:r>
          <a:endParaRPr lang="ja-JP" sz="2000" kern="1200" dirty="0"/>
        </a:p>
      </dsp:txBody>
      <dsp:txXfrm>
        <a:off x="45692" y="1129112"/>
        <a:ext cx="11017647" cy="8446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86CA0ED-538A-4E1C-8876-580A6E2B1865}" type="datetime4">
              <a:rPr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2022年1月31日</a:t>
            </a:fld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679768-A2FC-4D08-91F6-8DCE6C566B36}" type="slidenum"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‹#›</a:t>
            </a:fld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endParaRPr lang="ja-JP" altLang="en-US" noProof="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A0E30E21-12B5-4D6C-8A68-57406F5197C8}" type="datetime4">
              <a:rPr lang="ja-JP" altLang="en-US" smtClean="0"/>
              <a:pPr/>
              <a:t>2022年1月31日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ja-JP" altLang="en-US" noProof="0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ja-JP" altLang="en-US" noProof="0" dirty="0"/>
              <a:t>クリックしてマスター テキストのスタイルを編集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endParaRPr lang="ja-JP" altLang="en-US" noProof="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DF61EA0F-A667-4B49-8422-0062BC55E249}" type="slidenum">
              <a:rPr lang="en-US" altLang="ja-JP" noProof="0" smtClean="0"/>
              <a:pPr/>
              <a:t>‹#›</a:t>
            </a:fld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メイリオ" panose="020B0604030504040204" pitchFamily="50" charset="-128"/>
        <a:ea typeface="メイリオ" panose="020B0604030504040204" pitchFamily="50" charset="-128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メイリオ" panose="020B0604030504040204" pitchFamily="50" charset="-128"/>
        <a:ea typeface="メイリオ" panose="020B0604030504040204" pitchFamily="50" charset="-128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メイリオ" panose="020B0604030504040204" pitchFamily="50" charset="-128"/>
        <a:ea typeface="メイリオ" panose="020B0604030504040204" pitchFamily="50" charset="-128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メイリオ" panose="020B0604030504040204" pitchFamily="50" charset="-128"/>
        <a:ea typeface="メイリオ" panose="020B0604030504040204" pitchFamily="50" charset="-128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メイリオ" panose="020B0604030504040204" pitchFamily="50" charset="-128"/>
        <a:ea typeface="メイリオ" panose="020B0604030504040204" pitchFamily="5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2713" y="1328738"/>
            <a:ext cx="6389687" cy="35956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en-US" altLang="ja-JP" smtClean="0"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1731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noProof="0" smtClean="0"/>
              <a:pPr/>
              <a:t>21</a:t>
            </a:fld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49276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800" noProof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マスター タイトルの書式設定</a:t>
            </a:r>
          </a:p>
        </p:txBody>
      </p:sp>
      <p:pic>
        <p:nvPicPr>
          <p:cNvPr id="4" name="図 3" descr="クリップアート が含まれている画像&#10;&#10;高い精度で生成された説明">
            <a:extLst>
              <a:ext uri="{FF2B5EF4-FFF2-40B4-BE49-F238E27FC236}">
                <a16:creationId xmlns:a16="http://schemas.microsoft.com/office/drawing/2014/main" id="{C97C7B2D-AA2B-4AB9-A374-9B9C62792B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371" y="5674278"/>
            <a:ext cx="1649195" cy="6425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長方形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ja-JP" altLang="en-US" sz="1800" noProof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2" name="直線​​コネクタ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521206" y="448056"/>
            <a:ext cx="11066400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/>
              <a:t>マスター テキストの書式設定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6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9860EDB8-5305-433F-BE41-D7A86D811DB3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  <p:pic>
        <p:nvPicPr>
          <p:cNvPr id="10" name="図 9" descr="クリップアート が含まれている画像&#10;&#10;高い精度で生成された説明">
            <a:extLst>
              <a:ext uri="{FF2B5EF4-FFF2-40B4-BE49-F238E27FC236}">
                <a16:creationId xmlns:a16="http://schemas.microsoft.com/office/drawing/2014/main" id="{0CD2A07B-D046-4B28-8802-6B80E9FCDB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236" y="699482"/>
            <a:ext cx="1289095" cy="50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長方形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800" noProof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長方形 9"/>
          <p:cNvSpPr/>
          <p:nvPr userDrawn="1"/>
        </p:nvSpPr>
        <p:spPr bwMode="blackWhite">
          <a:xfrm>
            <a:off x="254950" y="262785"/>
            <a:ext cx="11682101" cy="772386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800" noProof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1208" y="388884"/>
            <a:ext cx="11066400" cy="640080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539496" y="1268083"/>
            <a:ext cx="9445752" cy="526987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メイリオ" panose="020B0604030504040204" pitchFamily="50" charset="-128"/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メイリオ" panose="020B0604030504040204" pitchFamily="50" charset="-128"/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メイリオ" panose="020B0604030504040204" pitchFamily="50" charset="-128"/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/>
              <a:t>マスター テキストの書式設定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長方形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800" noProof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長方形 9"/>
          <p:cNvSpPr/>
          <p:nvPr userDrawn="1"/>
        </p:nvSpPr>
        <p:spPr bwMode="blackWhite">
          <a:xfrm>
            <a:off x="254950" y="989451"/>
            <a:ext cx="11682101" cy="45719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800" noProof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1208" y="388884"/>
            <a:ext cx="11066400" cy="640080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マスター タイトルの書式設定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539496" y="1268083"/>
            <a:ext cx="9445752" cy="526987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メイリオ" panose="020B0604030504040204" pitchFamily="50" charset="-128"/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メイリオ" panose="020B0604030504040204" pitchFamily="50" charset="-128"/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メイリオ" panose="020B0604030504040204" pitchFamily="50" charset="-128"/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/>
              <a:t>マスター テキストの書式設定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pic>
        <p:nvPicPr>
          <p:cNvPr id="6" name="図 5" descr="クリップアート が含まれている画像&#10;&#10;高い精度で生成された説明">
            <a:extLst>
              <a:ext uri="{FF2B5EF4-FFF2-40B4-BE49-F238E27FC236}">
                <a16:creationId xmlns:a16="http://schemas.microsoft.com/office/drawing/2014/main" id="{C39DDA00-E562-4EDC-99C3-2AD5E8812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396" y="6056472"/>
            <a:ext cx="1289095" cy="50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50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ja-JP" altLang="en-US" sz="1800" noProof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1106635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ja-JP" altLang="en-US" noProof="0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9860EDB8-5305-433F-BE41-D7A86D811DB3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  <p:cxnSp>
        <p:nvCxnSpPr>
          <p:cNvPr id="8" name="直線​​コネクタ 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図 8" descr="クリップアート が含まれている画像&#10;&#10;高い精度で生成された説明">
            <a:extLst>
              <a:ext uri="{FF2B5EF4-FFF2-40B4-BE49-F238E27FC236}">
                <a16:creationId xmlns:a16="http://schemas.microsoft.com/office/drawing/2014/main" id="{EC5E57D4-56A9-4507-813A-11DE8AA481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236" y="699482"/>
            <a:ext cx="1289095" cy="50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1" sz="2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kumimoji="1" lang="en-US" sz="1200" kern="1200" dirty="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kumimoji="1" lang="en-US" sz="1200" kern="1200" dirty="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kumimoji="1" lang="en-US" sz="1200" kern="1200" dirty="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kumimoji="1" lang="en-US" sz="1200" kern="1200" dirty="0" smtClean="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kumimoji="1"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kumimoji="1"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kumimoji="1"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kumimoji="1"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27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28608" y="1441129"/>
            <a:ext cx="9002500" cy="1987871"/>
          </a:xfrm>
        </p:spPr>
        <p:txBody>
          <a:bodyPr rtlCol="0" anchor="ctr" anchorCtr="0">
            <a:normAutofit/>
          </a:bodyPr>
          <a:lstStyle/>
          <a:p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Moodle Moot Japan </a:t>
            </a:r>
            <a:r>
              <a:rPr lang="ja-JP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スポンサー発表</a:t>
            </a:r>
            <a:b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ja-JP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レゾナント・ソリューションズ株式会社</a:t>
            </a:r>
            <a:endParaRPr lang="ja-JP" altLang="en-US" sz="4800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7792347-2358-4F39-84A7-CD73860B0FBE}"/>
              </a:ext>
            </a:extLst>
          </p:cNvPr>
          <p:cNvSpPr txBox="1"/>
          <p:nvPr/>
        </p:nvSpPr>
        <p:spPr>
          <a:xfrm>
            <a:off x="6757310" y="6060972"/>
            <a:ext cx="492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2022</a:t>
            </a:r>
            <a:r>
              <a:rPr kumimoji="1" lang="ja-JP" altLang="en-US" dirty="0"/>
              <a:t>年</a:t>
            </a:r>
            <a:r>
              <a:rPr kumimoji="1" lang="en-US" altLang="ja-JP" dirty="0"/>
              <a:t>2</a:t>
            </a:r>
            <a:r>
              <a:rPr kumimoji="1" lang="ja-JP" altLang="en-US" dirty="0"/>
              <a:t>月</a:t>
            </a:r>
            <a:endParaRPr kumimoji="1" lang="en-US" altLang="ja-JP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567B32D1-4465-4140-8043-23945CBFE029}"/>
              </a:ext>
            </a:extLst>
          </p:cNvPr>
          <p:cNvSpPr/>
          <p:nvPr/>
        </p:nvSpPr>
        <p:spPr>
          <a:xfrm>
            <a:off x="495282" y="1459273"/>
            <a:ext cx="1800000" cy="180000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A4C4E52-33F8-4480-BBC5-3F9ED8FEE422}"/>
              </a:ext>
            </a:extLst>
          </p:cNvPr>
          <p:cNvSpPr txBox="1"/>
          <p:nvPr/>
        </p:nvSpPr>
        <p:spPr>
          <a:xfrm>
            <a:off x="7017656" y="485670"/>
            <a:ext cx="8637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1"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■</a:t>
            </a:r>
            <a:r>
              <a:rPr kumimoji="1" lang="ja-JP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海外</a:t>
            </a:r>
            <a:r>
              <a:rPr kumimoji="1"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LMS</a:t>
            </a:r>
            <a:r>
              <a:rPr kumimoji="1" lang="ja-JP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サービス</a:t>
            </a:r>
            <a:r>
              <a:rPr kumimoji="1"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・連携システム提供</a:t>
            </a:r>
            <a:r>
              <a:rPr kumimoji="1" lang="ja-JP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専門企業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43F00AB-6BAC-45F0-B996-133F963DA9D7}"/>
              </a:ext>
            </a:extLst>
          </p:cNvPr>
          <p:cNvSpPr txBox="1"/>
          <p:nvPr/>
        </p:nvSpPr>
        <p:spPr>
          <a:xfrm>
            <a:off x="1077459" y="3831771"/>
            <a:ext cx="9964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Resonant LMS XP LA</a:t>
            </a:r>
            <a:r>
              <a:rPr kumimoji="1" lang="ja-JP" altLang="en-US" sz="2800" dirty="0"/>
              <a:t>（学修分析に対応）と外部連携サービス</a:t>
            </a:r>
          </a:p>
        </p:txBody>
      </p:sp>
    </p:spTree>
    <p:extLst>
      <p:ext uri="{BB962C8B-B14F-4D97-AF65-F5344CB8AC3E}">
        <p14:creationId xmlns:p14="http://schemas.microsoft.com/office/powerpoint/2010/main" val="1876357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7DD8B4-869F-452A-BB89-6F1B92353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Resonant LMS</a:t>
            </a:r>
            <a:r>
              <a:rPr lang="ja-JP" altLang="en-US" dirty="0"/>
              <a:t> のご紹介</a:t>
            </a:r>
            <a:endParaRPr kumimoji="1" lang="ja-JP" altLang="en-US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FFA27FB-3296-4693-AB6A-5DE63D105FE8}"/>
              </a:ext>
            </a:extLst>
          </p:cNvPr>
          <p:cNvGrpSpPr/>
          <p:nvPr/>
        </p:nvGrpSpPr>
        <p:grpSpPr>
          <a:xfrm>
            <a:off x="693838" y="1687525"/>
            <a:ext cx="10804324" cy="1006931"/>
            <a:chOff x="0" y="13314"/>
            <a:chExt cx="10804324" cy="1006931"/>
          </a:xfrm>
        </p:grpSpPr>
        <p:sp>
          <p:nvSpPr>
            <p:cNvPr id="5" name="四角形: 角を丸くする 4">
              <a:extLst>
                <a:ext uri="{FF2B5EF4-FFF2-40B4-BE49-F238E27FC236}">
                  <a16:creationId xmlns:a16="http://schemas.microsoft.com/office/drawing/2014/main" id="{02A25361-D1ED-4A3F-B832-522EDE4C206A}"/>
                </a:ext>
              </a:extLst>
            </p:cNvPr>
            <p:cNvSpPr/>
            <p:nvPr/>
          </p:nvSpPr>
          <p:spPr>
            <a:xfrm>
              <a:off x="0" y="13314"/>
              <a:ext cx="10804324" cy="100693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四角形: 角を丸くする 4">
              <a:extLst>
                <a:ext uri="{FF2B5EF4-FFF2-40B4-BE49-F238E27FC236}">
                  <a16:creationId xmlns:a16="http://schemas.microsoft.com/office/drawing/2014/main" id="{71806222-16D3-4796-9E01-DC2D57EEAC45}"/>
                </a:ext>
              </a:extLst>
            </p:cNvPr>
            <p:cNvSpPr txBox="1"/>
            <p:nvPr/>
          </p:nvSpPr>
          <p:spPr>
            <a:xfrm>
              <a:off x="49154" y="62468"/>
              <a:ext cx="10706016" cy="9086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-JP" altLang="en-US" sz="2400" kern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①多くの大学で導入実績のあるオープンソース</a:t>
              </a:r>
              <a:r>
                <a:rPr lang="en-US" altLang="ja-JP" sz="2400" kern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LMS</a:t>
              </a:r>
              <a:r>
                <a:rPr lang="ja-JP" altLang="en-US" sz="2400" kern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パッケージ</a:t>
              </a:r>
              <a:r>
                <a:rPr lang="ja-JP" altLang="en-US" sz="2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、</a:t>
              </a:r>
              <a:r>
                <a:rPr lang="en-US" altLang="ja-JP" sz="2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Moodle</a:t>
              </a:r>
              <a:r>
                <a:rPr lang="ja-JP" altLang="en-US" sz="2400" kern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を使用</a:t>
              </a:r>
              <a:br>
                <a:rPr lang="en-US" altLang="ja-JP" sz="2400" kern="1200" dirty="0"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r>
                <a:rPr lang="ja-JP" altLang="en-US" sz="2400" kern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　国内のみならず世界的に利用されている。</a:t>
              </a:r>
              <a:endParaRPr kumimoji="1" lang="ja-JP" altLang="en-US" sz="2400" kern="12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0AB62A93-8805-4C0F-937E-E08190495EF3}"/>
              </a:ext>
            </a:extLst>
          </p:cNvPr>
          <p:cNvGrpSpPr/>
          <p:nvPr/>
        </p:nvGrpSpPr>
        <p:grpSpPr>
          <a:xfrm>
            <a:off x="693838" y="2917502"/>
            <a:ext cx="10804324" cy="1520669"/>
            <a:chOff x="0" y="1077845"/>
            <a:chExt cx="10804324" cy="1006931"/>
          </a:xfrm>
        </p:grpSpPr>
        <p:sp>
          <p:nvSpPr>
            <p:cNvPr id="8" name="四角形: 角を丸くする 7">
              <a:extLst>
                <a:ext uri="{FF2B5EF4-FFF2-40B4-BE49-F238E27FC236}">
                  <a16:creationId xmlns:a16="http://schemas.microsoft.com/office/drawing/2014/main" id="{29BA0196-5C6A-4BE9-9F37-26697E86312B}"/>
                </a:ext>
              </a:extLst>
            </p:cNvPr>
            <p:cNvSpPr/>
            <p:nvPr/>
          </p:nvSpPr>
          <p:spPr>
            <a:xfrm>
              <a:off x="0" y="1077845"/>
              <a:ext cx="10804324" cy="100693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四角形: 角を丸くする 4">
              <a:extLst>
                <a:ext uri="{FF2B5EF4-FFF2-40B4-BE49-F238E27FC236}">
                  <a16:creationId xmlns:a16="http://schemas.microsoft.com/office/drawing/2014/main" id="{ACF7DD9F-F261-40BE-ACF9-8C00AA1DDDC7}"/>
                </a:ext>
              </a:extLst>
            </p:cNvPr>
            <p:cNvSpPr txBox="1"/>
            <p:nvPr/>
          </p:nvSpPr>
          <p:spPr>
            <a:xfrm>
              <a:off x="49154" y="1126999"/>
              <a:ext cx="10706016" cy="9086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-JP" altLang="en-US" sz="2400" kern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②標準仕様をさらに使いやすく機能追加、ユーザインターフェースを</a:t>
              </a:r>
              <a:br>
                <a:rPr lang="en-US" altLang="ja-JP" sz="2400" kern="1200" dirty="0"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r>
                <a:rPr lang="ja-JP" altLang="en-US" sz="2400" kern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カスタマイズしています</a:t>
              </a:r>
              <a:r>
                <a:rPr lang="ja-JP" altLang="en-US" sz="2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。利用者のニーズに応じたカスタマイズにも対応できます。</a:t>
              </a:r>
              <a:endParaRPr kumimoji="1" lang="ja-JP" sz="2400" kern="12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FDD90A90-8EC7-42A5-92B6-FBFB6E41F2DE}"/>
              </a:ext>
            </a:extLst>
          </p:cNvPr>
          <p:cNvGrpSpPr/>
          <p:nvPr/>
        </p:nvGrpSpPr>
        <p:grpSpPr>
          <a:xfrm>
            <a:off x="693838" y="4822796"/>
            <a:ext cx="10804324" cy="1520669"/>
            <a:chOff x="0" y="1077845"/>
            <a:chExt cx="10804324" cy="1006931"/>
          </a:xfrm>
        </p:grpSpPr>
        <p:sp>
          <p:nvSpPr>
            <p:cNvPr id="11" name="四角形: 角を丸くする 10">
              <a:extLst>
                <a:ext uri="{FF2B5EF4-FFF2-40B4-BE49-F238E27FC236}">
                  <a16:creationId xmlns:a16="http://schemas.microsoft.com/office/drawing/2014/main" id="{FA0C6C9B-5E34-44C2-8D67-90F3C509B23F}"/>
                </a:ext>
              </a:extLst>
            </p:cNvPr>
            <p:cNvSpPr/>
            <p:nvPr/>
          </p:nvSpPr>
          <p:spPr>
            <a:xfrm>
              <a:off x="0" y="1077845"/>
              <a:ext cx="10804324" cy="100693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四角形: 角を丸くする 4">
              <a:extLst>
                <a:ext uri="{FF2B5EF4-FFF2-40B4-BE49-F238E27FC236}">
                  <a16:creationId xmlns:a16="http://schemas.microsoft.com/office/drawing/2014/main" id="{FF2BD492-DA1C-49C5-B399-F9DA6F68083F}"/>
                </a:ext>
              </a:extLst>
            </p:cNvPr>
            <p:cNvSpPr txBox="1"/>
            <p:nvPr/>
          </p:nvSpPr>
          <p:spPr>
            <a:xfrm>
              <a:off x="49154" y="1126999"/>
              <a:ext cx="10706016" cy="9086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-JP" altLang="en-US" sz="2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③他システムとの連携で機能アップに対応できます。</a:t>
              </a:r>
              <a:endPara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2400" kern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　・データ分析、ストリーミング動画配信・編集、ポートフォリオ、</a:t>
              </a:r>
              <a:r>
                <a:rPr kumimoji="1" lang="en-US" altLang="ja-JP" sz="2400" kern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podcast</a:t>
              </a:r>
              <a:endParaRPr kumimoji="1" lang="ja-JP" sz="2400" kern="12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3" name="スライド番号プレースホルダー 3">
            <a:extLst>
              <a:ext uri="{FF2B5EF4-FFF2-40B4-BE49-F238E27FC236}">
                <a16:creationId xmlns:a16="http://schemas.microsoft.com/office/drawing/2014/main" id="{75F7B866-AF0D-4F33-B074-A568CC055622}"/>
              </a:ext>
            </a:extLst>
          </p:cNvPr>
          <p:cNvSpPr txBox="1">
            <a:spLocks/>
          </p:cNvSpPr>
          <p:nvPr/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/>
          <a:lstStyle>
            <a:defPPr rtl="0">
              <a:defRPr lang="ja-jp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860EDB8-5305-433F-BE41-D7A86D811DB3}" type="slidenum">
              <a:rPr lang="en-US" altLang="ja-JP" sz="1200" smtClean="0">
                <a:latin typeface="Meiryo UI" panose="020B0604030504040204" pitchFamily="50" charset="-128"/>
                <a:ea typeface="Meiryo UI" panose="020B0604030504040204" pitchFamily="50" charset="-128"/>
              </a:rPr>
              <a:pPr algn="r"/>
              <a:t>10</a:t>
            </a:fld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9760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7B8753-B90B-48FF-9DDC-A855349DA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Segoe UI Light" panose="020B0502040204020203" pitchFamily="34" charset="0"/>
              </a:rPr>
              <a:t>・</a:t>
            </a:r>
            <a:r>
              <a:rPr lang="en-US" altLang="ja-JP" sz="2400" dirty="0">
                <a:solidFill>
                  <a:schemeClr val="tx1">
                    <a:lumMod val="85000"/>
                    <a:lumOff val="15000"/>
                  </a:schemeClr>
                </a:solidFill>
                <a:cs typeface="Segoe UI Light" panose="020B0502040204020203" pitchFamily="34" charset="0"/>
              </a:rPr>
              <a:t>Resonant LMS</a:t>
            </a:r>
            <a:r>
              <a:rPr lang="ja-JP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Segoe UI Light" panose="020B0502040204020203" pitchFamily="34" charset="0"/>
              </a:rPr>
              <a:t>が目指す方向性：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ラーニング エクスペリエンス プラットフォーム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66175B5-D169-4C5E-B2F1-E7AF6A836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en-US" altLang="ja-JP" smtClean="0"/>
              <a:pPr/>
              <a:t>11</a:t>
            </a:fld>
            <a:endParaRPr lang="ja-JP" altLang="en-US" dirty="0"/>
          </a:p>
        </p:txBody>
      </p:sp>
      <p:graphicFrame>
        <p:nvGraphicFramePr>
          <p:cNvPr id="10" name="図表 9">
            <a:extLst>
              <a:ext uri="{FF2B5EF4-FFF2-40B4-BE49-F238E27FC236}">
                <a16:creationId xmlns:a16="http://schemas.microsoft.com/office/drawing/2014/main" id="{D81E4C99-CEC9-479D-92DF-8A84FED79F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0446879"/>
              </p:ext>
            </p:extLst>
          </p:nvPr>
        </p:nvGraphicFramePr>
        <p:xfrm>
          <a:off x="5219092" y="2353450"/>
          <a:ext cx="6305667" cy="4051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B898CA7-B0A1-4831-9BB4-4E81B5E2D97A}"/>
              </a:ext>
            </a:extLst>
          </p:cNvPr>
          <p:cNvSpPr txBox="1"/>
          <p:nvPr/>
        </p:nvSpPr>
        <p:spPr>
          <a:xfrm>
            <a:off x="581890" y="2353450"/>
            <a:ext cx="4513812" cy="2585323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LMS</a:t>
            </a:r>
            <a:r>
              <a:rPr kumimoji="1" lang="ja-JP" altLang="en-US" dirty="0"/>
              <a:t>と</a:t>
            </a:r>
            <a:r>
              <a:rPr kumimoji="1" lang="en-US" altLang="ja-JP" dirty="0"/>
              <a:t>LXP</a:t>
            </a:r>
            <a:r>
              <a:rPr kumimoji="1" lang="ja-JP" altLang="en-US" dirty="0"/>
              <a:t>の大きな違い</a:t>
            </a:r>
            <a:endParaRPr kumimoji="1"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LMS</a:t>
            </a:r>
            <a:r>
              <a:rPr kumimoji="1" lang="ja-JP" altLang="en-US" dirty="0"/>
              <a:t>は管理者（大学、教員）の「意図」に、</a:t>
            </a:r>
            <a:r>
              <a:rPr kumimoji="1" lang="en-US" altLang="ja-JP" dirty="0"/>
              <a:t>LXP</a:t>
            </a:r>
            <a:r>
              <a:rPr kumimoji="1" lang="ja-JP" altLang="en-US" dirty="0"/>
              <a:t>は学習者（学生）の「体験」に重きを置いています。</a:t>
            </a:r>
            <a:endParaRPr kumimoji="1"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Resonant LMS XP</a:t>
            </a:r>
            <a:r>
              <a:rPr kumimoji="1" lang="ja-JP" altLang="en-US" dirty="0"/>
              <a:t>（</a:t>
            </a:r>
            <a:r>
              <a:rPr kumimoji="1" lang="en-US" altLang="ja-JP" dirty="0"/>
              <a:t>LXP</a:t>
            </a:r>
            <a:r>
              <a:rPr kumimoji="1" lang="ja-JP" altLang="en-US" dirty="0"/>
              <a:t>対応）は</a:t>
            </a:r>
            <a:r>
              <a:rPr kumimoji="1" lang="en-US" altLang="ja-JP" dirty="0"/>
              <a:t>LMS</a:t>
            </a:r>
            <a:r>
              <a:rPr kumimoji="1" lang="ja-JP" altLang="en-US" dirty="0"/>
              <a:t>の機能に</a:t>
            </a:r>
            <a:r>
              <a:rPr kumimoji="1" lang="en-US" altLang="ja-JP" dirty="0"/>
              <a:t>LXP</a:t>
            </a:r>
            <a:r>
              <a:rPr kumimoji="1" lang="ja-JP" altLang="en-US" dirty="0"/>
              <a:t>を拡張的に利用できる</a:t>
            </a:r>
            <a:br>
              <a:rPr kumimoji="1" lang="en-US" altLang="ja-JP" dirty="0"/>
            </a:br>
            <a:r>
              <a:rPr kumimoji="1" lang="ja-JP" altLang="en-US" dirty="0"/>
              <a:t>サービスです。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FBB4CC-09D8-428A-AD83-ED725DE6950F}"/>
              </a:ext>
            </a:extLst>
          </p:cNvPr>
          <p:cNvSpPr txBox="1"/>
          <p:nvPr/>
        </p:nvSpPr>
        <p:spPr>
          <a:xfrm>
            <a:off x="581890" y="1317072"/>
            <a:ext cx="10942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ラーニング エクスペリエンス プラットフォーム（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LXP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）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Resonant LMS-XP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・・・・これまでになかった体験ができる！</a:t>
            </a:r>
          </a:p>
        </p:txBody>
      </p:sp>
    </p:spTree>
    <p:extLst>
      <p:ext uri="{BB962C8B-B14F-4D97-AF65-F5344CB8AC3E}">
        <p14:creationId xmlns:p14="http://schemas.microsoft.com/office/powerpoint/2010/main" val="2708903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r>
              <a:rPr lang="ja-JP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Segoe UI Light" panose="020B0502040204020203" pitchFamily="34" charset="0"/>
              </a:rPr>
              <a:t>・</a:t>
            </a:r>
            <a:r>
              <a:rPr lang="en-US" altLang="ja-JP" sz="2400" dirty="0">
                <a:solidFill>
                  <a:schemeClr val="tx1">
                    <a:lumMod val="85000"/>
                    <a:lumOff val="15000"/>
                  </a:schemeClr>
                </a:solidFill>
                <a:cs typeface="Segoe UI Light" panose="020B0502040204020203" pitchFamily="34" charset="0"/>
              </a:rPr>
              <a:t>Resonant LMS</a:t>
            </a:r>
            <a:r>
              <a:rPr lang="ja-JP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Segoe UI Light" panose="020B0502040204020203" pitchFamily="34" charset="0"/>
              </a:rPr>
              <a:t>が目指す方向性：</a:t>
            </a:r>
            <a:r>
              <a:rPr lang="en-US" altLang="ja-JP" sz="2400" dirty="0">
                <a:solidFill>
                  <a:schemeClr val="tx1">
                    <a:lumMod val="85000"/>
                    <a:lumOff val="15000"/>
                  </a:schemeClr>
                </a:solidFill>
                <a:cs typeface="Segoe UI Light" panose="020B0502040204020203" pitchFamily="34" charset="0"/>
              </a:rPr>
              <a:t>Resonant LMS-XP</a:t>
            </a:r>
            <a:endParaRPr lang="ja-JP" altLang="en-US" sz="2400" dirty="0">
              <a:solidFill>
                <a:schemeClr val="tx1">
                  <a:lumMod val="85000"/>
                  <a:lumOff val="15000"/>
                </a:schemeClr>
              </a:solidFill>
              <a:ea typeface="メイリオ" panose="020B0604030504040204" pitchFamily="50" charset="-128"/>
              <a:cs typeface="Segoe UI Light" panose="020B0502040204020203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E1F0B13-F17D-4B7F-A38F-F0DBB8595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en-US" altLang="ja-JP" smtClean="0"/>
              <a:pPr/>
              <a:t>12</a:t>
            </a:fld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74A9245-CDAB-45F6-BA04-96FF85297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8200" y="6492875"/>
            <a:ext cx="2895600" cy="365125"/>
          </a:xfrm>
        </p:spPr>
        <p:txBody>
          <a:bodyPr/>
          <a:lstStyle/>
          <a:p>
            <a:r>
              <a:rPr lang="en-US" altLang="ja-JP" dirty="0"/>
              <a:t>Resonant Solutions ©</a:t>
            </a:r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3A18D84-D3BD-47A1-837F-BE2951250A15}"/>
              </a:ext>
            </a:extLst>
          </p:cNvPr>
          <p:cNvSpPr txBox="1"/>
          <p:nvPr/>
        </p:nvSpPr>
        <p:spPr>
          <a:xfrm>
            <a:off x="521206" y="1224339"/>
            <a:ext cx="11066400" cy="951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　デジタルを活用した大学・高専教育高度化プラン</a:t>
            </a:r>
            <a:r>
              <a:rPr kumimoji="1"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(Plus-DX)</a:t>
            </a:r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・・文科省</a:t>
            </a:r>
            <a:br>
              <a:rPr kumimoji="1"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「</a:t>
            </a:r>
            <a:r>
              <a:rPr kumimoji="1"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2040</a:t>
            </a:r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年に向けた高等教育の目指す姿」および「新型コロナウィルス感染症等による環境の変化」という課題を解決</a:t>
            </a:r>
            <a:endParaRPr kumimoji="1"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11" name="図表 10">
            <a:extLst>
              <a:ext uri="{FF2B5EF4-FFF2-40B4-BE49-F238E27FC236}">
                <a16:creationId xmlns:a16="http://schemas.microsoft.com/office/drawing/2014/main" id="{3F65816D-4FF8-469B-B328-55DC8A99FF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2703718"/>
              </p:ext>
            </p:extLst>
          </p:nvPr>
        </p:nvGraphicFramePr>
        <p:xfrm>
          <a:off x="1085268" y="2311700"/>
          <a:ext cx="10081702" cy="4039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0528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7B8753-B90B-48FF-9DDC-A855349DA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Resonant LMS</a:t>
            </a:r>
            <a:r>
              <a:rPr lang="ja-JP" altLang="en-US" dirty="0"/>
              <a:t> </a:t>
            </a:r>
            <a:r>
              <a:rPr lang="en-US" altLang="ja-JP" dirty="0"/>
              <a:t>XP</a:t>
            </a:r>
            <a:r>
              <a:rPr lang="ja-JP" altLang="en-US" dirty="0"/>
              <a:t> キャンパス サービス ラインナップ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66175B5-D169-4C5E-B2F1-E7AF6A836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en-US" altLang="ja-JP" smtClean="0"/>
              <a:pPr/>
              <a:t>13</a:t>
            </a:fld>
            <a:endParaRPr lang="ja-JP" altLang="en-US" dirty="0"/>
          </a:p>
        </p:txBody>
      </p:sp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4880CA42-E0BE-4926-BF9F-B467DD05E8B3}"/>
              </a:ext>
            </a:extLst>
          </p:cNvPr>
          <p:cNvGraphicFramePr>
            <a:graphicFrameLocks noGrp="1"/>
          </p:cNvGraphicFramePr>
          <p:nvPr/>
        </p:nvGraphicFramePr>
        <p:xfrm>
          <a:off x="641502" y="1726427"/>
          <a:ext cx="10946105" cy="3348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0380">
                  <a:extLst>
                    <a:ext uri="{9D8B030D-6E8A-4147-A177-3AD203B41FA5}">
                      <a16:colId xmlns:a16="http://schemas.microsoft.com/office/drawing/2014/main" val="3037814328"/>
                    </a:ext>
                  </a:extLst>
                </a:gridCol>
                <a:gridCol w="1472093">
                  <a:extLst>
                    <a:ext uri="{9D8B030D-6E8A-4147-A177-3AD203B41FA5}">
                      <a16:colId xmlns:a16="http://schemas.microsoft.com/office/drawing/2014/main" val="1564149892"/>
                    </a:ext>
                  </a:extLst>
                </a:gridCol>
                <a:gridCol w="1509554">
                  <a:extLst>
                    <a:ext uri="{9D8B030D-6E8A-4147-A177-3AD203B41FA5}">
                      <a16:colId xmlns:a16="http://schemas.microsoft.com/office/drawing/2014/main" val="2606561573"/>
                    </a:ext>
                  </a:extLst>
                </a:gridCol>
                <a:gridCol w="1444853">
                  <a:extLst>
                    <a:ext uri="{9D8B030D-6E8A-4147-A177-3AD203B41FA5}">
                      <a16:colId xmlns:a16="http://schemas.microsoft.com/office/drawing/2014/main" val="2466400121"/>
                    </a:ext>
                  </a:extLst>
                </a:gridCol>
                <a:gridCol w="1490321">
                  <a:extLst>
                    <a:ext uri="{9D8B030D-6E8A-4147-A177-3AD203B41FA5}">
                      <a16:colId xmlns:a16="http://schemas.microsoft.com/office/drawing/2014/main" val="2674125969"/>
                    </a:ext>
                  </a:extLst>
                </a:gridCol>
                <a:gridCol w="1465061">
                  <a:extLst>
                    <a:ext uri="{9D8B030D-6E8A-4147-A177-3AD203B41FA5}">
                      <a16:colId xmlns:a16="http://schemas.microsoft.com/office/drawing/2014/main" val="3027760893"/>
                    </a:ext>
                  </a:extLst>
                </a:gridCol>
                <a:gridCol w="1493843">
                  <a:extLst>
                    <a:ext uri="{9D8B030D-6E8A-4147-A177-3AD203B41FA5}">
                      <a16:colId xmlns:a16="http://schemas.microsoft.com/office/drawing/2014/main" val="2935545646"/>
                    </a:ext>
                  </a:extLst>
                </a:gridCol>
              </a:tblGrid>
              <a:tr h="659965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LMS</a:t>
                      </a:r>
                      <a:r>
                        <a:rPr kumimoji="1" lang="ja-JP" altLang="en-US" sz="1200" dirty="0"/>
                        <a:t> </a:t>
                      </a:r>
                      <a:endParaRPr kumimoji="1" lang="en-US" altLang="ja-JP" sz="12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/>
                        <a:t>キャンパス</a:t>
                      </a:r>
                      <a:endParaRPr kumimoji="1" lang="en-US" altLang="ja-JP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LMS-XP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LMS-XP IB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LMS-XP 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LMS-XP BI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LMS-XP AP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3716191"/>
                  </a:ext>
                </a:extLst>
              </a:tr>
              <a:tr h="410177"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①サイト利用分析</a:t>
                      </a:r>
                      <a:endParaRPr kumimoji="1" lang="en-US" altLang="ja-JP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ダッシュボード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×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202525"/>
                  </a:ext>
                </a:extLst>
              </a:tr>
              <a:tr h="410177"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②希望学習コースの</a:t>
                      </a:r>
                      <a:b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受講管理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×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3378396"/>
                  </a:ext>
                </a:extLst>
              </a:tr>
              <a:tr h="410177"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➂インテリボードボード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×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×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●</a:t>
                      </a:r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※1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●</a:t>
                      </a:r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※1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●</a:t>
                      </a:r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※1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●</a:t>
                      </a:r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※1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605055"/>
                  </a:ext>
                </a:extLst>
              </a:tr>
              <a:tr h="410177"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④カスタム学修分析、可視化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×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×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×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※2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※2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※2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562970"/>
                  </a:ext>
                </a:extLst>
              </a:tr>
              <a:tr h="410177"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➄</a:t>
                      </a:r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BI</a:t>
                      </a:r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分析連携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×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×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×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×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※3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※3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4652955"/>
                  </a:ext>
                </a:extLst>
              </a:tr>
              <a:tr h="543309"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⑥複数組織管理</a:t>
                      </a:r>
                      <a:b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（大学、企業連携）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×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×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×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×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×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6878632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CEEA756-95DA-4036-83B4-560ECD312518}"/>
              </a:ext>
            </a:extLst>
          </p:cNvPr>
          <p:cNvSpPr txBox="1"/>
          <p:nvPr/>
        </p:nvSpPr>
        <p:spPr>
          <a:xfrm>
            <a:off x="687063" y="5235869"/>
            <a:ext cx="6384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※1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：利用ユーザ数に応じてライセンス契約が必要です</a:t>
            </a:r>
            <a:endParaRPr kumimoji="1"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※2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：作成グラフ、レポート数に応じて作成費用が必要です</a:t>
            </a:r>
            <a:endParaRPr kumimoji="1"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※3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：作成グラフ、レポート数に応じて作成費用が必要です</a:t>
            </a:r>
            <a:endParaRPr kumimoji="1"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6215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6C7B2C2-EA47-4288-BA7B-3BEBD853B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73" y="2451296"/>
            <a:ext cx="5549894" cy="2828611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6189645-8239-452D-8E4C-587E8AF89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①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Resonant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LMS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7D4104-AAE7-4315-AAB1-7F94E0951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en-US" altLang="ja-JP" smtClean="0"/>
              <a:pPr/>
              <a:t>14</a:t>
            </a:fld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AD90A2C-D804-4531-9D97-165F372FC012}"/>
              </a:ext>
            </a:extLst>
          </p:cNvPr>
          <p:cNvSpPr txBox="1"/>
          <p:nvPr/>
        </p:nvSpPr>
        <p:spPr>
          <a:xfrm>
            <a:off x="589408" y="2110902"/>
            <a:ext cx="10173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1400" b="1" dirty="0"/>
              <a:t>ダッシュボード画面</a:t>
            </a:r>
            <a:r>
              <a:rPr kumimoji="1" lang="en-US" altLang="ja-JP" sz="1400" b="1" dirty="0"/>
              <a:t>	</a:t>
            </a:r>
            <a:r>
              <a:rPr kumimoji="1" lang="ja-JP" altLang="en-US" sz="1400" b="1" dirty="0"/>
              <a:t>　　　　　　　　　　　　　　　　　　・コースコンテンツ画面</a:t>
            </a:r>
            <a:endParaRPr kumimoji="1" lang="en-US" altLang="ja-JP" sz="1400" b="1" dirty="0"/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3E89BDB5-7CE8-4B44-B152-ED917FB341E7}"/>
              </a:ext>
            </a:extLst>
          </p:cNvPr>
          <p:cNvSpPr/>
          <p:nvPr/>
        </p:nvSpPr>
        <p:spPr>
          <a:xfrm>
            <a:off x="1339731" y="5420925"/>
            <a:ext cx="4191374" cy="735682"/>
          </a:xfrm>
          <a:prstGeom prst="wedgeRoundRectCallout">
            <a:avLst>
              <a:gd name="adj1" fmla="val -13977"/>
              <a:gd name="adj2" fmla="val -7799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必要な機能をわかりやすく配置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08AE4C6-A3DF-4921-B581-AED6D3F08C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078"/>
          <a:stretch/>
        </p:blipFill>
        <p:spPr>
          <a:xfrm>
            <a:off x="6660896" y="2447114"/>
            <a:ext cx="4795131" cy="3709494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833AE101-F5DD-4A65-956E-A7D247A398E1}"/>
              </a:ext>
            </a:extLst>
          </p:cNvPr>
          <p:cNvSpPr/>
          <p:nvPr/>
        </p:nvSpPr>
        <p:spPr>
          <a:xfrm>
            <a:off x="7079198" y="2867476"/>
            <a:ext cx="4191374" cy="735682"/>
          </a:xfrm>
          <a:prstGeom prst="wedgeRoundRectCallout">
            <a:avLst>
              <a:gd name="adj1" fmla="val -40998"/>
              <a:gd name="adj2" fmla="val 8279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コンテンツの目次自動作成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BB189A4-96FD-4281-B4D1-47E32E051C08}"/>
              </a:ext>
            </a:extLst>
          </p:cNvPr>
          <p:cNvSpPr txBox="1"/>
          <p:nvPr/>
        </p:nvSpPr>
        <p:spPr>
          <a:xfrm>
            <a:off x="522732" y="1362570"/>
            <a:ext cx="81640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Moodle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標準仕様を使いやすく機能追加、カスタマイズ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89029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コンテンツ プレースホルダー 5">
            <a:extLst>
              <a:ext uri="{FF2B5EF4-FFF2-40B4-BE49-F238E27FC236}">
                <a16:creationId xmlns:a16="http://schemas.microsoft.com/office/drawing/2014/main" id="{C345A804-8DA2-45E5-9E9E-EE37A02CC5E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1206" y="1435607"/>
            <a:ext cx="11382772" cy="4906469"/>
          </a:xfrm>
        </p:spPr>
        <p:txBody>
          <a:bodyPr>
            <a:normAutofit/>
          </a:bodyPr>
          <a:lstStyle/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ja-JP" altLang="en-US" sz="2400" dirty="0"/>
              <a:t>管理者向け</a:t>
            </a:r>
            <a:r>
              <a:rPr lang="en-US" altLang="ja-JP" sz="2400" dirty="0"/>
              <a:t>LMS</a:t>
            </a:r>
            <a:r>
              <a:rPr lang="ja-JP" altLang="en-US" sz="2400" dirty="0"/>
              <a:t>サイト利用分析</a:t>
            </a:r>
            <a:br>
              <a:rPr lang="en-US" altLang="ja-JP" sz="2400" dirty="0"/>
            </a:br>
            <a:endParaRPr lang="en-US" altLang="ja-JP" sz="180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EE92561-DBA1-4DA2-869A-BE33BFFC2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➁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Resonant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LMS-XP :LMS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サイト利用分析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6EE36B1-A38B-40B8-B571-88E6F54B5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en-US" altLang="ja-JP" smtClean="0"/>
              <a:pPr/>
              <a:t>15</a:t>
            </a:fld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2469603-36B4-4B85-90CC-FC703118A1CB}"/>
              </a:ext>
            </a:extLst>
          </p:cNvPr>
          <p:cNvSpPr txBox="1"/>
          <p:nvPr/>
        </p:nvSpPr>
        <p:spPr>
          <a:xfrm>
            <a:off x="897866" y="5155772"/>
            <a:ext cx="2594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・サイトアクセス情報</a:t>
            </a:r>
            <a:endParaRPr kumimoji="1" lang="en-US" altLang="ja-JP" sz="16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0C014B4-6B3E-4B3E-956B-1BF8830EE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94" y="2001733"/>
            <a:ext cx="3181753" cy="3078237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B77EC21-26ED-49E8-9327-F625809079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16" b="-1"/>
          <a:stretch/>
        </p:blipFill>
        <p:spPr>
          <a:xfrm>
            <a:off x="4008207" y="1999172"/>
            <a:ext cx="3046832" cy="3078237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740F13D-4DA4-41AD-888D-41413B84E5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8" r="1868"/>
          <a:stretch/>
        </p:blipFill>
        <p:spPr>
          <a:xfrm>
            <a:off x="7277100" y="1999172"/>
            <a:ext cx="4310506" cy="3078237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B58E28A-D7EB-4EFC-BABC-76A540248AC6}"/>
              </a:ext>
            </a:extLst>
          </p:cNvPr>
          <p:cNvSpPr txBox="1"/>
          <p:nvPr/>
        </p:nvSpPr>
        <p:spPr>
          <a:xfrm>
            <a:off x="4107790" y="5155772"/>
            <a:ext cx="2731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・利用状況情報（日毎）</a:t>
            </a:r>
            <a:endParaRPr kumimoji="1" lang="en-US" altLang="ja-JP" sz="16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200CE60-7050-43F9-8892-88CCD16A10B6}"/>
              </a:ext>
            </a:extLst>
          </p:cNvPr>
          <p:cNvSpPr txBox="1"/>
          <p:nvPr/>
        </p:nvSpPr>
        <p:spPr>
          <a:xfrm>
            <a:off x="7279067" y="5155772"/>
            <a:ext cx="3474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・アクセス情報（コース）</a:t>
            </a:r>
            <a:endParaRPr kumimoji="1"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3057900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コンテンツ プレースホルダー 5">
            <a:extLst>
              <a:ext uri="{FF2B5EF4-FFF2-40B4-BE49-F238E27FC236}">
                <a16:creationId xmlns:a16="http://schemas.microsoft.com/office/drawing/2014/main" id="{C345A804-8DA2-45E5-9E9E-EE37A02CC5E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1206" y="1435607"/>
            <a:ext cx="11382772" cy="4906469"/>
          </a:xfrm>
        </p:spPr>
        <p:txBody>
          <a:bodyPr>
            <a:normAutofit/>
          </a:bodyPr>
          <a:lstStyle/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ja-JP" altLang="en-US" sz="2400" dirty="0"/>
              <a:t>リアルタイム学修（学習）分析</a:t>
            </a:r>
            <a:endParaRPr lang="en-US" altLang="ja-JP" sz="2400" dirty="0"/>
          </a:p>
          <a:p>
            <a:pPr marL="400050" lvl="1" indent="-171450">
              <a:lnSpc>
                <a:spcPct val="100000"/>
              </a:lnSpc>
            </a:pPr>
            <a:r>
              <a:rPr lang="ja-JP" altLang="ja-JP" sz="1600" dirty="0"/>
              <a:t>学修状態を簡単に分析できる「インテリボード</a:t>
            </a:r>
            <a:r>
              <a:rPr lang="en-US" altLang="ja-JP" sz="1600" dirty="0" err="1"/>
              <a:t>.net</a:t>
            </a:r>
            <a:r>
              <a:rPr lang="ja-JP" altLang="ja-JP" sz="1600" dirty="0"/>
              <a:t>」サービスを提供し、日本語で簡単に利用できるように</a:t>
            </a:r>
            <a:br>
              <a:rPr lang="en-US" altLang="ja-JP" sz="1600" dirty="0"/>
            </a:br>
            <a:r>
              <a:rPr lang="ja-JP" altLang="ja-JP" sz="1600" dirty="0"/>
              <a:t>支援・サポートを行います。</a:t>
            </a:r>
            <a:endParaRPr lang="en-US" altLang="ja-JP" sz="16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ja-JP" altLang="en-US" sz="1600" dirty="0"/>
              <a:t>受講者（学生、社員）、評価者（教員、サポーター）、管理者（大学、企業）に応じた分析グラフ、レポートをリアルタイムで確認できます。</a:t>
            </a:r>
            <a:endParaRPr lang="en-US" altLang="ja-JP" sz="160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EE92561-DBA1-4DA2-869A-BE33BFFC2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➂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Resonant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LMS-XP IB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：インテリボード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6EE36B1-A38B-40B8-B571-88E6F54B5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en-US" altLang="ja-JP" smtClean="0"/>
              <a:pPr/>
              <a:t>16</a:t>
            </a:fld>
            <a:endParaRPr lang="ja-JP" altLang="en-US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8B045E1-C3C1-4551-B7A9-64DE6EA50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995" y="3429000"/>
            <a:ext cx="3636615" cy="2800699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B094373-1D0D-432A-8F54-3CF6AF384F17}"/>
              </a:ext>
            </a:extLst>
          </p:cNvPr>
          <p:cNvSpPr txBox="1"/>
          <p:nvPr/>
        </p:nvSpPr>
        <p:spPr>
          <a:xfrm>
            <a:off x="4990896" y="3433641"/>
            <a:ext cx="366622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概要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学習者の進捗状況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概要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グレード進捗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概要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活動の進捗状況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概要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コースの概要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現在の進捗状況と総学生数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相関関係と学習者の関与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イベント使用率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活動使用率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トピックの使用率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75DA66E-AC38-4261-BB80-9050B4BC800C}"/>
              </a:ext>
            </a:extLst>
          </p:cNvPr>
          <p:cNvSpPr txBox="1"/>
          <p:nvPr/>
        </p:nvSpPr>
        <p:spPr>
          <a:xfrm>
            <a:off x="1034217" y="6249797"/>
            <a:ext cx="3504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評価者ダッシュボード</a:t>
            </a:r>
          </a:p>
        </p:txBody>
      </p:sp>
    </p:spTree>
    <p:extLst>
      <p:ext uri="{BB962C8B-B14F-4D97-AF65-F5344CB8AC3E}">
        <p14:creationId xmlns:p14="http://schemas.microsoft.com/office/powerpoint/2010/main" val="952223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7B8753-B90B-48FF-9DDC-A855349D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5" y="448056"/>
            <a:ext cx="11066400" cy="640080"/>
          </a:xfrm>
        </p:spPr>
        <p:txBody>
          <a:bodyPr>
            <a:normAutofit/>
          </a:bodyPr>
          <a:lstStyle/>
          <a:p>
            <a:pPr lvl="0" algn="l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④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Resonant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LMS-XP LA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：ラーニングアナリティクス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66175B5-D169-4C5E-B2F1-E7AF6A836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en-US" altLang="ja-JP" smtClean="0"/>
              <a:pPr/>
              <a:t>17</a:t>
            </a:fld>
            <a:endParaRPr lang="ja-JP" altLang="en-US" dirty="0"/>
          </a:p>
        </p:txBody>
      </p:sp>
      <p:sp>
        <p:nvSpPr>
          <p:cNvPr id="7" name="角丸四角形 36">
            <a:extLst>
              <a:ext uri="{FF2B5EF4-FFF2-40B4-BE49-F238E27FC236}">
                <a16:creationId xmlns:a16="http://schemas.microsoft.com/office/drawing/2014/main" id="{858DCAC9-618B-49EC-BA44-6404A8B4D5C0}"/>
              </a:ext>
            </a:extLst>
          </p:cNvPr>
          <p:cNvSpPr/>
          <p:nvPr/>
        </p:nvSpPr>
        <p:spPr>
          <a:xfrm>
            <a:off x="7151649" y="5450159"/>
            <a:ext cx="1296144" cy="84580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kumimoji="1" lang="en-US" altLang="ja-JP" sz="9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LMS</a:t>
            </a:r>
          </a:p>
          <a:p>
            <a:pPr algn="ctr"/>
            <a:r>
              <a:rPr kumimoji="1" lang="ja-JP" altLang="en-US" sz="9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データベース</a:t>
            </a:r>
            <a:endParaRPr kumimoji="1" lang="en-US" altLang="ja-JP" sz="9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8" name="フローチャート : 磁気ディスク 16">
            <a:extLst>
              <a:ext uri="{FF2B5EF4-FFF2-40B4-BE49-F238E27FC236}">
                <a16:creationId xmlns:a16="http://schemas.microsoft.com/office/drawing/2014/main" id="{9BAED3E8-1051-432F-B045-5EEC4C4668AA}"/>
              </a:ext>
            </a:extLst>
          </p:cNvPr>
          <p:cNvSpPr/>
          <p:nvPr/>
        </p:nvSpPr>
        <p:spPr>
          <a:xfrm>
            <a:off x="8234118" y="5873603"/>
            <a:ext cx="304800" cy="360915"/>
          </a:xfrm>
          <a:prstGeom prst="flowChartMagneticDisk">
            <a:avLst/>
          </a:prstGeom>
          <a:solidFill>
            <a:schemeClr val="bg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矢印コネクタ 19">
            <a:extLst>
              <a:ext uri="{FF2B5EF4-FFF2-40B4-BE49-F238E27FC236}">
                <a16:creationId xmlns:a16="http://schemas.microsoft.com/office/drawing/2014/main" id="{C47CA5C8-A8DE-42E3-A33C-71BBBABA699E}"/>
              </a:ext>
            </a:extLst>
          </p:cNvPr>
          <p:cNvCxnSpPr>
            <a:cxnSpLocks/>
            <a:stCxn id="7" idx="0"/>
            <a:endCxn id="16" idx="2"/>
          </p:cNvCxnSpPr>
          <p:nvPr/>
        </p:nvCxnSpPr>
        <p:spPr>
          <a:xfrm rot="5400000" flipH="1" flipV="1">
            <a:off x="8052581" y="4797353"/>
            <a:ext cx="399947" cy="90566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3A74A59-5B1E-430E-AF12-14D9EF918583}"/>
              </a:ext>
            </a:extLst>
          </p:cNvPr>
          <p:cNvSpPr txBox="1"/>
          <p:nvPr/>
        </p:nvSpPr>
        <p:spPr>
          <a:xfrm>
            <a:off x="865541" y="2645403"/>
            <a:ext cx="4182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・アナリティクスダッシュボード画面表示</a:t>
            </a:r>
          </a:p>
        </p:txBody>
      </p:sp>
      <p:sp>
        <p:nvSpPr>
          <p:cNvPr id="11" name="角丸四角形 53">
            <a:extLst>
              <a:ext uri="{FF2B5EF4-FFF2-40B4-BE49-F238E27FC236}">
                <a16:creationId xmlns:a16="http://schemas.microsoft.com/office/drawing/2014/main" id="{913FA4C2-E121-47B2-A314-1760D4CC59FE}"/>
              </a:ext>
            </a:extLst>
          </p:cNvPr>
          <p:cNvSpPr/>
          <p:nvPr/>
        </p:nvSpPr>
        <p:spPr>
          <a:xfrm>
            <a:off x="6680379" y="3237864"/>
            <a:ext cx="942539" cy="8458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kumimoji="1" lang="ja-JP" altLang="en-US" sz="8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カスタム</a:t>
            </a:r>
            <a:endParaRPr kumimoji="1" lang="en-US" altLang="ja-JP" sz="8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/>
            <a:r>
              <a:rPr kumimoji="1" lang="ja-JP" altLang="en-US" sz="8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プラグイン</a:t>
            </a:r>
            <a:endParaRPr kumimoji="1" lang="en-US" altLang="ja-JP" sz="8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2" name="図 11" descr="歯車.png">
            <a:extLst>
              <a:ext uri="{FF2B5EF4-FFF2-40B4-BE49-F238E27FC236}">
                <a16:creationId xmlns:a16="http://schemas.microsoft.com/office/drawing/2014/main" id="{BAED8E4E-36B7-4CCD-BE65-985663548F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6728" y="3315460"/>
            <a:ext cx="277777" cy="29629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B366128-84EE-4DB8-BF38-63E0D5A6BD4F}"/>
              </a:ext>
            </a:extLst>
          </p:cNvPr>
          <p:cNvSpPr txBox="1"/>
          <p:nvPr/>
        </p:nvSpPr>
        <p:spPr>
          <a:xfrm>
            <a:off x="9361344" y="4844235"/>
            <a:ext cx="1438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クエリ結果（</a:t>
            </a:r>
            <a:r>
              <a:rPr kumimoji="1" lang="en-US" altLang="ja-JP" sz="1100" dirty="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SQL)</a:t>
            </a:r>
            <a:endParaRPr kumimoji="1" lang="ja-JP" altLang="en-US" sz="1100" dirty="0">
              <a:solidFill>
                <a:schemeClr val="tx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4" name="フローチャート : 複数書類 24">
            <a:extLst>
              <a:ext uri="{FF2B5EF4-FFF2-40B4-BE49-F238E27FC236}">
                <a16:creationId xmlns:a16="http://schemas.microsoft.com/office/drawing/2014/main" id="{6FDF8A76-9992-47CE-BC0B-93BDA60662BF}"/>
              </a:ext>
            </a:extLst>
          </p:cNvPr>
          <p:cNvSpPr/>
          <p:nvPr/>
        </p:nvSpPr>
        <p:spPr>
          <a:xfrm>
            <a:off x="9526247" y="4458432"/>
            <a:ext cx="374531" cy="337753"/>
          </a:xfrm>
          <a:prstGeom prst="flowChartMultidocument">
            <a:avLst/>
          </a:prstGeom>
          <a:solidFill>
            <a:schemeClr val="bg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吹き出し 1">
            <a:extLst>
              <a:ext uri="{FF2B5EF4-FFF2-40B4-BE49-F238E27FC236}">
                <a16:creationId xmlns:a16="http://schemas.microsoft.com/office/drawing/2014/main" id="{F709C39F-EEC4-46D6-AD5F-42FD0D49769B}"/>
              </a:ext>
            </a:extLst>
          </p:cNvPr>
          <p:cNvSpPr/>
          <p:nvPr/>
        </p:nvSpPr>
        <p:spPr bwMode="auto">
          <a:xfrm>
            <a:off x="7725133" y="2800348"/>
            <a:ext cx="1724045" cy="695884"/>
          </a:xfrm>
          <a:prstGeom prst="wedgeRectCallout">
            <a:avLst>
              <a:gd name="adj1" fmla="val -60880"/>
              <a:gd name="adj2" fmla="val 32859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36000" tIns="36000" rIns="36000" bIns="36000" rtlCol="0" anchor="ctr"/>
          <a:lstStyle/>
          <a:p>
            <a:pPr algn="ctr" eaLnBrk="1" hangingPunct="1"/>
            <a:r>
              <a:rPr lang="en-US" altLang="ja-JP" sz="1200" dirty="0">
                <a:solidFill>
                  <a:srgbClr val="000000"/>
                </a:solidFill>
                <a:latin typeface="+mn-ea"/>
                <a:cs typeface="Meiryo UI" panose="020B0604030504040204" pitchFamily="50" charset="-128"/>
              </a:rPr>
              <a:t>①</a:t>
            </a:r>
            <a:r>
              <a:rPr lang="ja-JP" altLang="en-US" sz="1200" dirty="0">
                <a:solidFill>
                  <a:srgbClr val="000000"/>
                </a:solidFill>
                <a:latin typeface="+mn-ea"/>
                <a:cs typeface="Meiryo UI" panose="020B0604030504040204" pitchFamily="50" charset="-128"/>
              </a:rPr>
              <a:t>ダッシュボードに表示する</a:t>
            </a:r>
            <a:endParaRPr lang="en-US" altLang="ja-JP" sz="1200" dirty="0">
              <a:solidFill>
                <a:srgbClr val="000000"/>
              </a:solidFill>
              <a:latin typeface="+mn-ea"/>
              <a:cs typeface="Meiryo UI" panose="020B0604030504040204" pitchFamily="50" charset="-128"/>
            </a:endParaRPr>
          </a:p>
          <a:p>
            <a:pPr algn="ctr" eaLnBrk="1" hangingPunct="1"/>
            <a:r>
              <a:rPr lang="ja-JP" altLang="en-US" sz="1200" dirty="0">
                <a:solidFill>
                  <a:srgbClr val="000000"/>
                </a:solidFill>
                <a:latin typeface="+mn-ea"/>
                <a:cs typeface="Meiryo UI" panose="020B0604030504040204" pitchFamily="50" charset="-128"/>
              </a:rPr>
              <a:t>クエリ表示パターン</a:t>
            </a:r>
            <a:endParaRPr kumimoji="1" lang="ja-JP" altLang="en-US" sz="1200" dirty="0">
              <a:solidFill>
                <a:srgbClr val="000000"/>
              </a:solidFill>
              <a:latin typeface="+mn-ea"/>
              <a:ea typeface="+mn-ea"/>
              <a:cs typeface="Meiryo UI" panose="020B0604030504040204" pitchFamily="50" charset="-128"/>
            </a:endParaRPr>
          </a:p>
        </p:txBody>
      </p:sp>
      <p:sp>
        <p:nvSpPr>
          <p:cNvPr id="16" name="角丸四角形 53">
            <a:extLst>
              <a:ext uri="{FF2B5EF4-FFF2-40B4-BE49-F238E27FC236}">
                <a16:creationId xmlns:a16="http://schemas.microsoft.com/office/drawing/2014/main" id="{119BD978-D67D-4355-8586-54AB5C729BFB}"/>
              </a:ext>
            </a:extLst>
          </p:cNvPr>
          <p:cNvSpPr/>
          <p:nvPr/>
        </p:nvSpPr>
        <p:spPr>
          <a:xfrm>
            <a:off x="8234118" y="4204405"/>
            <a:ext cx="942539" cy="8458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b"/>
          <a:lstStyle/>
          <a:p>
            <a:pPr algn="ctr"/>
            <a:r>
              <a:rPr kumimoji="1" lang="ja-JP" altLang="en-US" sz="8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カスタム</a:t>
            </a:r>
            <a:endParaRPr kumimoji="1" lang="en-US" altLang="ja-JP" sz="8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/>
            <a:r>
              <a:rPr kumimoji="1" lang="ja-JP" altLang="en-US" sz="8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プラグイン</a:t>
            </a:r>
            <a:endParaRPr kumimoji="1" lang="en-US" altLang="ja-JP" sz="8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7" name="図 16" descr="歯車.png">
            <a:extLst>
              <a:ext uri="{FF2B5EF4-FFF2-40B4-BE49-F238E27FC236}">
                <a16:creationId xmlns:a16="http://schemas.microsoft.com/office/drawing/2014/main" id="{2EBD856C-763F-40F0-88C0-7A4F39A3318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83708" y="4285117"/>
            <a:ext cx="277777" cy="296295"/>
          </a:xfrm>
          <a:prstGeom prst="rect">
            <a:avLst/>
          </a:prstGeom>
        </p:spPr>
      </p:pic>
      <p:cxnSp>
        <p:nvCxnSpPr>
          <p:cNvPr id="18" name="直線矢印コネクタ 39">
            <a:extLst>
              <a:ext uri="{FF2B5EF4-FFF2-40B4-BE49-F238E27FC236}">
                <a16:creationId xmlns:a16="http://schemas.microsoft.com/office/drawing/2014/main" id="{CAE3DA82-CBD3-41C0-8479-D32C12883443}"/>
              </a:ext>
            </a:extLst>
          </p:cNvPr>
          <p:cNvCxnSpPr>
            <a:cxnSpLocks/>
            <a:stCxn id="16" idx="3"/>
            <a:endCxn id="14" idx="1"/>
          </p:cNvCxnSpPr>
          <p:nvPr/>
        </p:nvCxnSpPr>
        <p:spPr>
          <a:xfrm>
            <a:off x="9176657" y="4627309"/>
            <a:ext cx="34959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線矢印コネクタ 19">
            <a:extLst>
              <a:ext uri="{FF2B5EF4-FFF2-40B4-BE49-F238E27FC236}">
                <a16:creationId xmlns:a16="http://schemas.microsoft.com/office/drawing/2014/main" id="{6B851EC1-2B5B-44DD-B87C-B11C81DD2171}"/>
              </a:ext>
            </a:extLst>
          </p:cNvPr>
          <p:cNvCxnSpPr>
            <a:cxnSpLocks/>
            <a:stCxn id="14" idx="0"/>
            <a:endCxn id="20" idx="2"/>
          </p:cNvCxnSpPr>
          <p:nvPr/>
        </p:nvCxnSpPr>
        <p:spPr>
          <a:xfrm rot="5400000" flipH="1" flipV="1">
            <a:off x="9681018" y="4141933"/>
            <a:ext cx="374761" cy="25823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角丸四角形 53">
            <a:extLst>
              <a:ext uri="{FF2B5EF4-FFF2-40B4-BE49-F238E27FC236}">
                <a16:creationId xmlns:a16="http://schemas.microsoft.com/office/drawing/2014/main" id="{4BA1EC01-66E7-4DF8-AE00-E9285A5DCA03}"/>
              </a:ext>
            </a:extLst>
          </p:cNvPr>
          <p:cNvSpPr/>
          <p:nvPr/>
        </p:nvSpPr>
        <p:spPr>
          <a:xfrm>
            <a:off x="9526247" y="3237864"/>
            <a:ext cx="942539" cy="8458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kumimoji="1" lang="ja-JP" altLang="en-US" sz="8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カスタム</a:t>
            </a:r>
            <a:endParaRPr kumimoji="1" lang="en-US" altLang="ja-JP" sz="8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/>
            <a:r>
              <a:rPr kumimoji="1" lang="ja-JP" altLang="en-US" sz="8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プラグイン</a:t>
            </a:r>
            <a:endParaRPr kumimoji="1" lang="en-US" altLang="ja-JP" sz="8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1" name="図 20" descr="歯車.png">
            <a:extLst>
              <a:ext uri="{FF2B5EF4-FFF2-40B4-BE49-F238E27FC236}">
                <a16:creationId xmlns:a16="http://schemas.microsoft.com/office/drawing/2014/main" id="{E9360857-8271-41F1-80ED-E1AA5256AB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75837" y="3315461"/>
            <a:ext cx="277777" cy="296295"/>
          </a:xfrm>
          <a:prstGeom prst="rect">
            <a:avLst/>
          </a:prstGeom>
        </p:spPr>
      </p:pic>
      <p:cxnSp>
        <p:nvCxnSpPr>
          <p:cNvPr id="22" name="直線矢印コネクタ 39">
            <a:extLst>
              <a:ext uri="{FF2B5EF4-FFF2-40B4-BE49-F238E27FC236}">
                <a16:creationId xmlns:a16="http://schemas.microsoft.com/office/drawing/2014/main" id="{E570C3FD-4A84-407F-B878-57BC88344418}"/>
              </a:ext>
            </a:extLst>
          </p:cNvPr>
          <p:cNvCxnSpPr>
            <a:cxnSpLocks/>
            <a:stCxn id="20" idx="1"/>
            <a:endCxn id="11" idx="3"/>
          </p:cNvCxnSpPr>
          <p:nvPr/>
        </p:nvCxnSpPr>
        <p:spPr>
          <a:xfrm flipH="1">
            <a:off x="7622918" y="3660768"/>
            <a:ext cx="190332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フローチャート : 複数書類 24">
            <a:extLst>
              <a:ext uri="{FF2B5EF4-FFF2-40B4-BE49-F238E27FC236}">
                <a16:creationId xmlns:a16="http://schemas.microsoft.com/office/drawing/2014/main" id="{6726DAF7-57E9-432B-A320-0F9F16CE666C}"/>
              </a:ext>
            </a:extLst>
          </p:cNvPr>
          <p:cNvSpPr/>
          <p:nvPr/>
        </p:nvSpPr>
        <p:spPr>
          <a:xfrm>
            <a:off x="7151649" y="4458432"/>
            <a:ext cx="374531" cy="337753"/>
          </a:xfrm>
          <a:prstGeom prst="flowChartMultidocument">
            <a:avLst/>
          </a:prstGeom>
          <a:solidFill>
            <a:schemeClr val="bg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39">
            <a:extLst>
              <a:ext uri="{FF2B5EF4-FFF2-40B4-BE49-F238E27FC236}">
                <a16:creationId xmlns:a16="http://schemas.microsoft.com/office/drawing/2014/main" id="{0A75E528-4DDD-4036-8EBA-859E31A64DD6}"/>
              </a:ext>
            </a:extLst>
          </p:cNvPr>
          <p:cNvCxnSpPr>
            <a:cxnSpLocks/>
            <a:stCxn id="23" idx="3"/>
            <a:endCxn id="16" idx="1"/>
          </p:cNvCxnSpPr>
          <p:nvPr/>
        </p:nvCxnSpPr>
        <p:spPr>
          <a:xfrm>
            <a:off x="7526180" y="4627309"/>
            <a:ext cx="70793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1364851-A5FA-4FBA-AB66-4684F7CD758F}"/>
              </a:ext>
            </a:extLst>
          </p:cNvPr>
          <p:cNvSpPr txBox="1"/>
          <p:nvPr/>
        </p:nvSpPr>
        <p:spPr>
          <a:xfrm>
            <a:off x="6838179" y="4844235"/>
            <a:ext cx="1438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クエリ（</a:t>
            </a:r>
            <a:r>
              <a:rPr kumimoji="1" lang="en-US" altLang="ja-JP" sz="1100" dirty="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SQL)</a:t>
            </a:r>
            <a:endParaRPr kumimoji="1" lang="ja-JP" altLang="en-US" sz="1100" dirty="0">
              <a:solidFill>
                <a:schemeClr val="tx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E4C7974-C18A-4B7F-93BE-DFA341F2D833}"/>
              </a:ext>
            </a:extLst>
          </p:cNvPr>
          <p:cNvSpPr txBox="1"/>
          <p:nvPr/>
        </p:nvSpPr>
        <p:spPr>
          <a:xfrm>
            <a:off x="9981535" y="4148772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呼び出し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729E04F-C263-42FF-B8D0-E77FBAD0BF0A}"/>
              </a:ext>
            </a:extLst>
          </p:cNvPr>
          <p:cNvSpPr txBox="1"/>
          <p:nvPr/>
        </p:nvSpPr>
        <p:spPr>
          <a:xfrm>
            <a:off x="7497220" y="4354962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登録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9CF82FB-80B2-4DFE-91FC-834B35A48593}"/>
              </a:ext>
            </a:extLst>
          </p:cNvPr>
          <p:cNvSpPr txBox="1"/>
          <p:nvPr/>
        </p:nvSpPr>
        <p:spPr>
          <a:xfrm>
            <a:off x="543474" y="1227534"/>
            <a:ext cx="9711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学修、行動ログを可視化する「アナリティクスダッシュボード」</a:t>
            </a:r>
            <a:endParaRPr kumimoji="1"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学習者、評価者、管理者に学修状況を可視化（グラフ化、レポート）して提供します。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分析内容は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SQL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によりカスタマイズできます。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DCA19AB-13E1-4916-B96A-286D95170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42" y="2922825"/>
            <a:ext cx="5398410" cy="3487119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28" name="図 27" descr="グラフ, レーダー チャート&#10;&#10;自動的に生成された説明">
            <a:extLst>
              <a:ext uri="{FF2B5EF4-FFF2-40B4-BE49-F238E27FC236}">
                <a16:creationId xmlns:a16="http://schemas.microsoft.com/office/drawing/2014/main" id="{40F4E1DD-27BE-4272-B5DC-F3B507F436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91" r="-19580"/>
          <a:stretch/>
        </p:blipFill>
        <p:spPr>
          <a:xfrm>
            <a:off x="3890410" y="4844235"/>
            <a:ext cx="2249800" cy="141366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19704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182FE80-FAAB-4463-8E69-66926D01CF83}"/>
              </a:ext>
            </a:extLst>
          </p:cNvPr>
          <p:cNvSpPr txBox="1"/>
          <p:nvPr/>
        </p:nvSpPr>
        <p:spPr>
          <a:xfrm>
            <a:off x="545577" y="1229784"/>
            <a:ext cx="1021809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多種データの相関分析を可能とする「学習状況の柔軟な可視化」</a:t>
            </a:r>
            <a:endParaRPr kumimoji="1"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学習者、評価者、管理者に学修状況を可視化、レポートを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BI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システム連携により、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LMS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以外データ、データベースを合わせて提供します。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分析内容は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SQL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によりカスタマイズできます。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97B8753-B90B-48FF-9DDC-A855349DA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➄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Resonant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LMS-XP BI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：ビジネスインテリジェンスによる分析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66175B5-D169-4C5E-B2F1-E7AF6A836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en-US" altLang="ja-JP" smtClean="0"/>
              <a:pPr/>
              <a:t>18</a:t>
            </a:fld>
            <a:endParaRPr lang="ja-JP" altLang="en-US" dirty="0"/>
          </a:p>
        </p:txBody>
      </p:sp>
      <p:pic>
        <p:nvPicPr>
          <p:cNvPr id="7" name="図 6" descr="ericlemerdy-Server-1-800px.png">
            <a:extLst>
              <a:ext uri="{FF2B5EF4-FFF2-40B4-BE49-F238E27FC236}">
                <a16:creationId xmlns:a16="http://schemas.microsoft.com/office/drawing/2014/main" id="{76A33ADE-2C4B-45C1-8D87-7452EC4F24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4186" y="2634879"/>
            <a:ext cx="490853" cy="75661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97FE896-8BD5-4AF1-98CD-A73A1DDCC685}"/>
              </a:ext>
            </a:extLst>
          </p:cNvPr>
          <p:cNvSpPr txBox="1"/>
          <p:nvPr/>
        </p:nvSpPr>
        <p:spPr>
          <a:xfrm>
            <a:off x="2922767" y="3436424"/>
            <a:ext cx="1338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LMS ASP LXP</a:t>
            </a:r>
            <a:endParaRPr kumimoji="1" lang="ja-JP" altLang="en-US" sz="1400" dirty="0">
              <a:solidFill>
                <a:schemeClr val="tx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9" name="角丸四角形 36">
            <a:extLst>
              <a:ext uri="{FF2B5EF4-FFF2-40B4-BE49-F238E27FC236}">
                <a16:creationId xmlns:a16="http://schemas.microsoft.com/office/drawing/2014/main" id="{A4882780-E0E1-462E-A8F1-2AAF644C83C0}"/>
              </a:ext>
            </a:extLst>
          </p:cNvPr>
          <p:cNvSpPr/>
          <p:nvPr/>
        </p:nvSpPr>
        <p:spPr>
          <a:xfrm>
            <a:off x="5939979" y="5397820"/>
            <a:ext cx="1296144" cy="84580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kumimoji="1" lang="en-US" altLang="ja-JP" sz="9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LMS</a:t>
            </a:r>
          </a:p>
          <a:p>
            <a:pPr algn="ctr"/>
            <a:r>
              <a:rPr kumimoji="1" lang="ja-JP" altLang="en-US" sz="9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データベース</a:t>
            </a:r>
            <a:endParaRPr kumimoji="1" lang="en-US" altLang="ja-JP" sz="9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" name="フローチャート : 磁気ディスク 16">
            <a:extLst>
              <a:ext uri="{FF2B5EF4-FFF2-40B4-BE49-F238E27FC236}">
                <a16:creationId xmlns:a16="http://schemas.microsoft.com/office/drawing/2014/main" id="{4B55A6B5-6753-4F82-BA39-CEFBEF495B12}"/>
              </a:ext>
            </a:extLst>
          </p:cNvPr>
          <p:cNvSpPr/>
          <p:nvPr/>
        </p:nvSpPr>
        <p:spPr>
          <a:xfrm>
            <a:off x="6444035" y="5476949"/>
            <a:ext cx="304800" cy="360915"/>
          </a:xfrm>
          <a:prstGeom prst="flowChartMagneticDisk">
            <a:avLst/>
          </a:prstGeom>
          <a:solidFill>
            <a:schemeClr val="bg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4E32910-A82D-4DAC-86B9-ED774AA6E057}"/>
              </a:ext>
            </a:extLst>
          </p:cNvPr>
          <p:cNvSpPr txBox="1"/>
          <p:nvPr/>
        </p:nvSpPr>
        <p:spPr>
          <a:xfrm>
            <a:off x="4629567" y="2789122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画面表示</a:t>
            </a:r>
          </a:p>
        </p:txBody>
      </p:sp>
      <p:sp>
        <p:nvSpPr>
          <p:cNvPr id="12" name="角丸四角形 53">
            <a:extLst>
              <a:ext uri="{FF2B5EF4-FFF2-40B4-BE49-F238E27FC236}">
                <a16:creationId xmlns:a16="http://schemas.microsoft.com/office/drawing/2014/main" id="{376F2048-EC74-4999-B3F6-84D6152C639A}"/>
              </a:ext>
            </a:extLst>
          </p:cNvPr>
          <p:cNvSpPr/>
          <p:nvPr/>
        </p:nvSpPr>
        <p:spPr>
          <a:xfrm>
            <a:off x="4654944" y="3057344"/>
            <a:ext cx="942539" cy="8458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kumimoji="1" lang="ja-JP" altLang="en-US" sz="8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カスタム</a:t>
            </a:r>
            <a:endParaRPr kumimoji="1" lang="en-US" altLang="ja-JP" sz="8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/>
            <a:r>
              <a:rPr kumimoji="1" lang="ja-JP" altLang="en-US" sz="8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プラグイン</a:t>
            </a:r>
            <a:endParaRPr kumimoji="1" lang="en-US" altLang="ja-JP" sz="8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3" name="図 12" descr="歯車.png">
            <a:extLst>
              <a:ext uri="{FF2B5EF4-FFF2-40B4-BE49-F238E27FC236}">
                <a16:creationId xmlns:a16="http://schemas.microsoft.com/office/drawing/2014/main" id="{343CA3F2-AD54-460A-865F-140D1A9CE5C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9157" y="3134941"/>
            <a:ext cx="277777" cy="296295"/>
          </a:xfrm>
          <a:prstGeom prst="rect">
            <a:avLst/>
          </a:prstGeom>
        </p:spPr>
      </p:pic>
      <p:sp>
        <p:nvSpPr>
          <p:cNvPr id="14" name="フローチャート : 複数書類 24">
            <a:extLst>
              <a:ext uri="{FF2B5EF4-FFF2-40B4-BE49-F238E27FC236}">
                <a16:creationId xmlns:a16="http://schemas.microsoft.com/office/drawing/2014/main" id="{7B379C8B-8720-4CF3-8D28-91D704CF7892}"/>
              </a:ext>
            </a:extLst>
          </p:cNvPr>
          <p:cNvSpPr/>
          <p:nvPr/>
        </p:nvSpPr>
        <p:spPr>
          <a:xfrm>
            <a:off x="6810231" y="4252970"/>
            <a:ext cx="374531" cy="337753"/>
          </a:xfrm>
          <a:prstGeom prst="flowChartMultidocument">
            <a:avLst/>
          </a:prstGeom>
          <a:solidFill>
            <a:schemeClr val="bg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矢印コネクタ 19">
            <a:extLst>
              <a:ext uri="{FF2B5EF4-FFF2-40B4-BE49-F238E27FC236}">
                <a16:creationId xmlns:a16="http://schemas.microsoft.com/office/drawing/2014/main" id="{2356B56C-372F-4738-B2AB-38FC11D1354B}"/>
              </a:ext>
            </a:extLst>
          </p:cNvPr>
          <p:cNvCxnSpPr>
            <a:cxnSpLocks/>
            <a:stCxn id="14" idx="0"/>
          </p:cNvCxnSpPr>
          <p:nvPr/>
        </p:nvCxnSpPr>
        <p:spPr>
          <a:xfrm rot="16200000" flipV="1">
            <a:off x="6546821" y="3776527"/>
            <a:ext cx="349819" cy="60306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角丸四角形 53">
            <a:extLst>
              <a:ext uri="{FF2B5EF4-FFF2-40B4-BE49-F238E27FC236}">
                <a16:creationId xmlns:a16="http://schemas.microsoft.com/office/drawing/2014/main" id="{A4D4DBC5-B7AA-40DD-A2D2-2EE68024EA8E}"/>
              </a:ext>
            </a:extLst>
          </p:cNvPr>
          <p:cNvSpPr/>
          <p:nvPr/>
        </p:nvSpPr>
        <p:spPr>
          <a:xfrm>
            <a:off x="5921696" y="3057344"/>
            <a:ext cx="942539" cy="8458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kumimoji="1" lang="ja-JP" altLang="en-US" sz="8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カスタム</a:t>
            </a:r>
            <a:endParaRPr kumimoji="1" lang="en-US" altLang="ja-JP" sz="8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/>
            <a:r>
              <a:rPr kumimoji="1" lang="ja-JP" altLang="en-US" sz="8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プラグイン</a:t>
            </a:r>
            <a:endParaRPr kumimoji="1" lang="en-US" altLang="ja-JP" sz="8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7" name="図 16" descr="歯車.png">
            <a:extLst>
              <a:ext uri="{FF2B5EF4-FFF2-40B4-BE49-F238E27FC236}">
                <a16:creationId xmlns:a16="http://schemas.microsoft.com/office/drawing/2014/main" id="{B6DFA362-82BC-4E26-BD03-98F0899871E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1286" y="3134941"/>
            <a:ext cx="277777" cy="296295"/>
          </a:xfrm>
          <a:prstGeom prst="rect">
            <a:avLst/>
          </a:prstGeom>
        </p:spPr>
      </p:pic>
      <p:cxnSp>
        <p:nvCxnSpPr>
          <p:cNvPr id="18" name="直線矢印コネクタ 39">
            <a:extLst>
              <a:ext uri="{FF2B5EF4-FFF2-40B4-BE49-F238E27FC236}">
                <a16:creationId xmlns:a16="http://schemas.microsoft.com/office/drawing/2014/main" id="{599EFE46-379D-48B5-9830-CE808C702D64}"/>
              </a:ext>
            </a:extLst>
          </p:cNvPr>
          <p:cNvCxnSpPr>
            <a:cxnSpLocks/>
            <a:stCxn id="16" idx="1"/>
            <a:endCxn id="12" idx="3"/>
          </p:cNvCxnSpPr>
          <p:nvPr/>
        </p:nvCxnSpPr>
        <p:spPr>
          <a:xfrm flipH="1">
            <a:off x="5597483" y="3480248"/>
            <a:ext cx="3242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図 18" descr="ericlemerdy-Server-1-800px.png">
            <a:extLst>
              <a:ext uri="{FF2B5EF4-FFF2-40B4-BE49-F238E27FC236}">
                <a16:creationId xmlns:a16="http://schemas.microsoft.com/office/drawing/2014/main" id="{EACCF8C3-1BAE-4826-882F-87F93A73F8B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48972" y="2636932"/>
            <a:ext cx="782293" cy="1205847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300F484-651B-46FE-8152-E9F000D5A8CE}"/>
              </a:ext>
            </a:extLst>
          </p:cNvPr>
          <p:cNvSpPr txBox="1"/>
          <p:nvPr/>
        </p:nvSpPr>
        <p:spPr>
          <a:xfrm>
            <a:off x="7987167" y="2417732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BI</a:t>
            </a:r>
            <a:r>
              <a:rPr lang="ja-JP" altLang="en-US" sz="14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システム</a:t>
            </a:r>
            <a:endParaRPr kumimoji="1" lang="ja-JP" altLang="en-US" sz="1400" dirty="0">
              <a:solidFill>
                <a:schemeClr val="tx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1" name="角丸四角形 38">
            <a:extLst>
              <a:ext uri="{FF2B5EF4-FFF2-40B4-BE49-F238E27FC236}">
                <a16:creationId xmlns:a16="http://schemas.microsoft.com/office/drawing/2014/main" id="{8C1F5696-2318-4D35-B219-0DF8301D72BB}"/>
              </a:ext>
            </a:extLst>
          </p:cNvPr>
          <p:cNvSpPr/>
          <p:nvPr/>
        </p:nvSpPr>
        <p:spPr>
          <a:xfrm>
            <a:off x="7910571" y="5397820"/>
            <a:ext cx="1296144" cy="84580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altLang="ja-JP" sz="105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BI</a:t>
            </a:r>
            <a:r>
              <a:rPr kumimoji="1" lang="ja-JP" altLang="en-US" sz="105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データベース</a:t>
            </a:r>
            <a:endParaRPr kumimoji="1" lang="en-US" altLang="ja-JP" sz="105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2" name="フローチャート : 磁気ディスク 18">
            <a:extLst>
              <a:ext uri="{FF2B5EF4-FFF2-40B4-BE49-F238E27FC236}">
                <a16:creationId xmlns:a16="http://schemas.microsoft.com/office/drawing/2014/main" id="{73AC2A53-C2F0-46F1-BA1D-BCCA924DCD4C}"/>
              </a:ext>
            </a:extLst>
          </p:cNvPr>
          <p:cNvSpPr/>
          <p:nvPr/>
        </p:nvSpPr>
        <p:spPr>
          <a:xfrm>
            <a:off x="8382353" y="5476949"/>
            <a:ext cx="304800" cy="360915"/>
          </a:xfrm>
          <a:prstGeom prst="flowChartMagneticDisk">
            <a:avLst/>
          </a:prstGeom>
          <a:solidFill>
            <a:schemeClr val="bg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F04EF36-424F-4480-83C1-DC750DE31821}"/>
              </a:ext>
            </a:extLst>
          </p:cNvPr>
          <p:cNvSpPr txBox="1"/>
          <p:nvPr/>
        </p:nvSpPr>
        <p:spPr>
          <a:xfrm>
            <a:off x="6766525" y="3822029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呼び出し</a:t>
            </a:r>
          </a:p>
        </p:txBody>
      </p:sp>
      <p:cxnSp>
        <p:nvCxnSpPr>
          <p:cNvPr id="24" name="直線矢印コネクタ 39">
            <a:extLst>
              <a:ext uri="{FF2B5EF4-FFF2-40B4-BE49-F238E27FC236}">
                <a16:creationId xmlns:a16="http://schemas.microsoft.com/office/drawing/2014/main" id="{B5FCFE6A-B8D7-46F8-9AE6-9225295BAF24}"/>
              </a:ext>
            </a:extLst>
          </p:cNvPr>
          <p:cNvCxnSpPr>
            <a:cxnSpLocks/>
            <a:stCxn id="21" idx="0"/>
            <a:endCxn id="19" idx="2"/>
          </p:cNvCxnSpPr>
          <p:nvPr/>
        </p:nvCxnSpPr>
        <p:spPr>
          <a:xfrm rot="5400000" flipH="1" flipV="1">
            <a:off x="8171861" y="4229562"/>
            <a:ext cx="1555041" cy="78147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角丸四角形 55">
            <a:extLst>
              <a:ext uri="{FF2B5EF4-FFF2-40B4-BE49-F238E27FC236}">
                <a16:creationId xmlns:a16="http://schemas.microsoft.com/office/drawing/2014/main" id="{B5805304-CA8B-46F5-B43A-ACFAEBBFA18D}"/>
              </a:ext>
            </a:extLst>
          </p:cNvPr>
          <p:cNvSpPr/>
          <p:nvPr/>
        </p:nvSpPr>
        <p:spPr>
          <a:xfrm>
            <a:off x="9474628" y="5397820"/>
            <a:ext cx="1296144" cy="84580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ja-JP" altLang="en-US" sz="9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学内データ（</a:t>
            </a:r>
            <a:r>
              <a:rPr lang="en-US" altLang="ja-JP" sz="9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CSV)</a:t>
            </a:r>
            <a:endParaRPr kumimoji="1" lang="en-US" altLang="ja-JP" sz="9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43A40897-B9F4-4DC6-904C-3EF7CF64B83E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9206715" y="5820724"/>
            <a:ext cx="267913" cy="171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フローチャート : 複数書類 41">
            <a:extLst>
              <a:ext uri="{FF2B5EF4-FFF2-40B4-BE49-F238E27FC236}">
                <a16:creationId xmlns:a16="http://schemas.microsoft.com/office/drawing/2014/main" id="{A5D0BC27-91DD-4163-82CF-CAA311FDDB8A}"/>
              </a:ext>
            </a:extLst>
          </p:cNvPr>
          <p:cNvSpPr/>
          <p:nvPr/>
        </p:nvSpPr>
        <p:spPr>
          <a:xfrm>
            <a:off x="10133689" y="2297126"/>
            <a:ext cx="374531" cy="337753"/>
          </a:xfrm>
          <a:prstGeom prst="flowChartMultidocument">
            <a:avLst/>
          </a:prstGeom>
          <a:solidFill>
            <a:schemeClr val="bg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CF0C294-1253-4405-B09D-C5689ACA0C85}"/>
              </a:ext>
            </a:extLst>
          </p:cNvPr>
          <p:cNvSpPr txBox="1"/>
          <p:nvPr/>
        </p:nvSpPr>
        <p:spPr>
          <a:xfrm>
            <a:off x="9732747" y="2657166"/>
            <a:ext cx="12175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クエリ（</a:t>
            </a:r>
            <a:r>
              <a:rPr kumimoji="1" lang="en-US" altLang="ja-JP" sz="1100" dirty="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SQL)</a:t>
            </a:r>
            <a:endParaRPr kumimoji="1" lang="ja-JP" altLang="en-US" sz="1100" dirty="0">
              <a:solidFill>
                <a:schemeClr val="tx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9" name="直線矢印コネクタ 39">
            <a:extLst>
              <a:ext uri="{FF2B5EF4-FFF2-40B4-BE49-F238E27FC236}">
                <a16:creationId xmlns:a16="http://schemas.microsoft.com/office/drawing/2014/main" id="{9CD01FEA-4FFC-467D-9E21-F8832FC0E902}"/>
              </a:ext>
            </a:extLst>
          </p:cNvPr>
          <p:cNvCxnSpPr>
            <a:stCxn id="27" idx="1"/>
            <a:endCxn id="19" idx="0"/>
          </p:cNvCxnSpPr>
          <p:nvPr/>
        </p:nvCxnSpPr>
        <p:spPr>
          <a:xfrm rot="10800000" flipV="1">
            <a:off x="9340119" y="2466002"/>
            <a:ext cx="793570" cy="170929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フローチャート : 複数書類 41">
            <a:extLst>
              <a:ext uri="{FF2B5EF4-FFF2-40B4-BE49-F238E27FC236}">
                <a16:creationId xmlns:a16="http://schemas.microsoft.com/office/drawing/2014/main" id="{90FB4F41-FA43-467A-B57A-EEBE7A019A28}"/>
              </a:ext>
            </a:extLst>
          </p:cNvPr>
          <p:cNvSpPr/>
          <p:nvPr/>
        </p:nvSpPr>
        <p:spPr>
          <a:xfrm>
            <a:off x="9935434" y="5516099"/>
            <a:ext cx="374531" cy="337753"/>
          </a:xfrm>
          <a:prstGeom prst="flowChartMultidocument">
            <a:avLst/>
          </a:prstGeom>
          <a:solidFill>
            <a:schemeClr val="bg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B5699C2-A335-4F1F-B1BD-793785A5987C}"/>
              </a:ext>
            </a:extLst>
          </p:cNvPr>
          <p:cNvSpPr txBox="1"/>
          <p:nvPr/>
        </p:nvSpPr>
        <p:spPr>
          <a:xfrm>
            <a:off x="9383717" y="2190976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登録</a:t>
            </a:r>
            <a:endParaRPr kumimoji="1" lang="ja-JP" altLang="en-US" sz="1100" dirty="0">
              <a:solidFill>
                <a:schemeClr val="tx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3" name="角丸四角形 55">
            <a:extLst>
              <a:ext uri="{FF2B5EF4-FFF2-40B4-BE49-F238E27FC236}">
                <a16:creationId xmlns:a16="http://schemas.microsoft.com/office/drawing/2014/main" id="{5D347DC3-2586-45DB-B26E-7773E423CB85}"/>
              </a:ext>
            </a:extLst>
          </p:cNvPr>
          <p:cNvSpPr/>
          <p:nvPr/>
        </p:nvSpPr>
        <p:spPr>
          <a:xfrm>
            <a:off x="9458002" y="4419505"/>
            <a:ext cx="1296144" cy="84580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kumimoji="1" lang="ja-JP" altLang="en-US" sz="8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外部システム</a:t>
            </a:r>
            <a:endParaRPr kumimoji="1" lang="en-US" altLang="ja-JP" sz="8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/>
            <a:r>
              <a:rPr kumimoji="1" lang="ja-JP" altLang="en-US" sz="8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（成績システムなど）</a:t>
            </a:r>
            <a:endParaRPr kumimoji="1" lang="en-US" altLang="ja-JP" sz="8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4" name="フローチャート : 複数書類 41">
            <a:extLst>
              <a:ext uri="{FF2B5EF4-FFF2-40B4-BE49-F238E27FC236}">
                <a16:creationId xmlns:a16="http://schemas.microsoft.com/office/drawing/2014/main" id="{8F3F0F12-45AE-4EC8-ADA5-0FED14172421}"/>
              </a:ext>
            </a:extLst>
          </p:cNvPr>
          <p:cNvSpPr/>
          <p:nvPr/>
        </p:nvSpPr>
        <p:spPr>
          <a:xfrm>
            <a:off x="9918808" y="4537784"/>
            <a:ext cx="374531" cy="337753"/>
          </a:xfrm>
          <a:prstGeom prst="flowChartMultidocument">
            <a:avLst/>
          </a:prstGeom>
          <a:solidFill>
            <a:schemeClr val="bg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5" name="直線矢印コネクタ 62">
            <a:extLst>
              <a:ext uri="{FF2B5EF4-FFF2-40B4-BE49-F238E27FC236}">
                <a16:creationId xmlns:a16="http://schemas.microsoft.com/office/drawing/2014/main" id="{F77ADCEF-C310-4761-83C2-B55AA2E68F4B}"/>
              </a:ext>
            </a:extLst>
          </p:cNvPr>
          <p:cNvCxnSpPr>
            <a:cxnSpLocks/>
            <a:stCxn id="33" idx="0"/>
            <a:endCxn id="19" idx="3"/>
          </p:cNvCxnSpPr>
          <p:nvPr/>
        </p:nvCxnSpPr>
        <p:spPr>
          <a:xfrm rot="16200000" flipV="1">
            <a:off x="9328846" y="3642276"/>
            <a:ext cx="1179649" cy="374809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線矢印コネクタ 39">
            <a:extLst>
              <a:ext uri="{FF2B5EF4-FFF2-40B4-BE49-F238E27FC236}">
                <a16:creationId xmlns:a16="http://schemas.microsoft.com/office/drawing/2014/main" id="{7455EEDB-DE16-4AF2-8DEA-3D201056373B}"/>
              </a:ext>
            </a:extLst>
          </p:cNvPr>
          <p:cNvCxnSpPr>
            <a:cxnSpLocks/>
            <a:stCxn id="19" idx="1"/>
            <a:endCxn id="14" idx="3"/>
          </p:cNvCxnSpPr>
          <p:nvPr/>
        </p:nvCxnSpPr>
        <p:spPr>
          <a:xfrm rot="10800000" flipV="1">
            <a:off x="7184762" y="3239855"/>
            <a:ext cx="1764210" cy="118199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線矢印コネクタ 56">
            <a:extLst>
              <a:ext uri="{FF2B5EF4-FFF2-40B4-BE49-F238E27FC236}">
                <a16:creationId xmlns:a16="http://schemas.microsoft.com/office/drawing/2014/main" id="{97729561-0B37-4917-8C4D-A039950EB925}"/>
              </a:ext>
            </a:extLst>
          </p:cNvPr>
          <p:cNvCxnSpPr>
            <a:cxnSpLocks/>
            <a:stCxn id="9" idx="0"/>
            <a:endCxn id="19" idx="2"/>
          </p:cNvCxnSpPr>
          <p:nvPr/>
        </p:nvCxnSpPr>
        <p:spPr>
          <a:xfrm rot="5400000" flipH="1" flipV="1">
            <a:off x="7186565" y="3244266"/>
            <a:ext cx="1555041" cy="275206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99D4BAA-F268-490C-B6C8-B3082F9F1258}"/>
              </a:ext>
            </a:extLst>
          </p:cNvPr>
          <p:cNvSpPr txBox="1"/>
          <p:nvPr/>
        </p:nvSpPr>
        <p:spPr>
          <a:xfrm>
            <a:off x="5948926" y="4290519"/>
            <a:ext cx="14381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クエリ結果</a:t>
            </a:r>
            <a:endParaRPr kumimoji="1" lang="en-US" altLang="ja-JP" sz="1100" dirty="0">
              <a:solidFill>
                <a:schemeClr val="tx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kumimoji="1" lang="ja-JP" altLang="en-US" sz="1100" dirty="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（</a:t>
            </a:r>
            <a:r>
              <a:rPr kumimoji="1" lang="en-US" altLang="ja-JP" sz="1100" dirty="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SQL)</a:t>
            </a:r>
            <a:endParaRPr kumimoji="1" lang="ja-JP" altLang="en-US" sz="1100" dirty="0">
              <a:solidFill>
                <a:schemeClr val="tx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71AFFE4-E5F1-4A5A-845F-91C1086A3C35}"/>
              </a:ext>
            </a:extLst>
          </p:cNvPr>
          <p:cNvSpPr txBox="1"/>
          <p:nvPr/>
        </p:nvSpPr>
        <p:spPr>
          <a:xfrm>
            <a:off x="10062675" y="3583352"/>
            <a:ext cx="12175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DB</a:t>
            </a:r>
            <a:r>
              <a:rPr kumimoji="1" lang="ja-JP" altLang="en-US" sz="1100" dirty="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参照</a:t>
            </a:r>
            <a:endParaRPr kumimoji="1" lang="en-US" altLang="ja-JP" sz="1100" dirty="0">
              <a:solidFill>
                <a:schemeClr val="tx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kumimoji="1" lang="en-US" altLang="ja-JP" sz="11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/</a:t>
            </a:r>
            <a:r>
              <a:rPr kumimoji="1" lang="en-US" altLang="ja-JP" sz="1100" dirty="0" err="1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WebService</a:t>
            </a:r>
            <a:endParaRPr kumimoji="1" lang="en-US" altLang="ja-JP" sz="11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E4C94039-9BF2-4AB0-90C2-100971DF72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28" r="28336" b="12401"/>
          <a:stretch/>
        </p:blipFill>
        <p:spPr>
          <a:xfrm>
            <a:off x="1095110" y="2503671"/>
            <a:ext cx="1877590" cy="140892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5B9B247E-C215-48B0-9AB9-19182986A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595" y="3709285"/>
            <a:ext cx="2501405" cy="135339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EB47545D-D8B6-4A46-AFDC-89C1EE27F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0519" y="4695658"/>
            <a:ext cx="2776261" cy="154642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41E33C5-773A-4DB9-8134-EA14710C032E}"/>
              </a:ext>
            </a:extLst>
          </p:cNvPr>
          <p:cNvSpPr txBox="1"/>
          <p:nvPr/>
        </p:nvSpPr>
        <p:spPr>
          <a:xfrm>
            <a:off x="901496" y="6315127"/>
            <a:ext cx="1015368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50" dirty="0"/>
              <a:t>※</a:t>
            </a:r>
            <a:r>
              <a:rPr lang="ja-JP" altLang="en-US" sz="1050" dirty="0"/>
              <a:t>BI（Business Inteligence：ビジネスインテリジェンス）システムは、組織が保有する様々なデータを分析して、組織活動に活かすためのツールです。</a:t>
            </a:r>
          </a:p>
        </p:txBody>
      </p:sp>
    </p:spTree>
    <p:extLst>
      <p:ext uri="{BB962C8B-B14F-4D97-AF65-F5344CB8AC3E}">
        <p14:creationId xmlns:p14="http://schemas.microsoft.com/office/powerpoint/2010/main" val="3686462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7B8753-B90B-48FF-9DDC-A855349DA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⑥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Resonant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LMS-XP AP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：すべての機能を利用できます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66175B5-D169-4C5E-B2F1-E7AF6A836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en-US" altLang="ja-JP" smtClean="0"/>
              <a:pPr/>
              <a:t>19</a:t>
            </a:fld>
            <a:endParaRPr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A23F4AA-BF17-42ED-AD6A-C7D98BA26EA5}"/>
              </a:ext>
            </a:extLst>
          </p:cNvPr>
          <p:cNvGrpSpPr/>
          <p:nvPr/>
        </p:nvGrpSpPr>
        <p:grpSpPr>
          <a:xfrm>
            <a:off x="746622" y="2350249"/>
            <a:ext cx="10840984" cy="1269827"/>
            <a:chOff x="1353212" y="1823559"/>
            <a:chExt cx="10840984" cy="1453048"/>
          </a:xfrm>
        </p:grpSpPr>
        <p:sp>
          <p:nvSpPr>
            <p:cNvPr id="7" name="フローチャート: 複数書類 6">
              <a:extLst>
                <a:ext uri="{FF2B5EF4-FFF2-40B4-BE49-F238E27FC236}">
                  <a16:creationId xmlns:a16="http://schemas.microsoft.com/office/drawing/2014/main" id="{99657BE2-4568-4711-8772-B47457C768F4}"/>
                </a:ext>
              </a:extLst>
            </p:cNvPr>
            <p:cNvSpPr/>
            <p:nvPr/>
          </p:nvSpPr>
          <p:spPr>
            <a:xfrm>
              <a:off x="4721514" y="1889941"/>
              <a:ext cx="2223187" cy="1252152"/>
            </a:xfrm>
            <a:prstGeom prst="flowChartMultidocumen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複数組織管理（マルチテナント）</a:t>
              </a: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D3AEDDB5-EA2A-4C08-A2F0-42C07864B950}"/>
                </a:ext>
              </a:extLst>
            </p:cNvPr>
            <p:cNvSpPr/>
            <p:nvPr/>
          </p:nvSpPr>
          <p:spPr>
            <a:xfrm>
              <a:off x="7453289" y="1875933"/>
              <a:ext cx="2161779" cy="1049295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Resonant LMS XP</a:t>
              </a:r>
            </a:p>
            <a:p>
              <a:pPr algn="ctr"/>
              <a:r>
                <a:rPr kumimoji="1"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AP</a:t>
              </a:r>
              <a:r>
                <a:rPr kumimoji="1"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</a:p>
          </p:txBody>
        </p:sp>
        <p:sp>
          <p:nvSpPr>
            <p:cNvPr id="10" name="フローチャート: 複数書類 9">
              <a:extLst>
                <a:ext uri="{FF2B5EF4-FFF2-40B4-BE49-F238E27FC236}">
                  <a16:creationId xmlns:a16="http://schemas.microsoft.com/office/drawing/2014/main" id="{3BDACF20-EF91-480C-9BE7-558F5C03759F}"/>
                </a:ext>
              </a:extLst>
            </p:cNvPr>
            <p:cNvSpPr/>
            <p:nvPr/>
          </p:nvSpPr>
          <p:spPr>
            <a:xfrm>
              <a:off x="10208877" y="1823559"/>
              <a:ext cx="1985319" cy="1252152"/>
            </a:xfrm>
            <a:prstGeom prst="flowChartMultidocumen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テーマデザイン</a:t>
              </a:r>
              <a:endPara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ストライプ矢印 8">
              <a:extLst>
                <a:ext uri="{FF2B5EF4-FFF2-40B4-BE49-F238E27FC236}">
                  <a16:creationId xmlns:a16="http://schemas.microsoft.com/office/drawing/2014/main" id="{1DAF759B-732A-45E4-B7AE-C2C78722FD8F}"/>
                </a:ext>
              </a:extLst>
            </p:cNvPr>
            <p:cNvSpPr/>
            <p:nvPr/>
          </p:nvSpPr>
          <p:spPr>
            <a:xfrm rot="10800000">
              <a:off x="9469218" y="2085115"/>
              <a:ext cx="790832" cy="790833"/>
            </a:xfrm>
            <a:prstGeom prst="striped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4" name="ストライプ矢印 11">
              <a:extLst>
                <a:ext uri="{FF2B5EF4-FFF2-40B4-BE49-F238E27FC236}">
                  <a16:creationId xmlns:a16="http://schemas.microsoft.com/office/drawing/2014/main" id="{FD56DFA0-BADD-433A-92CC-A5381F6F3EE2}"/>
                </a:ext>
              </a:extLst>
            </p:cNvPr>
            <p:cNvSpPr/>
            <p:nvPr/>
          </p:nvSpPr>
          <p:spPr>
            <a:xfrm>
              <a:off x="6818091" y="1935845"/>
              <a:ext cx="691113" cy="904941"/>
            </a:xfrm>
            <a:prstGeom prst="striped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" name="角丸四角形吹き出し 16">
              <a:extLst>
                <a:ext uri="{FF2B5EF4-FFF2-40B4-BE49-F238E27FC236}">
                  <a16:creationId xmlns:a16="http://schemas.microsoft.com/office/drawing/2014/main" id="{63F8795B-B15E-4F4E-B176-2BCB261ADCDC}"/>
                </a:ext>
              </a:extLst>
            </p:cNvPr>
            <p:cNvSpPr/>
            <p:nvPr/>
          </p:nvSpPr>
          <p:spPr>
            <a:xfrm>
              <a:off x="1353212" y="1875933"/>
              <a:ext cx="3009897" cy="1400674"/>
            </a:xfrm>
            <a:prstGeom prst="wedgeRoundRectCallout">
              <a:avLst>
                <a:gd name="adj1" fmla="val 67784"/>
                <a:gd name="adj2" fmla="val -571"/>
                <a:gd name="adj3" fmla="val 16667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教材共有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組織、部門管理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共通受講コースを組織ごとに利用、管理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B077CE9-AE44-422C-843C-D41E52B07881}"/>
              </a:ext>
            </a:extLst>
          </p:cNvPr>
          <p:cNvSpPr txBox="1"/>
          <p:nvPr/>
        </p:nvSpPr>
        <p:spPr>
          <a:xfrm>
            <a:off x="997455" y="2002284"/>
            <a:ext cx="9711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1" lang="ja-JP" altLang="en-US" dirty="0"/>
              <a:t>複数組織（他大学、企業と連携してトレーニングコンテンツを利用可能にします）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5CE0D16-A202-4D29-8FE0-9B140F841B78}"/>
              </a:ext>
            </a:extLst>
          </p:cNvPr>
          <p:cNvGrpSpPr/>
          <p:nvPr/>
        </p:nvGrpSpPr>
        <p:grpSpPr>
          <a:xfrm>
            <a:off x="794306" y="3772172"/>
            <a:ext cx="9710056" cy="2664823"/>
            <a:chOff x="1166158" y="3866160"/>
            <a:chExt cx="9710056" cy="2664823"/>
          </a:xfrm>
        </p:grpSpPr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0DCCB18E-69BB-4370-868A-CCD41889B521}"/>
                </a:ext>
              </a:extLst>
            </p:cNvPr>
            <p:cNvSpPr/>
            <p:nvPr/>
          </p:nvSpPr>
          <p:spPr>
            <a:xfrm>
              <a:off x="1166158" y="3866160"/>
              <a:ext cx="9710056" cy="2664823"/>
            </a:xfrm>
            <a:prstGeom prst="roundRect">
              <a:avLst>
                <a:gd name="adj" fmla="val 8079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43F59CE3-21F7-4426-A566-6905860B09C2}"/>
                </a:ext>
              </a:extLst>
            </p:cNvPr>
            <p:cNvSpPr/>
            <p:nvPr/>
          </p:nvSpPr>
          <p:spPr>
            <a:xfrm>
              <a:off x="1558042" y="4097100"/>
              <a:ext cx="2063932" cy="98406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管理部門</a:t>
              </a:r>
              <a:endPara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（主管大学管理者）</a:t>
              </a:r>
              <a:endPara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67DD0C74-760C-4DED-818F-379B23919BB6}"/>
                </a:ext>
              </a:extLst>
            </p:cNvPr>
            <p:cNvSpPr/>
            <p:nvPr/>
          </p:nvSpPr>
          <p:spPr>
            <a:xfrm>
              <a:off x="3836422" y="5375163"/>
              <a:ext cx="2063932" cy="98406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・受講者</a:t>
              </a:r>
              <a:r>
                <a:rPr kumimoji="1"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  <a:p>
              <a:pPr algn="ctr"/>
              <a:r>
                <a:rPr kumimoji="1"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・受講者</a:t>
              </a:r>
              <a:r>
                <a:rPr kumimoji="1"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  <a:p>
              <a:pPr algn="ctr"/>
              <a:r>
                <a:rPr kumimoji="1"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・受講者</a:t>
              </a:r>
              <a:r>
                <a:rPr kumimoji="1"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D001E130-3369-4F91-A313-7B7DA44ECC95}"/>
                </a:ext>
              </a:extLst>
            </p:cNvPr>
            <p:cNvSpPr/>
            <p:nvPr/>
          </p:nvSpPr>
          <p:spPr>
            <a:xfrm>
              <a:off x="6114802" y="5375163"/>
              <a:ext cx="2063932" cy="98406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・受講者</a:t>
              </a:r>
              <a:r>
                <a:rPr kumimoji="1"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  <a:p>
              <a:pPr algn="ctr"/>
              <a:r>
                <a:rPr kumimoji="1"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・受講者</a:t>
              </a:r>
              <a:r>
                <a:rPr kumimoji="1"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  <a:p>
              <a:pPr algn="ctr"/>
              <a:r>
                <a:rPr kumimoji="1"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・受講者</a:t>
              </a:r>
              <a:r>
                <a:rPr kumimoji="1"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79BFAC4B-4A3F-4542-99AE-2EC2CFBC5E2F}"/>
                </a:ext>
              </a:extLst>
            </p:cNvPr>
            <p:cNvSpPr/>
            <p:nvPr/>
          </p:nvSpPr>
          <p:spPr>
            <a:xfrm>
              <a:off x="8386651" y="5375162"/>
              <a:ext cx="2063932" cy="984069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・受講者</a:t>
              </a:r>
              <a:r>
                <a:rPr kumimoji="1"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  <a:p>
              <a:pPr algn="ctr"/>
              <a:r>
                <a:rPr kumimoji="1"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・受講者</a:t>
              </a:r>
              <a:r>
                <a:rPr kumimoji="1"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  <a:p>
              <a:pPr algn="ctr"/>
              <a:r>
                <a:rPr kumimoji="1"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・受講者</a:t>
              </a:r>
              <a:r>
                <a:rPr kumimoji="1"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328EBCB3-71A2-4A9E-A316-F9E3353F4A62}"/>
                </a:ext>
              </a:extLst>
            </p:cNvPr>
            <p:cNvCxnSpPr>
              <a:stCxn id="29" idx="2"/>
              <a:endCxn id="22" idx="0"/>
            </p:cNvCxnSpPr>
            <p:nvPr/>
          </p:nvCxnSpPr>
          <p:spPr>
            <a:xfrm>
              <a:off x="4868388" y="5081168"/>
              <a:ext cx="0" cy="293995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8BFB6345-3535-4248-A7DD-8DB716FCA6FC}"/>
                </a:ext>
              </a:extLst>
            </p:cNvPr>
            <p:cNvCxnSpPr>
              <a:stCxn id="30" idx="2"/>
              <a:endCxn id="23" idx="0"/>
            </p:cNvCxnSpPr>
            <p:nvPr/>
          </p:nvCxnSpPr>
          <p:spPr>
            <a:xfrm>
              <a:off x="7146768" y="5081168"/>
              <a:ext cx="0" cy="293995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513F57BF-A5D8-4B55-B56B-63E3FBDF5EC2}"/>
                </a:ext>
              </a:extLst>
            </p:cNvPr>
            <p:cNvCxnSpPr>
              <a:stCxn id="31" idx="2"/>
              <a:endCxn id="24" idx="0"/>
            </p:cNvCxnSpPr>
            <p:nvPr/>
          </p:nvCxnSpPr>
          <p:spPr>
            <a:xfrm>
              <a:off x="9418617" y="5081167"/>
              <a:ext cx="0" cy="293995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32C31C53-3A63-4CFB-BD26-AABCCAA689C3}"/>
                </a:ext>
              </a:extLst>
            </p:cNvPr>
            <p:cNvCxnSpPr>
              <a:stCxn id="21" idx="3"/>
            </p:cNvCxnSpPr>
            <p:nvPr/>
          </p:nvCxnSpPr>
          <p:spPr>
            <a:xfrm>
              <a:off x="3621974" y="4589135"/>
              <a:ext cx="4764677" cy="0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159E104C-CA59-464E-8880-C821345936F3}"/>
                </a:ext>
              </a:extLst>
            </p:cNvPr>
            <p:cNvSpPr/>
            <p:nvPr/>
          </p:nvSpPr>
          <p:spPr>
            <a:xfrm>
              <a:off x="3836422" y="4097099"/>
              <a:ext cx="2063932" cy="98406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大学</a:t>
              </a:r>
              <a:r>
                <a:rPr kumimoji="1"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A</a:t>
              </a:r>
            </a:p>
            <a:p>
              <a:pPr algn="ctr"/>
              <a:r>
                <a:rPr kumimoji="1"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・</a:t>
              </a:r>
              <a:r>
                <a:rPr kumimoji="1"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A</a:t>
              </a:r>
              <a:r>
                <a:rPr kumimoji="1"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トレーナー</a:t>
              </a:r>
              <a:endPara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（メンバー登録、評価）</a:t>
              </a:r>
              <a:endPara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AEC13790-BF33-43BA-BC44-D351832FA0C2}"/>
                </a:ext>
              </a:extLst>
            </p:cNvPr>
            <p:cNvSpPr/>
            <p:nvPr/>
          </p:nvSpPr>
          <p:spPr>
            <a:xfrm>
              <a:off x="6114802" y="4097099"/>
              <a:ext cx="2063932" cy="98406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企業</a:t>
              </a:r>
              <a:r>
                <a:rPr kumimoji="1"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B</a:t>
              </a:r>
            </a:p>
            <a:p>
              <a:pPr algn="ctr"/>
              <a:r>
                <a:rPr kumimoji="1"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・</a:t>
              </a:r>
              <a:r>
                <a:rPr kumimoji="1"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B</a:t>
              </a:r>
              <a:r>
                <a:rPr kumimoji="1"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トレーナー</a:t>
              </a:r>
              <a:endPara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（メンバー登録、評価）</a:t>
              </a:r>
              <a:endPara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FBC9FD48-8B5A-46DD-A6B4-15AE128AB670}"/>
                </a:ext>
              </a:extLst>
            </p:cNvPr>
            <p:cNvSpPr/>
            <p:nvPr/>
          </p:nvSpPr>
          <p:spPr>
            <a:xfrm>
              <a:off x="8386651" y="4097098"/>
              <a:ext cx="2063932" cy="984069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企業</a:t>
              </a:r>
              <a:r>
                <a:rPr kumimoji="1"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C</a:t>
              </a:r>
            </a:p>
            <a:p>
              <a:pPr algn="ctr"/>
              <a:r>
                <a:rPr kumimoji="1"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・</a:t>
              </a:r>
              <a:r>
                <a:rPr kumimoji="1"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C</a:t>
              </a:r>
              <a:r>
                <a:rPr kumimoji="1"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トレーナー</a:t>
              </a:r>
              <a:endPara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（メンバー登録、評価）</a:t>
              </a:r>
              <a:endPara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094AB4F-57AE-4DF3-B860-14BFFA013CC0}"/>
              </a:ext>
            </a:extLst>
          </p:cNvPr>
          <p:cNvSpPr txBox="1"/>
          <p:nvPr/>
        </p:nvSpPr>
        <p:spPr>
          <a:xfrm>
            <a:off x="537724" y="1218520"/>
            <a:ext cx="100731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LMS</a:t>
            </a:r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システムやデジタルコンテンツ等を他大学等と共有・活用して「学びの質の向上」につなげます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69938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EEEBCE-9E43-4C37-9A11-79D0119D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レゾナント・ソリューションズ株式会社の経営基本方針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FE7AB9-CFB1-41D5-A123-54C35CF4053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8478124" cy="3977640"/>
          </a:xfrm>
        </p:spPr>
        <p:txBody>
          <a:bodyPr>
            <a:normAutofit/>
          </a:bodyPr>
          <a:lstStyle/>
          <a:p>
            <a:r>
              <a:rPr kumimoji="1" lang="en-US" altLang="ja-JP" sz="2600" b="1" i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Our</a:t>
            </a:r>
            <a:r>
              <a:rPr kumimoji="1" lang="ja-JP" altLang="en-US" sz="2600" b="1" i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　</a:t>
            </a:r>
            <a:r>
              <a:rPr kumimoji="1" lang="en-US" altLang="ja-JP" sz="2600" b="1" i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story</a:t>
            </a:r>
          </a:p>
          <a:p>
            <a:r>
              <a:rPr lang="ja-JP" altLang="en-US" sz="2600" b="1" dirty="0">
                <a:solidFill>
                  <a:schemeClr val="accent5">
                    <a:lumMod val="75000"/>
                  </a:schemeClr>
                </a:solidFill>
              </a:rPr>
              <a:t>私たちは、誰もが生涯を通じて成長し、成功する力を持っていると信じています。</a:t>
            </a:r>
            <a:endParaRPr kumimoji="1" lang="en-US" altLang="ja-JP" sz="26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EDA75D-8D7B-4F04-BE78-16B9883541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ja-jp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CEC725-A011-7A44-96BE-CA0CE9723276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41EDC42B-2236-464B-B417-91B066D309B6}"/>
              </a:ext>
            </a:extLst>
          </p:cNvPr>
          <p:cNvSpPr txBox="1">
            <a:spLocks/>
          </p:cNvSpPr>
          <p:nvPr/>
        </p:nvSpPr>
        <p:spPr>
          <a:xfrm>
            <a:off x="4322234" y="3828584"/>
            <a:ext cx="7421033" cy="2698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kumimoji="1"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i="1" dirty="0">
                <a:solidFill>
                  <a:srgbClr val="FF9900"/>
                </a:solidFill>
                <a:latin typeface="Amasis MT Pro Black" panose="02040A04050005020304" pitchFamily="18" charset="0"/>
              </a:rPr>
              <a:t>Our</a:t>
            </a:r>
            <a:r>
              <a:rPr lang="ja-JP" altLang="en-US" sz="2400" i="1" dirty="0">
                <a:solidFill>
                  <a:srgbClr val="FF9900"/>
                </a:solidFill>
                <a:latin typeface="Amasis MT Pro Black" panose="02040A04050005020304" pitchFamily="18" charset="0"/>
              </a:rPr>
              <a:t>　</a:t>
            </a:r>
            <a:r>
              <a:rPr lang="en-US" altLang="ja-JP" sz="2400" i="1" dirty="0">
                <a:solidFill>
                  <a:srgbClr val="FF9900"/>
                </a:solidFill>
                <a:latin typeface="Amasis MT Pro Black" panose="02040A04050005020304" pitchFamily="18" charset="0"/>
              </a:rPr>
              <a:t>mission</a:t>
            </a:r>
          </a:p>
          <a:p>
            <a:r>
              <a:rPr lang="ja-JP" altLang="en-US" sz="2200" b="1" i="1" dirty="0">
                <a:latin typeface="Amasis MT Pro Black" panose="02040A04050005020304" pitchFamily="18" charset="0"/>
              </a:rPr>
              <a:t>私</a:t>
            </a:r>
            <a:r>
              <a:rPr lang="ja-JP" altLang="en-US" sz="2200" b="1" dirty="0">
                <a:latin typeface="Amasis MT Pro Black" panose="02040A04050005020304" pitchFamily="18" charset="0"/>
              </a:rPr>
              <a:t>たちの使命は、学ぶ人の成功を高め、教育の力を増幅させ、すべての人が共に学ぶことができるように</a:t>
            </a:r>
            <a:br>
              <a:rPr lang="en-US" altLang="ja-JP" sz="2200" b="1" dirty="0">
                <a:latin typeface="Amasis MT Pro Black" panose="02040A04050005020304" pitchFamily="18" charset="0"/>
              </a:rPr>
            </a:br>
            <a:r>
              <a:rPr lang="ja-JP" altLang="en-US" sz="2200" b="1" dirty="0">
                <a:latin typeface="Amasis MT Pro Black" panose="02040A04050005020304" pitchFamily="18" charset="0"/>
              </a:rPr>
              <a:t>することです。</a:t>
            </a:r>
          </a:p>
        </p:txBody>
      </p:sp>
    </p:spTree>
    <p:extLst>
      <p:ext uri="{BB962C8B-B14F-4D97-AF65-F5344CB8AC3E}">
        <p14:creationId xmlns:p14="http://schemas.microsoft.com/office/powerpoint/2010/main" val="3807469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>
            <a:extLst>
              <a:ext uri="{FF2B5EF4-FFF2-40B4-BE49-F238E27FC236}">
                <a16:creationId xmlns:a16="http://schemas.microsoft.com/office/drawing/2014/main" id="{A4D97F28-BEEF-45F7-AAD5-17A281C76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84" b="10934"/>
          <a:stretch/>
        </p:blipFill>
        <p:spPr>
          <a:xfrm>
            <a:off x="732226" y="2519093"/>
            <a:ext cx="3336552" cy="1893169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97B8753-B90B-48FF-9DDC-A855349DA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Resonant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LMS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オプション機能①：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3D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バーチャルキャンパス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66175B5-D169-4C5E-B2F1-E7AF6A836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en-US" altLang="ja-JP" smtClean="0"/>
              <a:pPr/>
              <a:t>20</a:t>
            </a:fld>
            <a:endParaRPr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9CF82FB-80B2-4DFE-91FC-834B35A48593}"/>
              </a:ext>
            </a:extLst>
          </p:cNvPr>
          <p:cNvSpPr txBox="1"/>
          <p:nvPr/>
        </p:nvSpPr>
        <p:spPr>
          <a:xfrm>
            <a:off x="521205" y="1326373"/>
            <a:ext cx="1106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リモート授業による人との交わり（社会性）不足を解決</a:t>
            </a:r>
            <a:endParaRPr kumimoji="1"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3D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仮想環境を使用した没入型のサービスで利用者が集まって、いつでもどこからでも学習、交流を行えます。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2007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年から行っていた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3D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仮想環境の導入実績も生かし、大学等教育機関向け導入支援を行います。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21A6B06C-82B3-431C-B19C-200B07491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103" y="4624336"/>
            <a:ext cx="3319657" cy="1862086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32" name="図 31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CE8988F2-B52A-48F0-ABBE-9AB60DD81F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7"/>
          <a:stretch/>
        </p:blipFill>
        <p:spPr>
          <a:xfrm>
            <a:off x="4540103" y="2504886"/>
            <a:ext cx="3319657" cy="1893169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33" name="図 32" descr="屋内, 男, コンピュータ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52EF69C9-E341-44AE-BA49-99A0B6925FA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r="3958"/>
          <a:stretch/>
        </p:blipFill>
        <p:spPr>
          <a:xfrm>
            <a:off x="8333408" y="2498970"/>
            <a:ext cx="2882945" cy="1893169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D3E02D0E-7DDC-4031-90D1-E84727994E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226" y="4635198"/>
            <a:ext cx="3334228" cy="1862085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36" name="図 35" descr="屋内, テーブル, 座る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75A31309-7CD4-4224-8FF8-5B4DA4FB1B6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00"/>
          <a:stretch/>
        </p:blipFill>
        <p:spPr>
          <a:xfrm>
            <a:off x="8333410" y="4627328"/>
            <a:ext cx="2777166" cy="1859094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C1E3E816-3F08-40AC-AC22-E648A0E8AE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051" t="15009" r="13861" b="7579"/>
          <a:stretch/>
        </p:blipFill>
        <p:spPr>
          <a:xfrm>
            <a:off x="8333408" y="4635198"/>
            <a:ext cx="2882945" cy="1851224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94502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08A6864-D387-42D7-94BA-98A2E2F7A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Resonant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LMS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オプション機能②：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Panopto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49240F8B-B5D5-4B39-88A9-4923281FE02C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539495" y="1718842"/>
          <a:ext cx="11109031" cy="2022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738FA74-0F74-4021-ADBB-641816898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en-US" altLang="ja-JP" smtClean="0"/>
              <a:pPr/>
              <a:t>21</a:t>
            </a:fld>
            <a:endParaRPr lang="ja-JP" altLang="en-US" dirty="0"/>
          </a:p>
        </p:txBody>
      </p:sp>
      <p:pic>
        <p:nvPicPr>
          <p:cNvPr id="7" name="Picture 4" descr="https://uploads.panopto.com/2019/05/17152037/panopto-video-educational-platform-flipped-classroom.png">
            <a:extLst>
              <a:ext uri="{FF2B5EF4-FFF2-40B4-BE49-F238E27FC236}">
                <a16:creationId xmlns:a16="http://schemas.microsoft.com/office/drawing/2014/main" id="{5B570F78-9532-4C98-9916-62F247DC0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048" y="4001135"/>
            <a:ext cx="3222261" cy="157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ploads.panopto.com/2019/05/15133312/panopto-streaming-multiple-device-playback.png">
            <a:extLst>
              <a:ext uri="{FF2B5EF4-FFF2-40B4-BE49-F238E27FC236}">
                <a16:creationId xmlns:a16="http://schemas.microsoft.com/office/drawing/2014/main" id="{DD8EEB12-3AE3-404C-BB59-3343D497A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063" y="4192002"/>
            <a:ext cx="2222813" cy="18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6F40B9D-6902-4478-90DD-AB14BB2444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050" y="3876651"/>
            <a:ext cx="4653904" cy="2451783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D8151D93-364D-432A-8FC5-423594549F1A}"/>
              </a:ext>
            </a:extLst>
          </p:cNvPr>
          <p:cNvSpPr/>
          <p:nvPr/>
        </p:nvSpPr>
        <p:spPr>
          <a:xfrm>
            <a:off x="4628507" y="4243765"/>
            <a:ext cx="2188207" cy="1032933"/>
          </a:xfrm>
          <a:prstGeom prst="wedgeRoundRectCallout">
            <a:avLst>
              <a:gd name="adj1" fmla="val -33860"/>
              <a:gd name="adj2" fmla="val 7151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1200" dirty="0"/>
              <a:t>動画と資料を連携させた</a:t>
            </a:r>
            <a:endParaRPr kumimoji="1" lang="en-US" altLang="ja-JP" sz="1200" dirty="0"/>
          </a:p>
          <a:p>
            <a:r>
              <a:rPr kumimoji="1" lang="ja-JP" altLang="en-US" sz="1200" dirty="0"/>
              <a:t>教材が作成できます</a:t>
            </a:r>
          </a:p>
        </p:txBody>
      </p: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DD1FEB71-A78B-4B49-B0B4-ED35CF338F2A}"/>
              </a:ext>
            </a:extLst>
          </p:cNvPr>
          <p:cNvSpPr/>
          <p:nvPr/>
        </p:nvSpPr>
        <p:spPr>
          <a:xfrm>
            <a:off x="1068707" y="5141681"/>
            <a:ext cx="1344294" cy="871401"/>
          </a:xfrm>
          <a:prstGeom prst="wedgeRoundRectCallout">
            <a:avLst>
              <a:gd name="adj1" fmla="val -33860"/>
              <a:gd name="adj2" fmla="val 7151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1200" dirty="0"/>
              <a:t>教材にテストや質問コメントも追加できます。</a:t>
            </a: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FD6EFBF3-2F8C-430F-92B5-292D3B4F7BFD}"/>
              </a:ext>
            </a:extLst>
          </p:cNvPr>
          <p:cNvSpPr txBox="1">
            <a:spLocks/>
          </p:cNvSpPr>
          <p:nvPr/>
        </p:nvSpPr>
        <p:spPr>
          <a:xfrm>
            <a:off x="319175" y="1204883"/>
            <a:ext cx="8052751" cy="5139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None/>
              <a:defRPr kumimoji="1" lang="ja-JP"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ja-JP"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ja-JP"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ja-JP"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ja-JP"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ja-JP" altLang="en-US" sz="2000" dirty="0">
                <a:solidFill>
                  <a:srgbClr val="000000"/>
                </a:solidFill>
                <a:latin typeface="Meiryo UI" pitchFamily="34" charset="-128"/>
                <a:ea typeface="Meiryo UI" pitchFamily="34" charset="-128"/>
              </a:rPr>
              <a:t>リッチメディアコンテンツ（ストリーミング動画配信、管理）</a:t>
            </a:r>
          </a:p>
        </p:txBody>
      </p:sp>
    </p:spTree>
    <p:extLst>
      <p:ext uri="{BB962C8B-B14F-4D97-AF65-F5344CB8AC3E}">
        <p14:creationId xmlns:p14="http://schemas.microsoft.com/office/powerpoint/2010/main" val="157041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コンテンツ プレースホルダー 5">
            <a:extLst>
              <a:ext uri="{FF2B5EF4-FFF2-40B4-BE49-F238E27FC236}">
                <a16:creationId xmlns:a16="http://schemas.microsoft.com/office/drawing/2014/main" id="{C345A804-8DA2-45E5-9E9E-EE37A02CC5E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1206" y="1435607"/>
            <a:ext cx="11382772" cy="4906469"/>
          </a:xfrm>
        </p:spPr>
        <p:txBody>
          <a:bodyPr>
            <a:normAutofit/>
          </a:bodyPr>
          <a:lstStyle/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ja-JP" altLang="en-US" sz="2400" dirty="0"/>
              <a:t>アマノート（</a:t>
            </a:r>
            <a:r>
              <a:rPr lang="en-US" altLang="ja-JP" sz="2400" dirty="0"/>
              <a:t>PDF</a:t>
            </a:r>
            <a:r>
              <a:rPr lang="ja-JP" altLang="en-US" sz="2400" dirty="0"/>
              <a:t>教材に音声をつけて配信）リッチメディアコンテンツ</a:t>
            </a:r>
            <a:endParaRPr lang="en-US" altLang="ja-JP" sz="24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ja-JP" altLang="en-US" sz="1600" dirty="0"/>
              <a:t>教材作成：</a:t>
            </a:r>
            <a:r>
              <a:rPr lang="en-US" altLang="ja-JP" sz="1600" dirty="0"/>
              <a:t>PDF</a:t>
            </a:r>
            <a:r>
              <a:rPr lang="ja-JP" altLang="en-US" sz="1600" dirty="0"/>
              <a:t>資料に音声をつけて配信ができます。</a:t>
            </a:r>
            <a:endParaRPr lang="en-US" altLang="ja-JP" sz="16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ja-JP" altLang="en-US" sz="1600" dirty="0"/>
              <a:t>受講者：資料</a:t>
            </a:r>
            <a:r>
              <a:rPr lang="en-US" altLang="ja-JP" sz="1600" dirty="0"/>
              <a:t>PDF</a:t>
            </a:r>
            <a:r>
              <a:rPr lang="ja-JP" altLang="en-US" sz="1600" dirty="0"/>
              <a:t>に同期された音声を聞きながら、自身のノートを作成できます。</a:t>
            </a:r>
            <a:endParaRPr lang="en-US" altLang="ja-JP" sz="160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EE92561-DBA1-4DA2-869A-BE33BFFC2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Resonant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LMS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オプション機能③：</a:t>
            </a:r>
            <a:r>
              <a:rPr lang="en-US" altLang="ja-JP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Amanote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6EE36B1-A38B-40B8-B571-88E6F54B5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en-US" altLang="ja-JP" smtClean="0"/>
              <a:pPr/>
              <a:t>22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8B73175-56C0-4D58-956F-61A6FF8CF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075" y="3171825"/>
            <a:ext cx="4715723" cy="309947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78C6791-203B-4D39-8407-CA8B3341D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67" y="3171825"/>
            <a:ext cx="5905218" cy="265343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DA41F766-CFAF-44F6-9370-50434851E40D}"/>
              </a:ext>
            </a:extLst>
          </p:cNvPr>
          <p:cNvSpPr/>
          <p:nvPr/>
        </p:nvSpPr>
        <p:spPr>
          <a:xfrm>
            <a:off x="3819524" y="4362141"/>
            <a:ext cx="2393067" cy="809933"/>
          </a:xfrm>
          <a:prstGeom prst="wedgeRoundRectCallout">
            <a:avLst>
              <a:gd name="adj1" fmla="val -14977"/>
              <a:gd name="adj2" fmla="val -9365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/>
              <a:t>録音ボタンを押して話すだけで教材作成</a:t>
            </a:r>
          </a:p>
        </p:txBody>
      </p:sp>
      <p:sp>
        <p:nvSpPr>
          <p:cNvPr id="11" name="吹き出し: 角を丸めた四角形 10">
            <a:extLst>
              <a:ext uri="{FF2B5EF4-FFF2-40B4-BE49-F238E27FC236}">
                <a16:creationId xmlns:a16="http://schemas.microsoft.com/office/drawing/2014/main" id="{866F7953-E412-44D9-9A82-B84FD1C3E7F0}"/>
              </a:ext>
            </a:extLst>
          </p:cNvPr>
          <p:cNvSpPr/>
          <p:nvPr/>
        </p:nvSpPr>
        <p:spPr>
          <a:xfrm>
            <a:off x="7629524" y="5248700"/>
            <a:ext cx="2733675" cy="728251"/>
          </a:xfrm>
          <a:prstGeom prst="wedgeRoundRectCallout">
            <a:avLst>
              <a:gd name="adj1" fmla="val -14977"/>
              <a:gd name="adj2" fmla="val -9365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1200" dirty="0"/>
              <a:t>ノート作成ツールでアンダーライン、重要ポイントチェック</a:t>
            </a:r>
          </a:p>
        </p:txBody>
      </p:sp>
    </p:spTree>
    <p:extLst>
      <p:ext uri="{BB962C8B-B14F-4D97-AF65-F5344CB8AC3E}">
        <p14:creationId xmlns:p14="http://schemas.microsoft.com/office/powerpoint/2010/main" val="303464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341EEFE-CF86-44E9-9F99-4F75085A3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094"/>
          <a:stretch/>
        </p:blipFill>
        <p:spPr>
          <a:xfrm>
            <a:off x="764186" y="2243489"/>
            <a:ext cx="4999839" cy="28996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F75EB9E-9E13-4602-82EE-E593A3D547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27" b="45126"/>
          <a:stretch/>
        </p:blipFill>
        <p:spPr>
          <a:xfrm>
            <a:off x="1770078" y="2427154"/>
            <a:ext cx="3620564" cy="151582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6189645-8239-452D-8E4C-587E8AF89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Resonant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LMS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オプション機能④：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Zoom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7D4104-AAE7-4315-AAB1-7F94E0951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en-US" altLang="ja-JP" smtClean="0"/>
              <a:pPr/>
              <a:t>23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8A89C6C-90B4-4B54-B666-2E79D43E97D5}"/>
              </a:ext>
            </a:extLst>
          </p:cNvPr>
          <p:cNvSpPr txBox="1"/>
          <p:nvPr/>
        </p:nvSpPr>
        <p:spPr>
          <a:xfrm>
            <a:off x="589408" y="1244260"/>
            <a:ext cx="11389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LMS</a:t>
            </a:r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のコース（科目）から</a:t>
            </a:r>
            <a:r>
              <a:rPr kumimoji="1"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Zoom</a:t>
            </a:r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授業の開催、利用状況の管理が可能になります。</a:t>
            </a:r>
            <a:endParaRPr kumimoji="1"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D35FB6D-EB62-4E6F-B002-E5ED2558C542}"/>
              </a:ext>
            </a:extLst>
          </p:cNvPr>
          <p:cNvSpPr/>
          <p:nvPr/>
        </p:nvSpPr>
        <p:spPr>
          <a:xfrm>
            <a:off x="3445322" y="2925443"/>
            <a:ext cx="1126678" cy="3693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250E6B33-112F-4C43-A234-6927C6563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826" y="2382621"/>
            <a:ext cx="4205207" cy="2990747"/>
          </a:xfrm>
          <a:prstGeom prst="rect">
            <a:avLst/>
          </a:prstGeom>
        </p:spPr>
      </p:pic>
      <p:cxnSp>
        <p:nvCxnSpPr>
          <p:cNvPr id="17" name="コネクタ: カギ線 16">
            <a:extLst>
              <a:ext uri="{FF2B5EF4-FFF2-40B4-BE49-F238E27FC236}">
                <a16:creationId xmlns:a16="http://schemas.microsoft.com/office/drawing/2014/main" id="{4A50572B-BD16-4D24-8C99-89D55AEC0039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>
            <a:off x="4572000" y="3110110"/>
            <a:ext cx="2491826" cy="767885"/>
          </a:xfrm>
          <a:prstGeom prst="bentConnector3">
            <a:avLst>
              <a:gd name="adj1" fmla="val 7222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13EA8C6-2AC8-4546-A047-E30C10A3C6E8}"/>
              </a:ext>
            </a:extLst>
          </p:cNvPr>
          <p:cNvSpPr txBox="1"/>
          <p:nvPr/>
        </p:nvSpPr>
        <p:spPr>
          <a:xfrm>
            <a:off x="7342985" y="5506123"/>
            <a:ext cx="3926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※</a:t>
            </a:r>
            <a:r>
              <a:rPr kumimoji="1" lang="ja-JP" altLang="en-US" dirty="0"/>
              <a:t>画面はホスト権限の画面です。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60457D40-131C-4B00-973A-1D8E17DD180F}"/>
              </a:ext>
            </a:extLst>
          </p:cNvPr>
          <p:cNvSpPr/>
          <p:nvPr/>
        </p:nvSpPr>
        <p:spPr>
          <a:xfrm>
            <a:off x="3264104" y="4150888"/>
            <a:ext cx="575499" cy="7398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吹き出し: 角を丸めた四角形 27">
            <a:extLst>
              <a:ext uri="{FF2B5EF4-FFF2-40B4-BE49-F238E27FC236}">
                <a16:creationId xmlns:a16="http://schemas.microsoft.com/office/drawing/2014/main" id="{5D93EB53-1554-4EC1-A8CA-B539DFFF2778}"/>
              </a:ext>
            </a:extLst>
          </p:cNvPr>
          <p:cNvSpPr/>
          <p:nvPr/>
        </p:nvSpPr>
        <p:spPr>
          <a:xfrm>
            <a:off x="2268357" y="5327835"/>
            <a:ext cx="3320199" cy="725909"/>
          </a:xfrm>
          <a:prstGeom prst="wedgeRoundRectCallout">
            <a:avLst>
              <a:gd name="adj1" fmla="val -12142"/>
              <a:gd name="adj2" fmla="val -11111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1200" dirty="0"/>
              <a:t>コース内アイコンを選択</a:t>
            </a:r>
            <a:endParaRPr kumimoji="1" lang="en-US" altLang="ja-JP" sz="1200" dirty="0"/>
          </a:p>
        </p:txBody>
      </p:sp>
      <p:cxnSp>
        <p:nvCxnSpPr>
          <p:cNvPr id="29" name="コネクタ: カギ線 28">
            <a:extLst>
              <a:ext uri="{FF2B5EF4-FFF2-40B4-BE49-F238E27FC236}">
                <a16:creationId xmlns:a16="http://schemas.microsoft.com/office/drawing/2014/main" id="{F97C3AFF-73CB-4775-8B5F-C8B0431365E9}"/>
              </a:ext>
            </a:extLst>
          </p:cNvPr>
          <p:cNvCxnSpPr>
            <a:cxnSpLocks/>
            <a:stCxn id="23" idx="3"/>
            <a:endCxn id="15" idx="2"/>
          </p:cNvCxnSpPr>
          <p:nvPr/>
        </p:nvCxnSpPr>
        <p:spPr>
          <a:xfrm flipV="1">
            <a:off x="3839603" y="3294776"/>
            <a:ext cx="169058" cy="1226059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吹き出し: 角を丸めた四角形 34">
            <a:extLst>
              <a:ext uri="{FF2B5EF4-FFF2-40B4-BE49-F238E27FC236}">
                <a16:creationId xmlns:a16="http://schemas.microsoft.com/office/drawing/2014/main" id="{59F9CA4D-A94B-4458-A118-B5C62FBDEA34}"/>
              </a:ext>
            </a:extLst>
          </p:cNvPr>
          <p:cNvSpPr/>
          <p:nvPr/>
        </p:nvSpPr>
        <p:spPr>
          <a:xfrm>
            <a:off x="2268357" y="1979269"/>
            <a:ext cx="3320199" cy="725909"/>
          </a:xfrm>
          <a:prstGeom prst="wedgeRoundRectCallout">
            <a:avLst>
              <a:gd name="adj1" fmla="val -6078"/>
              <a:gd name="adj2" fmla="val 8650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1200" dirty="0"/>
              <a:t>開催または参加をクリック</a:t>
            </a:r>
            <a:endParaRPr kumimoji="1"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250067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82997741-4973-4674-B74C-51FACC70B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803" y="4677360"/>
            <a:ext cx="8601984" cy="19009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algn="r">
              <a:buFont typeface="Arial" panose="020B0604020202020204" pitchFamily="34" charset="0"/>
              <a:buChar char="•"/>
            </a:pPr>
            <a:r>
              <a:rPr kumimoji="1" lang="ja-JP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お問い合わせ先</a:t>
            </a:r>
            <a:br>
              <a:rPr kumimoji="1" lang="en-US" altLang="ja-JP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レ</a:t>
            </a:r>
            <a:r>
              <a:rPr lang="ja-JP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ゾナント・ソリューションズ株式会社</a:t>
            </a:r>
            <a:br>
              <a:rPr lang="en-US" altLang="ja-JP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〒</a:t>
            </a:r>
            <a:r>
              <a:rPr lang="en-US" altLang="ja-JP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103-0004</a:t>
            </a:r>
            <a:r>
              <a:rPr lang="ja-JP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東京都 中央区東日本橋</a:t>
            </a:r>
            <a:r>
              <a:rPr lang="en-US" altLang="ja-JP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3-6-12F</a:t>
            </a:r>
            <a:r>
              <a:rPr lang="ja-JP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東日パークビル</a:t>
            </a:r>
            <a:r>
              <a:rPr lang="en-US" altLang="ja-JP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4F</a:t>
            </a:r>
            <a:br>
              <a:rPr lang="ja-JP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TEL 03-6721-7430 FAX 03-6721-7431</a:t>
            </a:r>
            <a:br>
              <a:rPr lang="ja-JP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〒</a:t>
            </a:r>
            <a:r>
              <a:rPr lang="en-US" altLang="ja-JP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870-0101</a:t>
            </a:r>
            <a:r>
              <a:rPr lang="ja-JP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大分県大分市高松</a:t>
            </a:r>
            <a:r>
              <a:rPr lang="en-US" altLang="ja-JP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丁目</a:t>
            </a:r>
            <a:r>
              <a:rPr lang="en-US" altLang="ja-JP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番</a:t>
            </a:r>
            <a:r>
              <a:rPr lang="en-US" altLang="ja-JP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27</a:t>
            </a:r>
            <a:r>
              <a:rPr lang="ja-JP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号サンオブサンエージェンシービル</a:t>
            </a:r>
            <a:r>
              <a:rPr lang="en-US" altLang="ja-JP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3F</a:t>
            </a:r>
            <a:br>
              <a:rPr lang="ja-JP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TEL 097-529-5310 FAX 097-529-5308</a:t>
            </a:r>
            <a:br>
              <a:rPr lang="en-US" altLang="ja-JP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crm@resonant-sol.net </a:t>
            </a:r>
            <a:r>
              <a:rPr lang="ja-JP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http://www.resonant-sol.jp</a:t>
            </a:r>
            <a:endParaRPr kumimoji="1" lang="ja-JP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図 7" descr="クリップアート が含まれている画像&#10;&#10;高い精度で生成された説明">
            <a:extLst>
              <a:ext uri="{FF2B5EF4-FFF2-40B4-BE49-F238E27FC236}">
                <a16:creationId xmlns:a16="http://schemas.microsoft.com/office/drawing/2014/main" id="{41E5881C-A7FC-4C9D-B3A4-8BB8EC496A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1" y="1431763"/>
            <a:ext cx="3101887" cy="121073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BD069FD-B53C-4000-A4B0-695C6F514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19" y="3010370"/>
            <a:ext cx="2782994" cy="6609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ACCA0A-6CAE-4FBB-854F-8D2746A8F349}"/>
              </a:ext>
            </a:extLst>
          </p:cNvPr>
          <p:cNvSpPr txBox="1"/>
          <p:nvPr/>
        </p:nvSpPr>
        <p:spPr>
          <a:xfrm>
            <a:off x="597075" y="3666514"/>
            <a:ext cx="265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インテリボードパートナー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071F360-9F8E-4118-8EDD-549577388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278" y="2959612"/>
            <a:ext cx="2347420" cy="7117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8C2914D-3E15-4938-94E7-F1412D107CDB}"/>
              </a:ext>
            </a:extLst>
          </p:cNvPr>
          <p:cNvSpPr txBox="1"/>
          <p:nvPr/>
        </p:nvSpPr>
        <p:spPr>
          <a:xfrm>
            <a:off x="3884838" y="3665998"/>
            <a:ext cx="265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パノプトパートナー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48C1943-2339-4FBC-88F9-C61071A84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767" y="2959612"/>
            <a:ext cx="1871448" cy="68747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9573CD4-98FD-407F-B553-D1DF6EA92183}"/>
              </a:ext>
            </a:extLst>
          </p:cNvPr>
          <p:cNvSpPr txBox="1"/>
          <p:nvPr/>
        </p:nvSpPr>
        <p:spPr>
          <a:xfrm>
            <a:off x="9355303" y="3665998"/>
            <a:ext cx="265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Amanote</a:t>
            </a:r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　パートナー</a:t>
            </a:r>
          </a:p>
        </p:txBody>
      </p:sp>
      <p:pic>
        <p:nvPicPr>
          <p:cNvPr id="11" name="図 10" descr="ロゴ&#10;&#10;自動的に生成された説明">
            <a:extLst>
              <a:ext uri="{FF2B5EF4-FFF2-40B4-BE49-F238E27FC236}">
                <a16:creationId xmlns:a16="http://schemas.microsoft.com/office/drawing/2014/main" id="{563E6530-4C02-40C3-B5D0-F8D4C05377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891" y="3023367"/>
            <a:ext cx="2520000" cy="62630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441F240-D85B-4614-BE50-7548CFFBC2D4}"/>
              </a:ext>
            </a:extLst>
          </p:cNvPr>
          <p:cNvSpPr txBox="1"/>
          <p:nvPr/>
        </p:nvSpPr>
        <p:spPr>
          <a:xfrm>
            <a:off x="6538970" y="3665998"/>
            <a:ext cx="265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Canvas</a:t>
            </a:r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チャンネルパートナー</a:t>
            </a:r>
          </a:p>
        </p:txBody>
      </p:sp>
    </p:spTree>
    <p:extLst>
      <p:ext uri="{BB962C8B-B14F-4D97-AF65-F5344CB8AC3E}">
        <p14:creationId xmlns:p14="http://schemas.microsoft.com/office/powerpoint/2010/main" val="4119897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B783AD-BA84-4BDD-B83E-159C62993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レゾナント・ソリューションズ株式会社　会社概要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4A2DB5-86A6-48C5-BC45-85A0455F7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en-US" altLang="ja-JP" smtClean="0"/>
              <a:pPr/>
              <a:t>3</a:t>
            </a:fld>
            <a:endParaRPr lang="ja-JP" altLang="en-US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652B5949-FABA-4AD9-AA38-0B0685930C20}"/>
              </a:ext>
            </a:extLst>
          </p:cNvPr>
          <p:cNvSpPr txBox="1">
            <a:spLocks/>
          </p:cNvSpPr>
          <p:nvPr/>
        </p:nvSpPr>
        <p:spPr>
          <a:xfrm>
            <a:off x="840585" y="1304621"/>
            <a:ext cx="10807941" cy="49576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kumimoji="1"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30000"/>
              </a:lnSpc>
            </a:pPr>
            <a:endParaRPr lang="en-US" altLang="ja-JP" sz="1800" dirty="0"/>
          </a:p>
          <a:p>
            <a:pPr>
              <a:lnSpc>
                <a:spcPct val="30000"/>
              </a:lnSpc>
            </a:pPr>
            <a:r>
              <a:rPr lang="ja-JP" altLang="en-US" sz="1800" dirty="0"/>
              <a:t>商号 </a:t>
            </a:r>
            <a:r>
              <a:rPr lang="en-US" altLang="ja-JP" sz="1800" dirty="0"/>
              <a:t>: </a:t>
            </a:r>
            <a:r>
              <a:rPr lang="ja-JP" altLang="en-US" sz="1800" dirty="0"/>
              <a:t>レゾナント・ソリューションズ株式会社</a:t>
            </a:r>
          </a:p>
          <a:p>
            <a:pPr>
              <a:lnSpc>
                <a:spcPct val="30000"/>
              </a:lnSpc>
            </a:pPr>
            <a:r>
              <a:rPr lang="ja-JP" altLang="en-US" sz="1800" dirty="0"/>
              <a:t>設立 </a:t>
            </a:r>
            <a:r>
              <a:rPr lang="en-US" altLang="ja-JP" sz="1800" dirty="0"/>
              <a:t>: 2006</a:t>
            </a:r>
            <a:r>
              <a:rPr lang="ja-JP" altLang="en-US" sz="1800" dirty="0"/>
              <a:t>年 </a:t>
            </a:r>
            <a:r>
              <a:rPr lang="en-US" altLang="ja-JP" sz="1800" dirty="0"/>
              <a:t>1</a:t>
            </a:r>
            <a:r>
              <a:rPr lang="ja-JP" altLang="en-US" sz="1800" dirty="0"/>
              <a:t>月</a:t>
            </a:r>
          </a:p>
          <a:p>
            <a:pPr>
              <a:lnSpc>
                <a:spcPct val="30000"/>
              </a:lnSpc>
            </a:pPr>
            <a:r>
              <a:rPr lang="ja-JP" altLang="en-US" sz="1800" dirty="0"/>
              <a:t>資本金 </a:t>
            </a:r>
            <a:r>
              <a:rPr lang="en-US" altLang="ja-JP" sz="1800" dirty="0"/>
              <a:t>: 17,500,000</a:t>
            </a:r>
            <a:r>
              <a:rPr lang="ja-JP" altLang="en-US" sz="1800" dirty="0"/>
              <a:t>円</a:t>
            </a:r>
            <a:endParaRPr lang="en-US" altLang="ja-JP" sz="1800" dirty="0"/>
          </a:p>
          <a:p>
            <a:pPr>
              <a:lnSpc>
                <a:spcPct val="30000"/>
              </a:lnSpc>
            </a:pPr>
            <a:r>
              <a:rPr lang="ja-JP" altLang="en-US" sz="1800" dirty="0"/>
              <a:t>事業内容：海外</a:t>
            </a:r>
            <a:r>
              <a:rPr lang="en-US" altLang="ja-JP" sz="1800" dirty="0"/>
              <a:t>LMS</a:t>
            </a:r>
            <a:r>
              <a:rPr lang="ja-JP" altLang="en-US" sz="1800" dirty="0"/>
              <a:t>ソリューション提供</a:t>
            </a:r>
          </a:p>
          <a:p>
            <a:pPr>
              <a:lnSpc>
                <a:spcPct val="30000"/>
              </a:lnSpc>
            </a:pPr>
            <a:r>
              <a:rPr lang="ja-JP" altLang="en-US" sz="1800" dirty="0"/>
              <a:t>所在地</a:t>
            </a:r>
            <a:endParaRPr lang="en-US" altLang="ja-JP" sz="1800" dirty="0"/>
          </a:p>
          <a:p>
            <a:pPr>
              <a:lnSpc>
                <a:spcPct val="30000"/>
              </a:lnSpc>
            </a:pPr>
            <a:r>
              <a:rPr lang="ja-JP" altLang="en-US" sz="1800" dirty="0"/>
              <a:t>     東京支社 </a:t>
            </a:r>
            <a:r>
              <a:rPr lang="en-US" altLang="ja-JP" sz="1800" dirty="0"/>
              <a:t>: </a:t>
            </a:r>
            <a:r>
              <a:rPr lang="ja-JP" altLang="en-US" sz="1800" dirty="0"/>
              <a:t>〒</a:t>
            </a:r>
            <a:r>
              <a:rPr lang="en-US" altLang="ja-JP" sz="1800" dirty="0"/>
              <a:t>103-0004 </a:t>
            </a:r>
            <a:r>
              <a:rPr lang="ja-JP" altLang="en-US" sz="1800" dirty="0"/>
              <a:t>東京都中央区東日本橋</a:t>
            </a:r>
            <a:r>
              <a:rPr lang="en-US" altLang="ja-JP" sz="1800" dirty="0"/>
              <a:t>3-6-12 </a:t>
            </a:r>
            <a:r>
              <a:rPr lang="ja-JP" altLang="en-US" sz="1800" dirty="0"/>
              <a:t>東日パークビル</a:t>
            </a:r>
            <a:r>
              <a:rPr lang="en-US" altLang="ja-JP" sz="1800" dirty="0"/>
              <a:t>4</a:t>
            </a:r>
            <a:r>
              <a:rPr lang="ja-JP" altLang="en-US" sz="1800" dirty="0"/>
              <a:t>Ｆ</a:t>
            </a:r>
            <a:endParaRPr lang="en-US" altLang="ja-JP" sz="1800" dirty="0"/>
          </a:p>
          <a:p>
            <a:pPr>
              <a:lnSpc>
                <a:spcPct val="30000"/>
              </a:lnSpc>
            </a:pPr>
            <a:r>
              <a:rPr lang="en-US" altLang="ja-JP" sz="1800" dirty="0"/>
              <a:t>                      TEL</a:t>
            </a:r>
            <a:r>
              <a:rPr lang="ja-JP" altLang="en-US" sz="1800" dirty="0"/>
              <a:t>：</a:t>
            </a:r>
            <a:r>
              <a:rPr lang="en-US" altLang="ja-JP" sz="1800" dirty="0"/>
              <a:t>03-6721-7430</a:t>
            </a:r>
            <a:r>
              <a:rPr lang="ja-JP" altLang="en-US" sz="1800" dirty="0"/>
              <a:t>　</a:t>
            </a:r>
            <a:r>
              <a:rPr lang="en-US" altLang="ja-JP" sz="1800" dirty="0"/>
              <a:t>FAX</a:t>
            </a:r>
            <a:r>
              <a:rPr lang="ja-JP" altLang="en-US" sz="1800" dirty="0"/>
              <a:t>：</a:t>
            </a:r>
            <a:r>
              <a:rPr lang="en-US" altLang="ja-JP" sz="1800" dirty="0"/>
              <a:t>03-6721-7431</a:t>
            </a:r>
          </a:p>
          <a:p>
            <a:pPr>
              <a:lnSpc>
                <a:spcPct val="30000"/>
              </a:lnSpc>
            </a:pPr>
            <a:r>
              <a:rPr lang="ja-JP" altLang="en-US" sz="1800" dirty="0"/>
              <a:t>     本社・</a:t>
            </a:r>
            <a:r>
              <a:rPr lang="en-US" altLang="ja-JP" sz="1800" dirty="0"/>
              <a:t>LMS</a:t>
            </a:r>
            <a:r>
              <a:rPr lang="ja-JP" altLang="en-US" sz="1800" dirty="0"/>
              <a:t>センター（</a:t>
            </a:r>
            <a:r>
              <a:rPr lang="en-US" altLang="ja-JP" sz="1800" dirty="0"/>
              <a:t>2022</a:t>
            </a:r>
            <a:r>
              <a:rPr lang="ja-JP" altLang="en-US" sz="1800" dirty="0"/>
              <a:t>年度開設）</a:t>
            </a:r>
            <a:br>
              <a:rPr lang="en-US" altLang="ja-JP" sz="1800" dirty="0"/>
            </a:br>
            <a:endParaRPr lang="en-US" altLang="ja-JP" sz="1800" dirty="0"/>
          </a:p>
          <a:p>
            <a:pPr>
              <a:lnSpc>
                <a:spcPct val="30000"/>
              </a:lnSpc>
            </a:pPr>
            <a:r>
              <a:rPr lang="ja-JP" altLang="en-US" sz="1800" dirty="0"/>
              <a:t>　　 　　　　 〒</a:t>
            </a:r>
            <a:r>
              <a:rPr lang="en-US" altLang="ja-JP" sz="1800" dirty="0"/>
              <a:t>870-0917 </a:t>
            </a:r>
            <a:r>
              <a:rPr lang="ja-JP" altLang="en-US" sz="1800" dirty="0"/>
              <a:t>大分県大分市高松</a:t>
            </a:r>
            <a:r>
              <a:rPr lang="en-US" altLang="ja-JP" sz="1800" dirty="0"/>
              <a:t>1</a:t>
            </a:r>
            <a:r>
              <a:rPr lang="ja-JP" altLang="en-US" sz="1800" dirty="0"/>
              <a:t>丁目</a:t>
            </a:r>
            <a:r>
              <a:rPr lang="en-US" altLang="ja-JP" sz="1800" dirty="0"/>
              <a:t>2</a:t>
            </a:r>
            <a:r>
              <a:rPr lang="ja-JP" altLang="en-US" sz="1800" dirty="0"/>
              <a:t>番</a:t>
            </a:r>
            <a:r>
              <a:rPr lang="en-US" altLang="ja-JP" sz="1800" dirty="0"/>
              <a:t>27</a:t>
            </a:r>
            <a:r>
              <a:rPr lang="ja-JP" altLang="en-US" sz="1800" dirty="0"/>
              <a:t>号サンオブサンエージェンシービル</a:t>
            </a:r>
            <a:r>
              <a:rPr lang="en-US" altLang="ja-JP" sz="1800" dirty="0"/>
              <a:t>3F</a:t>
            </a:r>
          </a:p>
          <a:p>
            <a:pPr>
              <a:lnSpc>
                <a:spcPct val="30000"/>
              </a:lnSpc>
            </a:pPr>
            <a:r>
              <a:rPr lang="ja-JP" altLang="en-US" sz="1800" dirty="0"/>
              <a:t>　　　　　　　 </a:t>
            </a:r>
            <a:r>
              <a:rPr lang="en-US" altLang="ja-JP" sz="1800" dirty="0"/>
              <a:t>TEL :  097-529-5310  FAX</a:t>
            </a:r>
            <a:r>
              <a:rPr lang="ja-JP" altLang="en-US" sz="1800" dirty="0"/>
              <a:t> </a:t>
            </a:r>
            <a:r>
              <a:rPr lang="en-US" altLang="ja-JP" sz="1800" dirty="0"/>
              <a:t>: 097-529-5308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59664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B783AD-BA84-4BDD-B83E-159C62993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主な取り扱いサービスについて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4A2DB5-86A6-48C5-BC45-85A0455F7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en-US" altLang="ja-JP" smtClean="0"/>
              <a:pPr/>
              <a:t>4</a:t>
            </a:fld>
            <a:endParaRPr lang="ja-JP" altLang="en-US" dirty="0"/>
          </a:p>
        </p:txBody>
      </p:sp>
      <p:graphicFrame>
        <p:nvGraphicFramePr>
          <p:cNvPr id="3" name="図表 2">
            <a:extLst>
              <a:ext uri="{FF2B5EF4-FFF2-40B4-BE49-F238E27FC236}">
                <a16:creationId xmlns:a16="http://schemas.microsoft.com/office/drawing/2014/main" id="{C4FDB9B7-CC9A-4114-9581-2C66800182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9107385"/>
              </p:ext>
            </p:extLst>
          </p:nvPr>
        </p:nvGraphicFramePr>
        <p:xfrm>
          <a:off x="852487" y="1538288"/>
          <a:ext cx="10353676" cy="4733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0886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7DD8B4-869F-452A-BB89-6F1B92353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レゾナント・ソリューションズ株式会社　サービス</a:t>
            </a:r>
          </a:p>
        </p:txBody>
      </p:sp>
      <p:sp>
        <p:nvSpPr>
          <p:cNvPr id="13" name="スライド番号プレースホルダー 3">
            <a:extLst>
              <a:ext uri="{FF2B5EF4-FFF2-40B4-BE49-F238E27FC236}">
                <a16:creationId xmlns:a16="http://schemas.microsoft.com/office/drawing/2014/main" id="{75F7B866-AF0D-4F33-B074-A568CC055622}"/>
              </a:ext>
            </a:extLst>
          </p:cNvPr>
          <p:cNvSpPr txBox="1">
            <a:spLocks/>
          </p:cNvSpPr>
          <p:nvPr/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/>
          <a:lstStyle>
            <a:defPPr rtl="0">
              <a:defRPr lang="ja-jp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860EDB8-5305-433F-BE41-D7A86D811DB3}" type="slidenum">
              <a:rPr lang="en-US" altLang="ja-JP" sz="1200" smtClean="0">
                <a:latin typeface="Meiryo UI" panose="020B0604030504040204" pitchFamily="50" charset="-128"/>
                <a:ea typeface="Meiryo UI" panose="020B0604030504040204" pitchFamily="50" charset="-128"/>
              </a:rPr>
              <a:pPr algn="r"/>
              <a:t>5</a:t>
            </a:fld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F289DAD9-74D3-42F8-8FF0-7845ECAD2D14}"/>
              </a:ext>
            </a:extLst>
          </p:cNvPr>
          <p:cNvSpPr txBox="1">
            <a:spLocks/>
          </p:cNvSpPr>
          <p:nvPr/>
        </p:nvSpPr>
        <p:spPr>
          <a:xfrm>
            <a:off x="840585" y="1304621"/>
            <a:ext cx="10807941" cy="49576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kumimoji="1"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1800" dirty="0"/>
          </a:p>
        </p:txBody>
      </p:sp>
      <p:graphicFrame>
        <p:nvGraphicFramePr>
          <p:cNvPr id="3" name="図表 2">
            <a:extLst>
              <a:ext uri="{FF2B5EF4-FFF2-40B4-BE49-F238E27FC236}">
                <a16:creationId xmlns:a16="http://schemas.microsoft.com/office/drawing/2014/main" id="{861DB620-D8F6-4C43-92A3-F4F437A6BF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5819309"/>
              </p:ext>
            </p:extLst>
          </p:nvPr>
        </p:nvGraphicFramePr>
        <p:xfrm>
          <a:off x="1001222" y="1651461"/>
          <a:ext cx="10514676" cy="3705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8628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7DD8B4-869F-452A-BB89-6F1B92353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レゾナント・ソリューションズ株式会社　サービス</a:t>
            </a:r>
          </a:p>
        </p:txBody>
      </p:sp>
      <p:sp>
        <p:nvSpPr>
          <p:cNvPr id="13" name="スライド番号プレースホルダー 3">
            <a:extLst>
              <a:ext uri="{FF2B5EF4-FFF2-40B4-BE49-F238E27FC236}">
                <a16:creationId xmlns:a16="http://schemas.microsoft.com/office/drawing/2014/main" id="{75F7B866-AF0D-4F33-B074-A568CC055622}"/>
              </a:ext>
            </a:extLst>
          </p:cNvPr>
          <p:cNvSpPr txBox="1">
            <a:spLocks/>
          </p:cNvSpPr>
          <p:nvPr/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/>
          <a:lstStyle>
            <a:defPPr rtl="0">
              <a:defRPr lang="ja-jp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860EDB8-5305-433F-BE41-D7A86D811DB3}" type="slidenum">
              <a:rPr lang="en-US" altLang="ja-JP" sz="1200" smtClean="0">
                <a:latin typeface="Meiryo UI" panose="020B0604030504040204" pitchFamily="50" charset="-128"/>
                <a:ea typeface="Meiryo UI" panose="020B0604030504040204" pitchFamily="50" charset="-128"/>
              </a:rPr>
              <a:pPr algn="r"/>
              <a:t>6</a:t>
            </a:fld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14" name="図表 13">
            <a:extLst>
              <a:ext uri="{FF2B5EF4-FFF2-40B4-BE49-F238E27FC236}">
                <a16:creationId xmlns:a16="http://schemas.microsoft.com/office/drawing/2014/main" id="{76BB6367-B941-4072-99DE-7A1F98C52B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380318"/>
              </p:ext>
            </p:extLst>
          </p:nvPr>
        </p:nvGraphicFramePr>
        <p:xfrm>
          <a:off x="645458" y="1169894"/>
          <a:ext cx="10643347" cy="529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2756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B783AD-BA84-4BDD-B83E-159C62993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chemeClr val="tx1"/>
                </a:solidFill>
              </a:rPr>
              <a:t>Resonant</a:t>
            </a:r>
            <a:r>
              <a:rPr kumimoji="1" lang="en-US" altLang="ja-JP" b="1" dirty="0">
                <a:solidFill>
                  <a:schemeClr val="tx1"/>
                </a:solidFill>
              </a:rPr>
              <a:t> LMS</a:t>
            </a:r>
            <a:r>
              <a:rPr kumimoji="1" lang="ja-JP" altLang="en-US" b="1" dirty="0">
                <a:solidFill>
                  <a:schemeClr val="tx1"/>
                </a:solidFill>
              </a:rPr>
              <a:t>はこのような教育機関に最適です。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4A2DB5-86A6-48C5-BC45-85A0455F7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en-US" altLang="ja-JP" smtClean="0"/>
              <a:pPr/>
              <a:t>7</a:t>
            </a:fld>
            <a:endParaRPr lang="ja-JP" altLang="en-US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81AA895D-3CB0-4100-A37E-959B150DDE79}"/>
              </a:ext>
            </a:extLst>
          </p:cNvPr>
          <p:cNvSpPr txBox="1">
            <a:spLocks/>
          </p:cNvSpPr>
          <p:nvPr/>
        </p:nvSpPr>
        <p:spPr>
          <a:xfrm>
            <a:off x="634796" y="1225969"/>
            <a:ext cx="11066399" cy="49779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kumimoji="1"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"/>
            </a:pPr>
            <a:r>
              <a:rPr lang="ja-JP" altLang="en-US" sz="24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組織に応じたカスタマイズができるサービスを導入したい。</a:t>
            </a:r>
            <a:endParaRPr lang="en-US" altLang="ja-JP" sz="24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"/>
            </a:pPr>
            <a:r>
              <a:rPr lang="ja-JP" altLang="en-US" sz="24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学修分析や学修の可視化、</a:t>
            </a:r>
            <a:r>
              <a:rPr lang="en-US" altLang="ja-JP" sz="24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AI</a:t>
            </a:r>
            <a:r>
              <a:rPr lang="ja-JP" altLang="en-US" sz="24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、</a:t>
            </a:r>
            <a:r>
              <a:rPr lang="en-US" altLang="ja-JP" sz="24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DX</a:t>
            </a:r>
            <a:r>
              <a:rPr lang="ja-JP" altLang="en-US" sz="24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活用など新しい取り組みが可能な</a:t>
            </a:r>
            <a:br>
              <a:rPr lang="en-US" altLang="ja-JP" sz="24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</a:br>
            <a:r>
              <a:rPr lang="ja-JP" altLang="en-US" sz="24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サービスを導入したい。</a:t>
            </a:r>
            <a:endParaRPr lang="en-US" altLang="ja-JP" sz="24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"/>
            </a:pPr>
            <a:r>
              <a:rPr lang="ja-JP" altLang="en-US" sz="24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機能の追加やオプションが充実しているサービスを導入したい。</a:t>
            </a:r>
            <a:endParaRPr lang="en-US" altLang="ja-JP" sz="16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"/>
            </a:pPr>
            <a:r>
              <a:rPr lang="ja-JP" altLang="en-US" sz="24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現在使用している</a:t>
            </a:r>
            <a:r>
              <a:rPr lang="en-US" altLang="ja-JP" sz="24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Moodle</a:t>
            </a:r>
            <a:r>
              <a:rPr lang="ja-JP" altLang="en-US" sz="24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が継続して利用できるサービスを導入したい。</a:t>
            </a:r>
            <a:endParaRPr lang="en-US" altLang="ja-JP" sz="16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"/>
            </a:pPr>
            <a:r>
              <a:rPr lang="ja-JP" altLang="en-US" sz="24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組織内にあるたシステムとも連携できるサービスを導入したい。</a:t>
            </a:r>
            <a:endParaRPr lang="en-US" altLang="ja-JP" sz="24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"/>
            </a:pPr>
            <a:r>
              <a:rPr lang="ja-JP" altLang="en-US" sz="24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スマートフォンやタブレットでも問題なく利用できるサービスを導入したい。</a:t>
            </a:r>
            <a:endParaRPr lang="en-US" altLang="ja-JP" sz="24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034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B783AD-BA84-4BDD-B83E-159C62993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solidFill>
                  <a:schemeClr val="tx1"/>
                </a:solidFill>
              </a:rPr>
              <a:t>Canvas LMS </a:t>
            </a:r>
            <a:r>
              <a:rPr kumimoji="1" lang="ja-JP" altLang="en-US" b="1" dirty="0">
                <a:solidFill>
                  <a:schemeClr val="tx1"/>
                </a:solidFill>
              </a:rPr>
              <a:t>はこのような教育機関に最適です。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4A2DB5-86A6-48C5-BC45-85A0455F7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en-US" altLang="ja-JP" smtClean="0"/>
              <a:pPr/>
              <a:t>8</a:t>
            </a:fld>
            <a:endParaRPr lang="ja-JP" altLang="en-US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6A235AFB-3282-492F-AC64-CCBB94B03EE2}"/>
              </a:ext>
            </a:extLst>
          </p:cNvPr>
          <p:cNvSpPr txBox="1">
            <a:spLocks/>
          </p:cNvSpPr>
          <p:nvPr/>
        </p:nvSpPr>
        <p:spPr>
          <a:xfrm>
            <a:off x="634797" y="1225969"/>
            <a:ext cx="10586096" cy="49779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kumimoji="1"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kumimoji="1"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buFont typeface="Wingdings" panose="05000000000000000000" pitchFamily="2" charset="2"/>
              <a:buChar char=""/>
            </a:pPr>
            <a:r>
              <a:rPr lang="ja-JP" altLang="en-US" sz="24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できるだけ早く導入したい。</a:t>
            </a:r>
            <a:endParaRPr lang="en-US" altLang="ja-JP" sz="24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"/>
            </a:pPr>
            <a:r>
              <a:rPr lang="ja-JP" altLang="en-US" sz="24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一度に多くの利用者が利用できるようなサービスを導入したい。</a:t>
            </a:r>
            <a:endParaRPr lang="en-US" altLang="ja-JP" sz="24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"/>
            </a:pPr>
            <a:r>
              <a:rPr lang="ja-JP" altLang="en-US" sz="24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カスタマイズしなくても使いやすいサービスを導入したい。</a:t>
            </a:r>
            <a:endParaRPr lang="en-US" altLang="ja-JP" sz="24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"/>
            </a:pPr>
            <a:r>
              <a:rPr lang="ja-JP" altLang="en-US" sz="24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スマートフォンやタブレットでも問題なく利用できるサービスを導入したい。</a:t>
            </a:r>
            <a:endParaRPr lang="en-US" altLang="ja-JP" sz="24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"/>
            </a:pPr>
            <a:r>
              <a:rPr lang="ja-JP" altLang="en-US" sz="24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システムメンテナンスやバージョンアップ等で停止しないサービスを導入したい。</a:t>
            </a:r>
            <a:endParaRPr lang="en-US" altLang="ja-JP" sz="24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"/>
            </a:pPr>
            <a:r>
              <a:rPr lang="ja-JP" altLang="en-US" sz="24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セキュリティ対策に対しても純分に対策されているサービスを導入したい。</a:t>
            </a:r>
            <a:endParaRPr lang="en-US" altLang="ja-JP" sz="24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"/>
            </a:pPr>
            <a:endParaRPr lang="en-US" altLang="ja-JP" sz="16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279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B783AD-BA84-4BDD-B83E-159C62993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solidFill>
                  <a:schemeClr val="tx1"/>
                </a:solidFill>
              </a:rPr>
              <a:t>Canvas LMS </a:t>
            </a:r>
            <a:r>
              <a:rPr kumimoji="1" lang="ja-JP" altLang="en-US" b="1" dirty="0">
                <a:solidFill>
                  <a:schemeClr val="tx1"/>
                </a:solidFill>
              </a:rPr>
              <a:t>はこのような教育機関に最適です。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4A2DB5-86A6-48C5-BC45-85A0455F7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en-US" altLang="ja-JP" smtClean="0"/>
              <a:pPr/>
              <a:t>9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5C2F66C-5ABA-4879-ABF8-F0AAD0320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83" y="1519314"/>
            <a:ext cx="9174206" cy="489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47009"/>
      </p:ext>
    </p:extLst>
  </p:cSld>
  <p:clrMapOvr>
    <a:masterClrMapping/>
  </p:clrMapOvr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684347_TF10001108" id="{F156FCD0-0F9E-46D0-BAC4-26FFD8DC96B9}" vid="{4EC5F9E5-C659-44BD-8F4A-4AC33E55F069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へようこそ(6)</Template>
  <TotalTime>10328</TotalTime>
  <Words>2077</Words>
  <Application>Microsoft Office PowerPoint</Application>
  <PresentationFormat>ワイド画面</PresentationFormat>
  <Paragraphs>304</Paragraphs>
  <Slides>24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1" baseType="lpstr">
      <vt:lpstr>Meiryo UI</vt:lpstr>
      <vt:lpstr>メイリオ</vt:lpstr>
      <vt:lpstr>Amasis MT Pro Black</vt:lpstr>
      <vt:lpstr>Arial</vt:lpstr>
      <vt:lpstr>Segoe UI</vt:lpstr>
      <vt:lpstr>Wingdings</vt:lpstr>
      <vt:lpstr>WelcomeDoc</vt:lpstr>
      <vt:lpstr>Moodle Moot Japan スポンサー発表 レゾナント・ソリューションズ株式会社</vt:lpstr>
      <vt:lpstr>レゾナント・ソリューションズ株式会社の経営基本方針</vt:lpstr>
      <vt:lpstr>レゾナント・ソリューションズ株式会社　会社概要</vt:lpstr>
      <vt:lpstr>主な取り扱いサービスについて</vt:lpstr>
      <vt:lpstr>レゾナント・ソリューションズ株式会社　サービス</vt:lpstr>
      <vt:lpstr>レゾナント・ソリューションズ株式会社　サービス</vt:lpstr>
      <vt:lpstr>Resonant LMSはこのような教育機関に最適です。</vt:lpstr>
      <vt:lpstr>Canvas LMS はこのような教育機関に最適です。</vt:lpstr>
      <vt:lpstr>Canvas LMS はこのような教育機関に最適です。</vt:lpstr>
      <vt:lpstr>Resonant LMS のご紹介</vt:lpstr>
      <vt:lpstr>・Resonant LMSが目指す方向性：ラーニング エクスペリエンス プラットフォーム</vt:lpstr>
      <vt:lpstr>・Resonant LMSが目指す方向性：Resonant LMS-XP</vt:lpstr>
      <vt:lpstr>Resonant LMS XP キャンパス サービス ラインナップ</vt:lpstr>
      <vt:lpstr>①Resonant LMS</vt:lpstr>
      <vt:lpstr>➁Resonant LMS-XP :LMSサイト利用分析</vt:lpstr>
      <vt:lpstr>➂Resonant LMS-XP IB：インテリボード</vt:lpstr>
      <vt:lpstr>④Resonant LMS-XP LA：ラーニングアナリティクス</vt:lpstr>
      <vt:lpstr>➄Resonant LMS-XP BI：ビジネスインテリジェンスによる分析</vt:lpstr>
      <vt:lpstr>⑥Resonant LMS-XP AP：すべての機能を利用できます</vt:lpstr>
      <vt:lpstr>Resonant LMS オプション機能①：3Dバーチャルキャンパス</vt:lpstr>
      <vt:lpstr>Resonant LMS オプション機能②：Panopto</vt:lpstr>
      <vt:lpstr>Resonant LMS オプション機能③：Amanote</vt:lpstr>
      <vt:lpstr>Resonant LMS オプション機能④：Zoom連携</vt:lpstr>
      <vt:lpstr>お問い合わせ先 レゾナント・ソリューションズ株式会社 〒103-0004東京都 中央区東日本橋3-6-12F東日パークビル4F TEL 03-6721-7430 FAX 03-6721-7431 〒870-0101大分県大分市高松1丁目2番27号サンオブサンエージェンシービル3F TEL 097-529-5310 FAX 097-529-5308 crm@resonant-sol.net 　http://www.resonant-sol.jp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Moodle へようこそ</dc:title>
  <dc:creator>Syusan Jun</dc:creator>
  <cp:keywords/>
  <cp:lastModifiedBy>Syuto Kanji</cp:lastModifiedBy>
  <cp:revision>380</cp:revision>
  <cp:lastPrinted>2021-09-18T03:46:51Z</cp:lastPrinted>
  <dcterms:created xsi:type="dcterms:W3CDTF">2018-02-25T00:18:08Z</dcterms:created>
  <dcterms:modified xsi:type="dcterms:W3CDTF">2022-01-31T04:20:52Z</dcterms:modified>
  <cp:version/>
</cp:coreProperties>
</file>