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docx" ContentType="application/vnd.openxmlformats-officedocument.wordprocessingml.document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embeddings/oleObject1.bin" ContentType="application/vnd.openxmlformats-officedocument.oleObject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381" r:id="rId2"/>
    <p:sldId id="365" r:id="rId3"/>
    <p:sldId id="362" r:id="rId4"/>
    <p:sldId id="364" r:id="rId5"/>
    <p:sldId id="363" r:id="rId6"/>
    <p:sldId id="358" r:id="rId7"/>
    <p:sldId id="368" r:id="rId8"/>
    <p:sldId id="376" r:id="rId9"/>
    <p:sldId id="373" r:id="rId10"/>
    <p:sldId id="374" r:id="rId11"/>
    <p:sldId id="352" r:id="rId12"/>
    <p:sldId id="353" r:id="rId13"/>
    <p:sldId id="354" r:id="rId14"/>
    <p:sldId id="350" r:id="rId15"/>
    <p:sldId id="344" r:id="rId16"/>
    <p:sldId id="321" r:id="rId17"/>
    <p:sldId id="378" r:id="rId18"/>
    <p:sldId id="375" r:id="rId19"/>
    <p:sldId id="382" r:id="rId20"/>
    <p:sldId id="388" r:id="rId21"/>
    <p:sldId id="389" r:id="rId22"/>
    <p:sldId id="390" r:id="rId23"/>
    <p:sldId id="391" r:id="rId24"/>
    <p:sldId id="392" r:id="rId25"/>
    <p:sldId id="379" r:id="rId26"/>
    <p:sldId id="385" r:id="rId27"/>
    <p:sldId id="384" r:id="rId28"/>
    <p:sldId id="386" r:id="rId29"/>
    <p:sldId id="387" r:id="rId30"/>
    <p:sldId id="380" r:id="rId31"/>
    <p:sldId id="355" r:id="rId32"/>
    <p:sldId id="306" r:id="rId33"/>
    <p:sldId id="330" r:id="rId34"/>
    <p:sldId id="366" r:id="rId35"/>
    <p:sldId id="331" r:id="rId36"/>
    <p:sldId id="367" r:id="rId37"/>
    <p:sldId id="336" r:id="rId38"/>
    <p:sldId id="359" r:id="rId39"/>
    <p:sldId id="369" r:id="rId40"/>
    <p:sldId id="360" r:id="rId41"/>
    <p:sldId id="335" r:id="rId42"/>
    <p:sldId id="319" r:id="rId43"/>
    <p:sldId id="325" r:id="rId44"/>
    <p:sldId id="326" r:id="rId45"/>
    <p:sldId id="343" r:id="rId46"/>
    <p:sldId id="351" r:id="rId47"/>
    <p:sldId id="370" r:id="rId48"/>
    <p:sldId id="371" r:id="rId49"/>
    <p:sldId id="372" r:id="rId50"/>
    <p:sldId id="356" r:id="rId51"/>
    <p:sldId id="357" r:id="rId52"/>
    <p:sldId id="318" r:id="rId53"/>
    <p:sldId id="347" r:id="rId54"/>
    <p:sldId id="348" r:id="rId55"/>
    <p:sldId id="349" r:id="rId56"/>
    <p:sldId id="345" r:id="rId57"/>
    <p:sldId id="346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168">
          <p15:clr>
            <a:srgbClr val="A4A3A4"/>
          </p15:clr>
        </p15:guide>
        <p15:guide id="2" pos="432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500"/>
    <a:srgbClr val="F25F29"/>
    <a:srgbClr val="E444BF"/>
    <a:srgbClr val="91BED4"/>
    <a:srgbClr val="F0F0F0"/>
    <a:srgbClr val="304269"/>
    <a:srgbClr val="D9E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82" autoAdjust="0"/>
    <p:restoredTop sz="87431" autoAdjust="0"/>
  </p:normalViewPr>
  <p:slideViewPr>
    <p:cSldViewPr>
      <p:cViewPr varScale="1">
        <p:scale>
          <a:sx n="60" d="100"/>
          <a:sy n="60" d="100"/>
        </p:scale>
        <p:origin x="-776" y="-104"/>
      </p:cViewPr>
      <p:guideLst>
        <p:guide orient="horz" pos="3168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09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D7EC3-CD50-4DA5-B722-330229C0073D}" type="datetimeFigureOut">
              <a:rPr lang="en-US" smtClean="0"/>
              <a:t>2017.10.平成29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12E5A-FBEB-4329-9E4A-5F20B492F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353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E0011-04E0-4F3F-BFCE-633C944A425A}" type="datetimeFigureOut">
              <a:rPr lang="en-US" smtClean="0"/>
              <a:t>2017.10.平成29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D2AD7-BD31-48B9-8C8A-7D4EAE7F6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35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5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64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53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58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Don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81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84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6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89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Kate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26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85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46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56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315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484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42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407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356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Junior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159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Junior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00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hidden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473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043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79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17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644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Junior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033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Junior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094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Junior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971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801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Don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350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Don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29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Matt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392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Don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253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Don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63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3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Kate</a:t>
            </a:r>
          </a:p>
          <a:p>
            <a:endParaRPr lang="en-US" dirty="0" smtClean="0"/>
          </a:p>
          <a:p>
            <a:r>
              <a:rPr lang="en-US" dirty="0" smtClean="0"/>
              <a:t>Feedback is</a:t>
            </a:r>
            <a:r>
              <a:rPr lang="en-US" baseline="0" dirty="0" smtClean="0"/>
              <a:t> defined as “actionable comments and coaching timed to affect maximum behavior change”  (Hinkelman, 2017)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3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38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43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4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Matt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72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4582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950957" y="1191150"/>
            <a:ext cx="4937760" cy="983431"/>
          </a:xfrm>
          <a:solidFill>
            <a:schemeClr val="tx1">
              <a:lumMod val="95000"/>
              <a:lumOff val="5000"/>
              <a:alpha val="64000"/>
            </a:schemeClr>
          </a:solidFill>
          <a:ln w="38100" cmpd="dbl">
            <a:noFill/>
          </a:ln>
        </p:spPr>
        <p:txBody>
          <a:bodyPr tIns="137160" anchor="ctr" anchorCtr="0">
            <a:normAutofit/>
          </a:bodyPr>
          <a:lstStyle>
            <a:lvl1pPr algn="ctr">
              <a:buNone/>
              <a:defRPr sz="3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Master title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906973" y="1143000"/>
            <a:ext cx="5029200" cy="1066800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Up Landscape with Captio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800600" y="914400"/>
            <a:ext cx="3962400" cy="29718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914400"/>
            <a:ext cx="3962400" cy="29718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114800"/>
            <a:ext cx="3962400" cy="1214887"/>
          </a:xfrm>
        </p:spPr>
        <p:txBody>
          <a:bodyPr vert="horz" lIns="91440" tIns="45720" rIns="9144" bIns="45720" rtlCol="0" anchor="t" anchorCtr="0">
            <a:no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lang="en-US" sz="18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800599" y="4114800"/>
            <a:ext cx="3990975" cy="1214887"/>
          </a:xfrm>
        </p:spPr>
        <p:txBody>
          <a:bodyPr vert="horz" lIns="91440" tIns="45720" rIns="9144" bIns="45720" rtlCol="0" anchor="t" anchorCtr="0">
            <a:no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lang="en-US" sz="18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add caption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 rot="5400000">
            <a:off x="4277032" y="1991032"/>
            <a:ext cx="589936" cy="9144000"/>
            <a:chOff x="8524568" y="0"/>
            <a:chExt cx="589936" cy="68580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8524568" y="0"/>
              <a:ext cx="540774" cy="6858000"/>
            </a:xfrm>
            <a:prstGeom prst="rect">
              <a:avLst/>
            </a:prstGeom>
            <a:solidFill>
              <a:srgbClr val="FC7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7500"/>
                </a:solidFill>
              </a:endParaRPr>
            </a:p>
          </p:txBody>
        </p:sp>
        <p:cxnSp>
          <p:nvCxnSpPr>
            <p:cNvPr id="12" name="Straight Connector 11"/>
            <p:cNvCxnSpPr/>
            <p:nvPr userDrawn="1"/>
          </p:nvCxnSpPr>
          <p:spPr>
            <a:xfrm rot="5400000">
              <a:off x="5685504" y="3429000"/>
              <a:ext cx="6858000" cy="0"/>
            </a:xfrm>
            <a:prstGeom prst="line">
              <a:avLst/>
            </a:prstGeom>
            <a:ln w="50800">
              <a:solidFill>
                <a:srgbClr val="FC7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/>
              <a:pPr/>
              <a:t>2017.10.平成29</a:t>
            </a:fld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Up Snap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1223811">
            <a:off x="4598124" y="530555"/>
            <a:ext cx="2282441" cy="2467504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6000">
                <a:schemeClr val="bg1"/>
              </a:gs>
            </a:gsLst>
            <a:lin ang="14400000" scaled="0"/>
          </a:gradFill>
          <a:ln w="9525">
            <a:solidFill>
              <a:schemeClr val="bg1">
                <a:lumMod val="85000"/>
              </a:schemeClr>
            </a:solidFill>
          </a:ln>
          <a:effectLst>
            <a:outerShdw blurRad="25400" dist="12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 rot="1223811">
            <a:off x="4794084" y="657037"/>
            <a:ext cx="2035690" cy="1912315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en-US" smtClean="0"/>
              <a:t>2017.10.平成29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5943600"/>
            <a:ext cx="8204200" cy="457200"/>
          </a:xfrm>
        </p:spPr>
        <p:txBody>
          <a:bodyPr>
            <a:normAutofit/>
          </a:bodyPr>
          <a:lstStyle>
            <a:lvl1pPr>
              <a:buNone/>
              <a:defRPr sz="24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533400" y="1172146"/>
            <a:ext cx="3810000" cy="4148667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6000">
                <a:schemeClr val="bg1"/>
              </a:gs>
            </a:gsLst>
            <a:lin ang="14400000" scaled="0"/>
          </a:gradFill>
          <a:ln w="9525">
            <a:solidFill>
              <a:schemeClr val="bg1">
                <a:lumMod val="85000"/>
              </a:schemeClr>
            </a:solidFill>
          </a:ln>
          <a:effectLst>
            <a:outerShdw blurRad="25400" dist="12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80535" y="1439693"/>
            <a:ext cx="3346622" cy="3175000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81050" y="4754393"/>
            <a:ext cx="3333750" cy="317500"/>
          </a:xfrm>
        </p:spPr>
        <p:txBody>
          <a:bodyPr>
            <a:noAutofit/>
          </a:bodyPr>
          <a:lstStyle>
            <a:lvl1pPr algn="ctr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short caption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5985608" y="2877171"/>
            <a:ext cx="2624992" cy="2837829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6000">
                <a:schemeClr val="bg1"/>
              </a:gs>
            </a:gsLst>
            <a:lin ang="14400000" scaled="0"/>
          </a:gradFill>
          <a:ln w="9525">
            <a:solidFill>
              <a:schemeClr val="bg1">
                <a:lumMod val="85000"/>
              </a:schemeClr>
            </a:solidFill>
          </a:ln>
          <a:effectLst>
            <a:outerShdw blurRad="25400" dist="12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137438" y="3013976"/>
            <a:ext cx="2341209" cy="2199318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Slide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0599" y="1371600"/>
            <a:ext cx="4026757" cy="4038600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592249" y="2370152"/>
            <a:ext cx="2804822" cy="1788380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176" y="685801"/>
            <a:ext cx="2507224" cy="2514599"/>
          </a:xfrm>
          <a:prstGeom prst="rect">
            <a:avLst/>
          </a:prstGeom>
        </p:spPr>
      </p:pic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706474" y="1371600"/>
            <a:ext cx="1600200" cy="1002547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11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176" y="3429001"/>
            <a:ext cx="2507224" cy="2514599"/>
          </a:xfrm>
          <a:prstGeom prst="rect">
            <a:avLst/>
          </a:prstGeom>
        </p:spPr>
      </p:pic>
      <p:sp>
        <p:nvSpPr>
          <p:cNvPr id="17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5706474" y="4114800"/>
            <a:ext cx="1600200" cy="1002547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11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2017.10.平成29</a:t>
            </a:fld>
            <a:endParaRPr lang="en-US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spect="1"/>
          </p:cNvSpPr>
          <p:nvPr>
            <p:ph type="pic" sz="quarter" idx="13"/>
          </p:nvPr>
        </p:nvSpPr>
        <p:spPr>
          <a:xfrm>
            <a:off x="228600" y="533400"/>
            <a:ext cx="2743200" cy="36576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8"/>
          <p:cNvSpPr>
            <a:spLocks noGrp="1" noChangeAspect="1"/>
          </p:cNvSpPr>
          <p:nvPr>
            <p:ph type="pic" sz="quarter" idx="14"/>
          </p:nvPr>
        </p:nvSpPr>
        <p:spPr>
          <a:xfrm>
            <a:off x="3200400" y="533400"/>
            <a:ext cx="2743200" cy="36576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8" name="Rectangle 8"/>
          <p:cNvSpPr>
            <a:spLocks noGrp="1" noChangeAspect="1"/>
          </p:cNvSpPr>
          <p:nvPr>
            <p:ph type="pic" sz="quarter" idx="15"/>
          </p:nvPr>
        </p:nvSpPr>
        <p:spPr>
          <a:xfrm>
            <a:off x="6172200" y="533400"/>
            <a:ext cx="2743200" cy="36576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Rectangle 6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44196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6"/>
          <p:cNvSpPr>
            <a:spLocks noGrp="1"/>
          </p:cNvSpPr>
          <p:nvPr>
            <p:ph type="body" sz="quarter" idx="17" hasCustomPrompt="1"/>
          </p:nvPr>
        </p:nvSpPr>
        <p:spPr>
          <a:xfrm>
            <a:off x="3200400" y="44196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1" name="Rectangle 6"/>
          <p:cNvSpPr>
            <a:spLocks noGrp="1"/>
          </p:cNvSpPr>
          <p:nvPr>
            <p:ph type="body" sz="quarter" idx="18" hasCustomPrompt="1"/>
          </p:nvPr>
        </p:nvSpPr>
        <p:spPr>
          <a:xfrm>
            <a:off x="6172200" y="44196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 rot="5400000">
            <a:off x="4277032" y="1991032"/>
            <a:ext cx="589936" cy="9144000"/>
            <a:chOff x="8524568" y="0"/>
            <a:chExt cx="589936" cy="6858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524568" y="0"/>
              <a:ext cx="540774" cy="6858000"/>
            </a:xfrm>
            <a:prstGeom prst="rect">
              <a:avLst/>
            </a:prstGeom>
            <a:solidFill>
              <a:srgbClr val="FC7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7500"/>
                </a:solidFill>
              </a:endParaRPr>
            </a:p>
          </p:txBody>
        </p:sp>
        <p:cxnSp>
          <p:nvCxnSpPr>
            <p:cNvPr id="14" name="Straight Connector 13"/>
            <p:cNvCxnSpPr/>
            <p:nvPr userDrawn="1"/>
          </p:nvCxnSpPr>
          <p:spPr>
            <a:xfrm rot="5400000">
              <a:off x="5685504" y="3429000"/>
              <a:ext cx="6858000" cy="0"/>
            </a:xfrm>
            <a:prstGeom prst="line">
              <a:avLst/>
            </a:prstGeom>
            <a:ln w="50800">
              <a:solidFill>
                <a:srgbClr val="FC7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/>
              <a:pPr/>
              <a:t>2017.10.平成29</a:t>
            </a:fld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en-US" smtClean="0"/>
              <a:t>2017.10.平成29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741631" y="3480023"/>
            <a:ext cx="3792769" cy="2844577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558800" y="3480023"/>
            <a:ext cx="3792769" cy="2844577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5"/>
          </p:nvPr>
        </p:nvSpPr>
        <p:spPr>
          <a:xfrm>
            <a:off x="4741631" y="355823"/>
            <a:ext cx="3792769" cy="2844577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Rectangle 11"/>
          <p:cNvSpPr>
            <a:spLocks noGrp="1"/>
          </p:cNvSpPr>
          <p:nvPr>
            <p:ph type="body" sz="quarter" idx="16" hasCustomPrompt="1"/>
          </p:nvPr>
        </p:nvSpPr>
        <p:spPr>
          <a:xfrm>
            <a:off x="558800" y="355823"/>
            <a:ext cx="3792769" cy="2844577"/>
          </a:xfrm>
        </p:spPr>
        <p:txBody>
          <a:bodyPr anchor="b" anchorCtr="0">
            <a:no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18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norama Mixed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2017.10.平成29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92392" y="592392"/>
            <a:ext cx="73914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09600" y="3352800"/>
            <a:ext cx="22860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6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276600" y="3352800"/>
            <a:ext cx="22860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6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5791200" y="3352800"/>
            <a:ext cx="2286000" cy="381000"/>
          </a:xfrm>
        </p:spPr>
        <p:txBody>
          <a:bodyPr>
            <a:normAutofit/>
          </a:bodyPr>
          <a:lstStyle>
            <a:lvl1pPr>
              <a:buNone/>
              <a:defRPr sz="18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91200" y="3886200"/>
            <a:ext cx="2286000" cy="1752600"/>
          </a:xfrm>
        </p:spPr>
        <p:txBody>
          <a:bodyPr>
            <a:normAutofit/>
          </a:bodyPr>
          <a:lstStyle>
            <a:lvl1pPr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subtext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524568" y="0"/>
            <a:ext cx="540774" cy="6858000"/>
          </a:xfrm>
          <a:prstGeom prst="rect">
            <a:avLst/>
          </a:prstGeom>
          <a:solidFill>
            <a:srgbClr val="91B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7500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 rot="5400000">
            <a:off x="5693734" y="3429000"/>
            <a:ext cx="6858000" cy="0"/>
          </a:xfrm>
          <a:prstGeom prst="line">
            <a:avLst/>
          </a:prstGeom>
          <a:ln w="50800">
            <a:solidFill>
              <a:srgbClr val="91BE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Portrait with Colored Captions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en-US" smtClean="0"/>
              <a:t>2017.10.平成29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2209800" y="2411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26"/>
          </p:nvPr>
        </p:nvSpPr>
        <p:spPr>
          <a:xfrm>
            <a:off x="2209800" y="33653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25"/>
          </p:nvPr>
        </p:nvSpPr>
        <p:spPr>
          <a:xfrm>
            <a:off x="4652720" y="241192"/>
            <a:ext cx="2217698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27"/>
          </p:nvPr>
        </p:nvSpPr>
        <p:spPr>
          <a:xfrm>
            <a:off x="4648200" y="33653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  <a:solidFill>
            <a:srgbClr val="91BED4"/>
          </a:solidFill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  <a:solidFill>
            <a:srgbClr val="FC7500"/>
          </a:solidFill>
        </p:spPr>
        <p:txBody>
          <a:bodyPr anchor="b" anchorCtr="0"/>
          <a:lstStyle>
            <a:lvl1pPr marL="0" marR="0" indent="0" algn="l">
              <a:buFontTx/>
              <a:buNone/>
              <a:defRPr sz="16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2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  <a:solidFill>
            <a:srgbClr val="FC7500"/>
          </a:solidFill>
        </p:spPr>
        <p:txBody>
          <a:bodyPr anchor="t" anchorCtr="0"/>
          <a:lstStyle>
            <a:lvl1pPr marL="0" marR="0" indent="0" algn="r">
              <a:buFontTx/>
              <a:buNone/>
              <a:defRPr sz="16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  <a:solidFill>
            <a:srgbClr val="91BED4"/>
          </a:solidFill>
        </p:spPr>
        <p:txBody>
          <a:bodyPr anchor="t" anchorCtr="0"/>
          <a:lstStyle>
            <a:lvl1pPr marL="0" marR="0" indent="0" algn="l">
              <a:buFontTx/>
              <a:buNone/>
              <a:defRPr sz="16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Portrait with Captio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en-US" smtClean="0"/>
              <a:t>2017.10.平成29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2247900" y="2411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26"/>
          </p:nvPr>
        </p:nvSpPr>
        <p:spPr>
          <a:xfrm>
            <a:off x="2247900" y="33653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25"/>
          </p:nvPr>
        </p:nvSpPr>
        <p:spPr>
          <a:xfrm>
            <a:off x="4690820" y="241192"/>
            <a:ext cx="2217698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27"/>
          </p:nvPr>
        </p:nvSpPr>
        <p:spPr>
          <a:xfrm>
            <a:off x="4686300" y="33653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342900" y="1257300"/>
            <a:ext cx="1676400" cy="1905000"/>
          </a:xfrm>
          <a:noFill/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2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342900" y="3352800"/>
            <a:ext cx="1676400" cy="1905000"/>
          </a:xfrm>
          <a:noFill/>
        </p:spPr>
        <p:txBody>
          <a:bodyPr anchor="t" anchorCtr="0"/>
          <a:lstStyle>
            <a:lvl1pPr marL="0" marR="0" indent="0" algn="r"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124700" y="3352800"/>
            <a:ext cx="1676400" cy="1905000"/>
          </a:xfrm>
          <a:noFill/>
        </p:spPr>
        <p:txBody>
          <a:bodyPr anchor="t" anchorCtr="0"/>
          <a:lstStyle>
            <a:lvl1pPr marL="0" marR="0" indent="0" algn="l"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31" hasCustomPrompt="1"/>
          </p:nvPr>
        </p:nvSpPr>
        <p:spPr>
          <a:xfrm>
            <a:off x="7124700" y="12573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Portrait with Title and Large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228600" y="838200"/>
            <a:ext cx="2000252" cy="26670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1"/>
          </p:nvPr>
        </p:nvSpPr>
        <p:spPr>
          <a:xfrm>
            <a:off x="4622800" y="838200"/>
            <a:ext cx="2000252" cy="26670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30"/>
          </p:nvPr>
        </p:nvSpPr>
        <p:spPr>
          <a:xfrm>
            <a:off x="2425260" y="838200"/>
            <a:ext cx="2000252" cy="26670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32"/>
          </p:nvPr>
        </p:nvSpPr>
        <p:spPr>
          <a:xfrm>
            <a:off x="6816366" y="838200"/>
            <a:ext cx="2000252" cy="26670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733799"/>
            <a:ext cx="8610600" cy="4572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600" b="1" baseline="0">
                <a:solidFill>
                  <a:srgbClr val="FC7500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228600" y="4343399"/>
            <a:ext cx="8610600" cy="1600200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caption text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 rot="5400000">
            <a:off x="4277032" y="1991032"/>
            <a:ext cx="589936" cy="9144000"/>
            <a:chOff x="8524568" y="0"/>
            <a:chExt cx="589936" cy="6858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524568" y="0"/>
              <a:ext cx="540774" cy="6858000"/>
            </a:xfrm>
            <a:prstGeom prst="rect">
              <a:avLst/>
            </a:prstGeom>
            <a:solidFill>
              <a:srgbClr val="FC7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7500"/>
                </a:solidFill>
              </a:endParaRPr>
            </a:p>
          </p:txBody>
        </p:sp>
        <p:cxnSp>
          <p:nvCxnSpPr>
            <p:cNvPr id="14" name="Straight Connector 13"/>
            <p:cNvCxnSpPr/>
            <p:nvPr userDrawn="1"/>
          </p:nvCxnSpPr>
          <p:spPr>
            <a:xfrm rot="5400000">
              <a:off x="5685504" y="3429000"/>
              <a:ext cx="6858000" cy="0"/>
            </a:xfrm>
            <a:prstGeom prst="line">
              <a:avLst/>
            </a:prstGeom>
            <a:ln w="50800">
              <a:solidFill>
                <a:srgbClr val="FC7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/>
              <a:pPr/>
              <a:t>2017.10.平成29</a:t>
            </a:fld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762000" y="257665"/>
            <a:ext cx="4481957" cy="5990735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655438" y="257665"/>
            <a:ext cx="2366713" cy="1775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22"/>
          </p:nvPr>
        </p:nvSpPr>
        <p:spPr>
          <a:xfrm>
            <a:off x="5655438" y="2362200"/>
            <a:ext cx="2366713" cy="1775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655438" y="4495800"/>
            <a:ext cx="2366713" cy="1775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2017.10.平成29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8524568" y="0"/>
            <a:ext cx="540774" cy="6858000"/>
          </a:xfrm>
          <a:prstGeom prst="rect">
            <a:avLst/>
          </a:prstGeom>
          <a:solidFill>
            <a:srgbClr val="91B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7500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 rot="5400000">
            <a:off x="5693734" y="3429000"/>
            <a:ext cx="6858000" cy="0"/>
          </a:xfrm>
          <a:prstGeom prst="line">
            <a:avLst/>
          </a:prstGeom>
          <a:ln w="50800">
            <a:solidFill>
              <a:srgbClr val="91BE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bum Se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46839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14665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2017.10.平成29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Up: 3 Landscape with 2 Portrai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80498"/>
            <a:ext cx="1920956" cy="275762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17"/>
          </p:nvPr>
        </p:nvSpPr>
        <p:spPr>
          <a:xfrm>
            <a:off x="2881448" y="228600"/>
            <a:ext cx="5259410" cy="394455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609600" y="228601"/>
            <a:ext cx="1920956" cy="275762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799895" y="4563306"/>
            <a:ext cx="2429706" cy="1707737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2895600" y="4563306"/>
            <a:ext cx="2512020" cy="1707737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2017.10.平成29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-Up: 2 Landscape with 3 Portrai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en-US" smtClean="0"/>
              <a:t>2017.10.平成29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7"/>
          <p:cNvSpPr>
            <a:spLocks noGrp="1"/>
          </p:cNvSpPr>
          <p:nvPr>
            <p:ph type="pic" sz="quarter" idx="26"/>
          </p:nvPr>
        </p:nvSpPr>
        <p:spPr>
          <a:xfrm>
            <a:off x="529105" y="3124200"/>
            <a:ext cx="2518895" cy="3167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Rectangle 7"/>
          <p:cNvSpPr>
            <a:spLocks noGrp="1"/>
          </p:cNvSpPr>
          <p:nvPr>
            <p:ph type="pic" sz="quarter" idx="29"/>
          </p:nvPr>
        </p:nvSpPr>
        <p:spPr>
          <a:xfrm>
            <a:off x="511374" y="228601"/>
            <a:ext cx="3829900" cy="2651469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2" name="Rectangle 7"/>
          <p:cNvSpPr>
            <a:spLocks noGrp="1"/>
          </p:cNvSpPr>
          <p:nvPr>
            <p:ph type="pic" sz="quarter" idx="30"/>
          </p:nvPr>
        </p:nvSpPr>
        <p:spPr>
          <a:xfrm>
            <a:off x="4780700" y="228601"/>
            <a:ext cx="3829900" cy="2651469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pic" sz="quarter" idx="27"/>
          </p:nvPr>
        </p:nvSpPr>
        <p:spPr>
          <a:xfrm>
            <a:off x="3310405" y="3124200"/>
            <a:ext cx="2518895" cy="3167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28"/>
          </p:nvPr>
        </p:nvSpPr>
        <p:spPr>
          <a:xfrm>
            <a:off x="6091705" y="3124200"/>
            <a:ext cx="2518895" cy="3167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Grid with Capti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 userDrawn="1"/>
        </p:nvSpPr>
        <p:spPr>
          <a:xfrm>
            <a:off x="4648200" y="45582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 Placeholder 25"/>
          <p:cNvSpPr>
            <a:spLocks noGrp="1"/>
          </p:cNvSpPr>
          <p:nvPr>
            <p:ph type="body" sz="quarter" idx="31" hasCustomPrompt="1"/>
          </p:nvPr>
        </p:nvSpPr>
        <p:spPr>
          <a:xfrm>
            <a:off x="47244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67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47244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4648200" y="2910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47244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5" name="Text Placeholder 28"/>
          <p:cNvSpPr>
            <a:spLocks noGrp="1"/>
          </p:cNvSpPr>
          <p:nvPr>
            <p:ph type="body" sz="quarter" idx="20" hasCustomPrompt="1"/>
          </p:nvPr>
        </p:nvSpPr>
        <p:spPr>
          <a:xfrm>
            <a:off x="47244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228600" y="2910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2438400" y="2910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6858000" y="2910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048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8" hasCustomPrompt="1"/>
          </p:nvPr>
        </p:nvSpPr>
        <p:spPr>
          <a:xfrm>
            <a:off x="3048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2440857" y="24246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228600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4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4650657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5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25170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6" name="Text Placeholder 28"/>
          <p:cNvSpPr>
            <a:spLocks noGrp="1"/>
          </p:cNvSpPr>
          <p:nvPr>
            <p:ph type="body" sz="quarter" idx="24" hasCustomPrompt="1"/>
          </p:nvPr>
        </p:nvSpPr>
        <p:spPr>
          <a:xfrm>
            <a:off x="25170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left</a:t>
            </a:r>
            <a:endParaRPr lang="en-US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6860457" y="24246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25"/>
          <p:cNvSpPr>
            <a:spLocks noGrp="1"/>
          </p:cNvSpPr>
          <p:nvPr>
            <p:ph type="body" sz="quarter" idx="25" hasCustomPrompt="1"/>
          </p:nvPr>
        </p:nvSpPr>
        <p:spPr>
          <a:xfrm>
            <a:off x="69366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9" name="Text Placeholder 28"/>
          <p:cNvSpPr>
            <a:spLocks noGrp="1"/>
          </p:cNvSpPr>
          <p:nvPr>
            <p:ph type="body" sz="quarter" idx="26" hasCustomPrompt="1"/>
          </p:nvPr>
        </p:nvSpPr>
        <p:spPr>
          <a:xfrm>
            <a:off x="69366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left</a:t>
            </a:r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228600" y="45582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Picture Placeholder 11"/>
          <p:cNvSpPr>
            <a:spLocks noGrp="1"/>
          </p:cNvSpPr>
          <p:nvPr>
            <p:ph type="pic" sz="quarter" idx="27"/>
          </p:nvPr>
        </p:nvSpPr>
        <p:spPr>
          <a:xfrm>
            <a:off x="2435942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6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6855542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63" name="Text Placeholder 25"/>
          <p:cNvSpPr>
            <a:spLocks noGrp="1"/>
          </p:cNvSpPr>
          <p:nvPr>
            <p:ph type="body" sz="quarter" idx="29" hasCustomPrompt="1"/>
          </p:nvPr>
        </p:nvSpPr>
        <p:spPr>
          <a:xfrm>
            <a:off x="3048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64" name="Text Placeholder 28"/>
          <p:cNvSpPr>
            <a:spLocks noGrp="1"/>
          </p:cNvSpPr>
          <p:nvPr>
            <p:ph type="body" sz="quarter" idx="30" hasCustomPrompt="1"/>
          </p:nvPr>
        </p:nvSpPr>
        <p:spPr>
          <a:xfrm>
            <a:off x="3048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2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2017.10.平成29</a:t>
            </a:fld>
            <a:endParaRPr lang="en-US"/>
          </a:p>
        </p:txBody>
      </p:sp>
      <p:sp>
        <p:nvSpPr>
          <p:cNvPr id="3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Grid with Colored Cap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 userDrawn="1"/>
        </p:nvSpPr>
        <p:spPr>
          <a:xfrm>
            <a:off x="4648200" y="4558210"/>
            <a:ext cx="2057400" cy="1994990"/>
          </a:xfrm>
          <a:prstGeom prst="rect">
            <a:avLst/>
          </a:prstGeom>
          <a:solidFill>
            <a:srgbClr val="FC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 Placeholder 25"/>
          <p:cNvSpPr>
            <a:spLocks noGrp="1"/>
          </p:cNvSpPr>
          <p:nvPr>
            <p:ph type="body" sz="quarter" idx="31" hasCustomPrompt="1"/>
          </p:nvPr>
        </p:nvSpPr>
        <p:spPr>
          <a:xfrm>
            <a:off x="47244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3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47244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4648200" y="291010"/>
            <a:ext cx="2057400" cy="1994990"/>
          </a:xfrm>
          <a:prstGeom prst="rect">
            <a:avLst/>
          </a:prstGeom>
          <a:solidFill>
            <a:srgbClr val="D9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47244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7" name="Text Placeholder 28"/>
          <p:cNvSpPr>
            <a:spLocks noGrp="1"/>
          </p:cNvSpPr>
          <p:nvPr>
            <p:ph type="body" sz="quarter" idx="20" hasCustomPrompt="1"/>
          </p:nvPr>
        </p:nvSpPr>
        <p:spPr>
          <a:xfrm>
            <a:off x="47244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228600" y="291010"/>
            <a:ext cx="2057400" cy="1994990"/>
          </a:xfrm>
          <a:prstGeom prst="rect">
            <a:avLst/>
          </a:prstGeom>
          <a:solidFill>
            <a:srgbClr val="FC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7500"/>
              </a:solidFill>
            </a:endParaRPr>
          </a:p>
        </p:txBody>
      </p:sp>
      <p:sp>
        <p:nvSpPr>
          <p:cNvPr id="31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2435942" y="295275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6855542" y="2910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048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4" name="Text Placeholder 28"/>
          <p:cNvSpPr>
            <a:spLocks noGrp="1"/>
          </p:cNvSpPr>
          <p:nvPr>
            <p:ph type="body" sz="quarter" idx="18" hasCustomPrompt="1"/>
          </p:nvPr>
        </p:nvSpPr>
        <p:spPr>
          <a:xfrm>
            <a:off x="3048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38" name="Rectangle 37"/>
          <p:cNvSpPr/>
          <p:nvPr userDrawn="1"/>
        </p:nvSpPr>
        <p:spPr>
          <a:xfrm>
            <a:off x="2440857" y="2424610"/>
            <a:ext cx="2057400" cy="1994990"/>
          </a:xfrm>
          <a:prstGeom prst="rect">
            <a:avLst/>
          </a:prstGeom>
          <a:solidFill>
            <a:srgbClr val="91B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228600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0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4650657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25170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2" name="Text Placeholder 28"/>
          <p:cNvSpPr>
            <a:spLocks noGrp="1"/>
          </p:cNvSpPr>
          <p:nvPr>
            <p:ph type="body" sz="quarter" idx="24" hasCustomPrompt="1"/>
          </p:nvPr>
        </p:nvSpPr>
        <p:spPr>
          <a:xfrm>
            <a:off x="25170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left</a:t>
            </a:r>
            <a:endParaRPr lang="en-US" dirty="0"/>
          </a:p>
        </p:txBody>
      </p:sp>
      <p:sp>
        <p:nvSpPr>
          <p:cNvPr id="43" name="Rectangle 42"/>
          <p:cNvSpPr/>
          <p:nvPr userDrawn="1"/>
        </p:nvSpPr>
        <p:spPr>
          <a:xfrm>
            <a:off x="6860457" y="2424610"/>
            <a:ext cx="2057400" cy="19949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 Placeholder 25"/>
          <p:cNvSpPr>
            <a:spLocks noGrp="1"/>
          </p:cNvSpPr>
          <p:nvPr>
            <p:ph type="body" sz="quarter" idx="25" hasCustomPrompt="1"/>
          </p:nvPr>
        </p:nvSpPr>
        <p:spPr>
          <a:xfrm>
            <a:off x="69366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5" name="Text Placeholder 28"/>
          <p:cNvSpPr>
            <a:spLocks noGrp="1"/>
          </p:cNvSpPr>
          <p:nvPr>
            <p:ph type="body" sz="quarter" idx="26" hasCustomPrompt="1"/>
          </p:nvPr>
        </p:nvSpPr>
        <p:spPr>
          <a:xfrm>
            <a:off x="69366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left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228600" y="4558210"/>
            <a:ext cx="2057400" cy="1994990"/>
          </a:xfrm>
          <a:prstGeom prst="rect">
            <a:avLst/>
          </a:prstGeom>
          <a:solidFill>
            <a:srgbClr val="D9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7"/>
          </p:nvPr>
        </p:nvSpPr>
        <p:spPr>
          <a:xfrm>
            <a:off x="2438400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8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6858000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9" hasCustomPrompt="1"/>
          </p:nvPr>
        </p:nvSpPr>
        <p:spPr>
          <a:xfrm>
            <a:off x="3048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0" name="Text Placeholder 28"/>
          <p:cNvSpPr>
            <a:spLocks noGrp="1"/>
          </p:cNvSpPr>
          <p:nvPr>
            <p:ph type="body" sz="quarter" idx="30" hasCustomPrompt="1"/>
          </p:nvPr>
        </p:nvSpPr>
        <p:spPr>
          <a:xfrm>
            <a:off x="3048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29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2017.10.平成29</a:t>
            </a:fld>
            <a:endParaRPr lang="en-US"/>
          </a:p>
        </p:txBody>
      </p:sp>
      <p:sp>
        <p:nvSpPr>
          <p:cNvPr id="5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5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noramic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7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66724" y="1371599"/>
            <a:ext cx="8191501" cy="2771776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8" name="W¥ل云玗İαЂÕØÚáÛ丫:Téxt Plàçèhòlðêr 表¥鷗字㌍_W 3"/>
          <p:cNvSpPr>
            <a:spLocks noGrp="1"/>
          </p:cNvSpPr>
          <p:nvPr>
            <p:ph type="body" sz="quarter" idx="31" hasCustomPrompt="1"/>
          </p:nvPr>
        </p:nvSpPr>
        <p:spPr>
          <a:xfrm>
            <a:off x="457200" y="4343400"/>
            <a:ext cx="8229600" cy="1447800"/>
          </a:xfrm>
          <a:solidFill>
            <a:schemeClr val="bg1"/>
          </a:solidFill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 rot="5400000">
            <a:off x="4277032" y="1991032"/>
            <a:ext cx="589936" cy="9144000"/>
            <a:chOff x="8524568" y="0"/>
            <a:chExt cx="589936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8524568" y="0"/>
              <a:ext cx="540774" cy="6858000"/>
            </a:xfrm>
            <a:prstGeom prst="rect">
              <a:avLst/>
            </a:prstGeom>
            <a:solidFill>
              <a:srgbClr val="FC7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7500"/>
                </a:solidFill>
              </a:endParaRPr>
            </a:p>
          </p:txBody>
        </p:sp>
        <p:cxnSp>
          <p:nvCxnSpPr>
            <p:cNvPr id="11" name="Straight Connector 10"/>
            <p:cNvCxnSpPr/>
            <p:nvPr userDrawn="1"/>
          </p:nvCxnSpPr>
          <p:spPr>
            <a:xfrm rot="5400000">
              <a:off x="5685504" y="3429000"/>
              <a:ext cx="6858000" cy="0"/>
            </a:xfrm>
            <a:prstGeom prst="line">
              <a:avLst/>
            </a:prstGeom>
            <a:ln w="50800">
              <a:solidFill>
                <a:srgbClr val="FC7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/>
              <a:pPr/>
              <a:t>2017.10.平成29</a:t>
            </a:fld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5400000">
            <a:off x="4301613" y="1966451"/>
            <a:ext cx="540774" cy="9144000"/>
          </a:xfrm>
          <a:prstGeom prst="rect">
            <a:avLst/>
          </a:prstGeom>
          <a:solidFill>
            <a:srgbClr val="FC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75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 rot="10800000">
            <a:off x="0" y="6858000"/>
            <a:ext cx="9144000" cy="0"/>
          </a:xfrm>
          <a:prstGeom prst="line">
            <a:avLst/>
          </a:prstGeom>
          <a:ln w="50800">
            <a:solidFill>
              <a:srgbClr val="FC7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/>
              <a:pPr/>
              <a:t>2017.10.平成29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W¥ل云玗İαЂôÁûÂÚ丫:Pïçtúrê Plå¢éhõlðér 表¥鷗字㌍ 表_W 3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2974073" y="609600"/>
            <a:ext cx="3198127" cy="32004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971800" y="4038600"/>
            <a:ext cx="3200400" cy="16002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rai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/>
          </p:cNvSpPr>
          <p:nvPr>
            <p:ph type="pic" sz="quarter" idx="13"/>
          </p:nvPr>
        </p:nvSpPr>
        <p:spPr>
          <a:xfrm>
            <a:off x="645701" y="290540"/>
            <a:ext cx="4307299" cy="572926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i="0" smtClean="0"/>
              <a:t>Drag picture to placeholder or click icon to add</a:t>
            </a:r>
            <a:endParaRPr lang="en-US" i="0" dirty="0"/>
          </a:p>
        </p:txBody>
      </p:sp>
      <p:sp>
        <p:nvSpPr>
          <p:cNvPr id="10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5343525" y="2859716"/>
            <a:ext cx="3181350" cy="3181350"/>
          </a:xfrm>
        </p:spPr>
        <p:txBody>
          <a:bodyPr tIns="91440" bIns="91440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 rot="5400000">
            <a:off x="4277032" y="1991032"/>
            <a:ext cx="589936" cy="9144000"/>
            <a:chOff x="8524568" y="0"/>
            <a:chExt cx="589936" cy="6858000"/>
          </a:xfrm>
        </p:grpSpPr>
        <p:sp>
          <p:nvSpPr>
            <p:cNvPr id="14" name="Rectangle 13"/>
            <p:cNvSpPr/>
            <p:nvPr userDrawn="1"/>
          </p:nvSpPr>
          <p:spPr>
            <a:xfrm>
              <a:off x="8524568" y="0"/>
              <a:ext cx="540774" cy="6858000"/>
            </a:xfrm>
            <a:prstGeom prst="rect">
              <a:avLst/>
            </a:prstGeom>
            <a:solidFill>
              <a:srgbClr val="FC7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7500"/>
                </a:solidFill>
              </a:endParaRPr>
            </a:p>
          </p:txBody>
        </p:sp>
        <p:cxnSp>
          <p:nvCxnSpPr>
            <p:cNvPr id="15" name="Straight Connector 14"/>
            <p:cNvCxnSpPr/>
            <p:nvPr userDrawn="1"/>
          </p:nvCxnSpPr>
          <p:spPr>
            <a:xfrm rot="5400000">
              <a:off x="5685504" y="3429000"/>
              <a:ext cx="6858000" cy="0"/>
            </a:xfrm>
            <a:prstGeom prst="line">
              <a:avLst/>
            </a:prstGeom>
            <a:ln w="50800">
              <a:solidFill>
                <a:srgbClr val="FC7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/>
              <a:pPr/>
              <a:t>2017.10.平成29</a:t>
            </a:fld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096000"/>
            <a:ext cx="85344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534400" cy="6096000"/>
          </a:xfrm>
        </p:spPr>
        <p:txBody>
          <a:bodyPr/>
          <a:lstStyle>
            <a:lvl1pPr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172200"/>
            <a:ext cx="8229600" cy="571500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t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en-US" smtClean="0"/>
              <a:t>2017.10.平成29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lang="en-US" i="0" smtClean="0"/>
              <a:t>Drag picture to placeholder or click icon to add</a:t>
            </a:r>
            <a:endParaRPr lang="en-US" i="0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105400" y="5257800"/>
            <a:ext cx="4038600" cy="505047"/>
          </a:xfrm>
          <a:solidFill>
            <a:schemeClr val="tx1">
              <a:alpha val="46000"/>
            </a:schemeClr>
          </a:solidFill>
        </p:spPr>
        <p:txBody>
          <a:bodyPr>
            <a:normAutofit/>
          </a:bodyPr>
          <a:lstStyle>
            <a:lvl1pPr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2017.10.平成29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bum Section with 3 Portrai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/>
          </p:cNvSpPr>
          <p:nvPr>
            <p:ph type="title" hasCustomPrompt="1"/>
          </p:nvPr>
        </p:nvSpPr>
        <p:spPr>
          <a:xfrm>
            <a:off x="457200" y="3390900"/>
            <a:ext cx="7781730" cy="990600"/>
          </a:xfrm>
        </p:spPr>
        <p:txBody>
          <a:bodyPr vert="horz" bIns="0" anchor="b" anchorCtr="0">
            <a:normAutofit/>
          </a:bodyPr>
          <a:lstStyle>
            <a:lvl1pPr>
              <a:defRPr sz="4400" b="1" baseline="0">
                <a:solidFill>
                  <a:srgbClr val="FC7500"/>
                </a:solidFill>
              </a:defRPr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9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0"/>
            <a:ext cx="7772400" cy="838200"/>
          </a:xfrm>
        </p:spPr>
        <p:txBody>
          <a:bodyPr vert="horz" tIns="0"/>
          <a:lstStyle>
            <a:lvl1pPr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0" name="Rectangle 6"/>
          <p:cNvSpPr>
            <a:spLocks noGrp="1"/>
          </p:cNvSpPr>
          <p:nvPr>
            <p:ph type="pic" sz="quarter" idx="11"/>
          </p:nvPr>
        </p:nvSpPr>
        <p:spPr>
          <a:xfrm>
            <a:off x="490868" y="807195"/>
            <a:ext cx="22860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algn="ctr">
              <a:buFontTx/>
              <a:buNone/>
            </a:pPr>
            <a:r>
              <a:rPr lang="en-US" sz="2000" smtClean="0"/>
              <a:t>Drag picture to placeholder or click icon to add</a:t>
            </a:r>
            <a:endParaRPr lang="en-US" sz="2000" dirty="0"/>
          </a:p>
        </p:txBody>
      </p:sp>
      <p:sp>
        <p:nvSpPr>
          <p:cNvPr id="11" name="Rectangle 6"/>
          <p:cNvSpPr>
            <a:spLocks noGrp="1"/>
          </p:cNvSpPr>
          <p:nvPr>
            <p:ph type="pic" sz="quarter" idx="15"/>
          </p:nvPr>
        </p:nvSpPr>
        <p:spPr>
          <a:xfrm>
            <a:off x="3179134" y="807195"/>
            <a:ext cx="22860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algn="ctr">
              <a:buFontTx/>
              <a:buNone/>
            </a:pPr>
            <a:r>
              <a:rPr lang="en-US" sz="2000" smtClean="0"/>
              <a:t>Drag picture to placeholder or click icon to add</a:t>
            </a:r>
            <a:endParaRPr lang="en-US" sz="2000" dirty="0"/>
          </a:p>
        </p:txBody>
      </p:sp>
      <p:sp>
        <p:nvSpPr>
          <p:cNvPr id="12" name="Rectangle 6"/>
          <p:cNvSpPr>
            <a:spLocks noGrp="1"/>
          </p:cNvSpPr>
          <p:nvPr>
            <p:ph type="pic" sz="quarter" idx="16"/>
          </p:nvPr>
        </p:nvSpPr>
        <p:spPr>
          <a:xfrm>
            <a:off x="5867400" y="807195"/>
            <a:ext cx="22860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algn="ctr">
              <a:buFontTx/>
              <a:buNone/>
            </a:pPr>
            <a:r>
              <a:rPr lang="en-US" sz="2000" smtClean="0"/>
              <a:t>Drag picture to placeholder or click icon to add</a:t>
            </a:r>
            <a:endParaRPr lang="en-US" sz="2000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2017.10.平成29</a:t>
            </a:fld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8524568" y="0"/>
            <a:ext cx="540774" cy="6858000"/>
          </a:xfrm>
          <a:prstGeom prst="rect">
            <a:avLst/>
          </a:prstGeom>
          <a:solidFill>
            <a:srgbClr val="91B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7500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 rot="5400000">
            <a:off x="5693734" y="3429000"/>
            <a:ext cx="6858000" cy="0"/>
          </a:xfrm>
          <a:prstGeom prst="line">
            <a:avLst/>
          </a:prstGeom>
          <a:ln w="50800">
            <a:solidFill>
              <a:srgbClr val="91BE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465F-C26E-8645-AFF5-1E34014CE417}" type="datetimeFigureOut">
              <a:rPr lang="en-US" smtClean="0"/>
              <a:pPr/>
              <a:t>2017.10.平成29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C8510-266C-494D-8734-3380B3DC10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422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465F-C26E-8645-AFF5-1E34014CE417}" type="datetimeFigureOut">
              <a:rPr lang="en-US" smtClean="0"/>
              <a:pPr/>
              <a:t>2017.10.平成29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30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465F-C26E-8645-AFF5-1E34014CE417}" type="datetimeFigureOut">
              <a:rPr lang="en-US" smtClean="0"/>
              <a:pPr/>
              <a:t>2017.10.平成29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C8510-266C-494D-8734-3380B3DC10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5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with Transparen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762000"/>
            <a:ext cx="6299200" cy="47244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i="0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2017.10.平成29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70166" y="5669280"/>
            <a:ext cx="6297434" cy="731520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1219199" y="5715000"/>
            <a:ext cx="6191693" cy="632637"/>
          </a:xfr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000" b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800600"/>
            <a:ext cx="5486400" cy="566738"/>
          </a:xfrm>
          <a:solidFill>
            <a:srgbClr val="FC7500"/>
          </a:solidFill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76400" y="612775"/>
            <a:ext cx="5486400" cy="4114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6400" y="54435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2017.10.平成29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2017.10.平成29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9"/>
          <p:cNvSpPr>
            <a:spLocks noGrp="1" noChangeAspect="1"/>
          </p:cNvSpPr>
          <p:nvPr>
            <p:ph type="pic" sz="quarter" idx="14"/>
          </p:nvPr>
        </p:nvSpPr>
        <p:spPr>
          <a:xfrm>
            <a:off x="1244600" y="304800"/>
            <a:ext cx="6299200" cy="4724400"/>
          </a:xfrm>
          <a:solidFill>
            <a:schemeClr val="bg1">
              <a:lumMod val="95000"/>
            </a:schemeClr>
          </a:solidFill>
          <a:ln w="38100" cap="sq" cmpd="sng" algn="ctr">
            <a:noFill/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sz="280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i="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181600"/>
            <a:ext cx="7848600" cy="457200"/>
          </a:xfrm>
        </p:spPr>
        <p:txBody>
          <a:bodyPr>
            <a:normAutofit/>
          </a:bodyPr>
          <a:lstStyle>
            <a:lvl1pPr>
              <a:buNone/>
              <a:defRPr sz="24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5715000"/>
            <a:ext cx="7848600" cy="685800"/>
          </a:xfrm>
        </p:spPr>
        <p:txBody>
          <a:bodyPr>
            <a:noAutofit/>
          </a:bodyPr>
          <a:lstStyle>
            <a:lvl1pPr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dscap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77079" y="228600"/>
            <a:ext cx="8189844" cy="6172200"/>
          </a:xfrm>
          <a:prstGeom prst="rect">
            <a:avLst/>
          </a:prstGeom>
          <a:noFill/>
          <a:ln w="117475" cmpd="thinThick">
            <a:solidFill>
              <a:srgbClr val="FC75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/>
          <p:cNvSpPr>
            <a:spLocks noGrp="1" noChangeAspect="1"/>
          </p:cNvSpPr>
          <p:nvPr>
            <p:ph type="pic" sz="quarter" idx="13"/>
          </p:nvPr>
        </p:nvSpPr>
        <p:spPr>
          <a:xfrm>
            <a:off x="551994" y="299695"/>
            <a:ext cx="8040013" cy="6030010"/>
          </a:xfrm>
          <a:solidFill>
            <a:schemeClr val="bg1"/>
          </a:solidFill>
          <a:ln w="57150">
            <a:noFill/>
          </a:ln>
          <a:effectLst/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rgbClr val="FC7500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i="0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2017.10.平成29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dscape with Title">
    <p:bg>
      <p:bgPr>
        <a:solidFill>
          <a:srgbClr val="91BE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/>
              <a:pPr/>
              <a:t>2017.10.平成29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9"/>
          <p:cNvSpPr>
            <a:spLocks noGrp="1" noChangeAspect="1"/>
          </p:cNvSpPr>
          <p:nvPr>
            <p:ph type="pic" sz="quarter" idx="13"/>
          </p:nvPr>
        </p:nvSpPr>
        <p:spPr>
          <a:xfrm>
            <a:off x="533400" y="370790"/>
            <a:ext cx="8040013" cy="603001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rgbClr val="FC7500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i="0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105400" y="5257800"/>
            <a:ext cx="4038600" cy="505047"/>
          </a:xfrm>
          <a:solidFill>
            <a:schemeClr val="tx1">
              <a:alpha val="46000"/>
            </a:schemeClr>
          </a:solidFill>
        </p:spPr>
        <p:txBody>
          <a:bodyPr>
            <a:normAutofit/>
          </a:bodyPr>
          <a:lstStyle>
            <a:lvl1pPr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Portrait with Captio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spect="1"/>
          </p:cNvSpPr>
          <p:nvPr>
            <p:ph type="pic" sz="quarter" idx="13"/>
          </p:nvPr>
        </p:nvSpPr>
        <p:spPr>
          <a:xfrm>
            <a:off x="4512497" y="381000"/>
            <a:ext cx="3431353" cy="4575141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7" name="Rectangle 8"/>
          <p:cNvSpPr>
            <a:spLocks noGrp="1" noChangeAspect="1"/>
          </p:cNvSpPr>
          <p:nvPr>
            <p:ph type="pic" sz="quarter" idx="14"/>
          </p:nvPr>
        </p:nvSpPr>
        <p:spPr>
          <a:xfrm>
            <a:off x="857250" y="381000"/>
            <a:ext cx="3429000" cy="4572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181600"/>
            <a:ext cx="3476626" cy="1066800"/>
          </a:xfrm>
        </p:spPr>
        <p:txBody>
          <a:bodyPr lIns="91440" rIns="9144" anchor="t" anchorCtr="0">
            <a:no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05324" y="5181600"/>
            <a:ext cx="3476625" cy="1066800"/>
          </a:xfrm>
        </p:spPr>
        <p:txBody>
          <a:bodyPr lIns="91440" rIns="9144" anchor="t" anchorCtr="0">
            <a:no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2017.10.平成29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3200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ED2B4-868F-4681-9E70-FF7ECCDC67D4}" type="datetimeFigureOut">
              <a:rPr lang="en-US" smtClean="0"/>
              <a:t>2017.10.平成29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3200"/>
            <a:ext cx="289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3200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532519" y="0"/>
            <a:ext cx="540774" cy="6858000"/>
          </a:xfrm>
          <a:prstGeom prst="rect">
            <a:avLst/>
          </a:prstGeom>
          <a:solidFill>
            <a:srgbClr val="FC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75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5693455" y="3429000"/>
            <a:ext cx="6858000" cy="0"/>
          </a:xfrm>
          <a:prstGeom prst="line">
            <a:avLst/>
          </a:prstGeom>
          <a:ln w="50800">
            <a:solidFill>
              <a:srgbClr val="FC7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1" r:id="rId3"/>
    <p:sldLayoutId id="2147483676" r:id="rId4"/>
    <p:sldLayoutId id="2147483657" r:id="rId5"/>
    <p:sldLayoutId id="2147483655" r:id="rId6"/>
    <p:sldLayoutId id="2147483674" r:id="rId7"/>
    <p:sldLayoutId id="2147483675" r:id="rId8"/>
    <p:sldLayoutId id="2147483670" r:id="rId9"/>
    <p:sldLayoutId id="2147483671" r:id="rId10"/>
    <p:sldLayoutId id="2147483679" r:id="rId11"/>
    <p:sldLayoutId id="2147483680" r:id="rId12"/>
    <p:sldLayoutId id="2147483672" r:id="rId13"/>
    <p:sldLayoutId id="2147483673" r:id="rId14"/>
    <p:sldLayoutId id="2147483650" r:id="rId15"/>
    <p:sldLayoutId id="2147483667" r:id="rId16"/>
    <p:sldLayoutId id="2147483668" r:id="rId17"/>
    <p:sldLayoutId id="2147483666" r:id="rId18"/>
    <p:sldLayoutId id="2147483664" r:id="rId19"/>
    <p:sldLayoutId id="2147483663" r:id="rId20"/>
    <p:sldLayoutId id="2147483653" r:id="rId21"/>
    <p:sldLayoutId id="2147483652" r:id="rId22"/>
    <p:sldLayoutId id="2147483660" r:id="rId23"/>
    <p:sldLayoutId id="2147483658" r:id="rId24"/>
    <p:sldLayoutId id="2147483665" r:id="rId25"/>
    <p:sldLayoutId id="2147483669" r:id="rId26"/>
    <p:sldLayoutId id="2147483654" r:id="rId27"/>
    <p:sldLayoutId id="2147483656" r:id="rId28"/>
    <p:sldLayoutId id="2147483684" r:id="rId29"/>
    <p:sldLayoutId id="2147483685" r:id="rId30"/>
    <p:sldLayoutId id="2147483686" r:id="rId31"/>
    <p:sldLayoutId id="2147483687" r:id="rId3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jpe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moodle.hokusei.ac.jp/mod/videoassessment/view.php?id=130330&amp;group=3318" TargetMode="External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oodle.sgu.ac.jp%5C2015%5Cmod%5Cvideoassessment%5Cview.php?id=45553" TargetMode="External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moodle.sgu.ac.jp/2015/mod/videoassessment/view.php?id=46116" TargetMode="External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oleObject1.bin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5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inservice.ascd.org/less-teaching-and-more-feedback/" TargetMode="External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27664" y="5884362"/>
            <a:ext cx="7280132" cy="919948"/>
            <a:chOff x="2476096" y="2571517"/>
            <a:chExt cx="3071772" cy="558428"/>
          </a:xfrm>
        </p:grpSpPr>
        <p:sp>
          <p:nvSpPr>
            <p:cNvPr id="5" name="TextBox 4"/>
            <p:cNvSpPr txBox="1"/>
            <p:nvPr/>
          </p:nvSpPr>
          <p:spPr>
            <a:xfrm>
              <a:off x="2476096" y="2588147"/>
              <a:ext cx="1612556" cy="541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Matt Cotter</a:t>
              </a:r>
            </a:p>
            <a:p>
              <a:pPr algn="ctr"/>
              <a:r>
                <a:rPr lang="en-US" sz="2000" dirty="0" smtClean="0"/>
                <a:t>Hokusei Gakuen</a:t>
              </a:r>
              <a:r>
                <a:rPr lang="en-US" sz="2000" dirty="0"/>
                <a:t> </a:t>
              </a:r>
              <a:r>
                <a:rPr lang="en-US" sz="2000" dirty="0" smtClean="0"/>
                <a:t>University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05473" y="2571517"/>
              <a:ext cx="1642395" cy="541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Don </a:t>
              </a:r>
              <a:r>
                <a:rPr lang="en-US" sz="3200" dirty="0" err="1" smtClean="0"/>
                <a:t>Hinkelman</a:t>
              </a:r>
              <a:endParaRPr lang="en-US" sz="3200" dirty="0" smtClean="0"/>
            </a:p>
            <a:p>
              <a:pPr algn="ctr"/>
              <a:r>
                <a:rPr lang="en-US" sz="2000" dirty="0" smtClean="0"/>
                <a:t>Sapporo </a:t>
              </a:r>
              <a:r>
                <a:rPr lang="en-US" sz="2000" dirty="0" err="1" smtClean="0"/>
                <a:t>Gakuin</a:t>
              </a:r>
              <a:r>
                <a:rPr lang="en-US" sz="2000" dirty="0" smtClean="0"/>
                <a:t> University 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2399" y="625398"/>
            <a:ext cx="83526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 smtClean="0">
                <a:solidFill>
                  <a:srgbClr val="FC7500"/>
                </a:solidFill>
                <a:latin typeface="Comic Sans MS" charset="0"/>
                <a:ea typeface="Comic Sans MS" charset="0"/>
                <a:cs typeface="Comic Sans MS" charset="0"/>
              </a:rPr>
              <a:t>Balancing Real-time Feedback</a:t>
            </a:r>
            <a:endParaRPr lang="en-US" altLang="ja-JP" sz="4000" b="1" dirty="0" smtClean="0">
              <a:solidFill>
                <a:srgbClr val="FC75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altLang="ja-JP" sz="4000" b="1" dirty="0" smtClean="0">
                <a:solidFill>
                  <a:srgbClr val="FC7500"/>
                </a:solidFill>
                <a:latin typeface="Comic Sans MS" charset="0"/>
                <a:ea typeface="Comic Sans MS" charset="0"/>
                <a:cs typeface="Comic Sans MS" charset="0"/>
              </a:rPr>
              <a:t>vs. Recorded </a:t>
            </a:r>
            <a:r>
              <a:rPr lang="en-US" altLang="ja-JP" sz="4000" b="1" dirty="0" smtClean="0">
                <a:solidFill>
                  <a:srgbClr val="FC7500"/>
                </a:solidFill>
                <a:latin typeface="Comic Sans MS" charset="0"/>
                <a:ea typeface="Comic Sans MS" charset="0"/>
                <a:cs typeface="Comic Sans MS" charset="0"/>
              </a:rPr>
              <a:t>Assessments Using Moodle Rubrics</a:t>
            </a:r>
            <a:endParaRPr lang="en-US" altLang="ja-JP" sz="4000" b="1" dirty="0">
              <a:solidFill>
                <a:srgbClr val="FC75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33400" y="60467"/>
            <a:ext cx="7156506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cap="none" dirty="0" err="1" smtClean="0">
                <a:latin typeface="Comic Sans MS"/>
                <a:cs typeface="Comic Sans MS"/>
              </a:rPr>
              <a:t>MoodleMoot</a:t>
            </a:r>
            <a:r>
              <a:rPr lang="en-US" sz="2800" cap="none" dirty="0" smtClean="0">
                <a:latin typeface="Comic Sans MS"/>
                <a:cs typeface="Comic Sans MS"/>
              </a:rPr>
              <a:t> Japan 2018 – </a:t>
            </a:r>
            <a:r>
              <a:rPr lang="en-US" sz="2800" cap="none" dirty="0" err="1" smtClean="0">
                <a:latin typeface="Comic Sans MS"/>
                <a:cs typeface="Comic Sans MS"/>
              </a:rPr>
              <a:t>Musashi</a:t>
            </a:r>
            <a:r>
              <a:rPr lang="en-US" sz="2800" cap="none" dirty="0" smtClean="0">
                <a:latin typeface="Comic Sans MS"/>
                <a:cs typeface="Comic Sans MS"/>
              </a:rPr>
              <a:t> University</a:t>
            </a:r>
            <a:endParaRPr lang="en-US" sz="2800" cap="none" dirty="0" smtClean="0">
              <a:latin typeface="Comic Sans MS"/>
              <a:cs typeface="Comic Sans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4878" y="4567435"/>
            <a:ext cx="7412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 smtClean="0">
                <a:solidFill>
                  <a:srgbClr val="FC7500"/>
                </a:solidFill>
                <a:latin typeface="Comic Sans MS" charset="0"/>
                <a:ea typeface="Comic Sans MS" charset="0"/>
                <a:cs typeface="Comic Sans MS" charset="0"/>
              </a:rPr>
              <a:t>Finding the </a:t>
            </a:r>
            <a:r>
              <a:rPr lang="en-US" altLang="ja-JP" sz="3200" b="1" dirty="0">
                <a:solidFill>
                  <a:srgbClr val="FC7500"/>
                </a:solidFill>
                <a:latin typeface="Comic Sans MS" charset="0"/>
                <a:ea typeface="Comic Sans MS" charset="0"/>
                <a:cs typeface="Comic Sans MS" charset="0"/>
              </a:rPr>
              <a:t>Balance </a:t>
            </a:r>
            <a:r>
              <a:rPr lang="en-US" altLang="ja-JP" sz="3200" b="1">
                <a:solidFill>
                  <a:srgbClr val="FC7500"/>
                </a:solidFill>
                <a:latin typeface="Comic Sans MS" charset="0"/>
                <a:ea typeface="Comic Sans MS" charset="0"/>
                <a:cs typeface="Comic Sans MS" charset="0"/>
              </a:rPr>
              <a:t>: </a:t>
            </a:r>
            <a:endParaRPr lang="en-US" altLang="ja-JP" sz="3200" b="1" smtClean="0">
              <a:solidFill>
                <a:srgbClr val="FC75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altLang="ja-JP" sz="3200" b="1" dirty="0" smtClean="0">
                <a:solidFill>
                  <a:srgbClr val="FC7500"/>
                </a:solidFill>
                <a:latin typeface="Comic Sans MS" charset="0"/>
                <a:ea typeface="Comic Sans MS" charset="0"/>
                <a:cs typeface="Comic Sans MS" charset="0"/>
              </a:rPr>
              <a:t>Timing, Tools and Teaching (TTT?)</a:t>
            </a:r>
            <a:endParaRPr lang="en-US" altLang="ja-JP" sz="3200" b="1" dirty="0">
              <a:solidFill>
                <a:srgbClr val="FC75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771589"/>
            <a:ext cx="2969286" cy="1522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142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95179" y="409098"/>
            <a:ext cx="7597049" cy="2667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2400" dirty="0" smtClean="0">
              <a:solidFill>
                <a:srgbClr val="FC7500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tx1"/>
                </a:solidFill>
                <a:cs typeface="Comic Sans MS"/>
              </a:rPr>
              <a:t>2012   </a:t>
            </a:r>
            <a:r>
              <a:rPr lang="en-US" sz="2400" dirty="0" smtClean="0">
                <a:solidFill>
                  <a:schemeClr val="tx1"/>
                </a:solidFill>
                <a:cs typeface="Comic Sans MS"/>
              </a:rPr>
              <a:t>-  designed new LMS module for</a:t>
            </a:r>
            <a:r>
              <a:rPr lang="en-US" sz="2400" dirty="0">
                <a:solidFill>
                  <a:schemeClr val="tx1"/>
                </a:solidFill>
                <a:cs typeface="Comic Sans MS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cs typeface="Comic Sans MS"/>
              </a:rPr>
              <a:t>video assessment</a:t>
            </a:r>
          </a:p>
          <a:p>
            <a:pPr>
              <a:spcBef>
                <a:spcPts val="0"/>
              </a:spcBef>
            </a:pPr>
            <a:endParaRPr lang="en-US" sz="1000" dirty="0" smtClean="0">
              <a:solidFill>
                <a:schemeClr val="tx1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tx1"/>
                </a:solidFill>
                <a:cs typeface="Comic Sans MS"/>
              </a:rPr>
              <a:t>2013   </a:t>
            </a:r>
            <a:r>
              <a:rPr lang="en-US" sz="2400" dirty="0" smtClean="0">
                <a:solidFill>
                  <a:schemeClr val="tx1"/>
                </a:solidFill>
                <a:cs typeface="Comic Sans MS"/>
              </a:rPr>
              <a:t>-  added self and peer assessment</a:t>
            </a:r>
          </a:p>
          <a:p>
            <a:pPr>
              <a:spcBef>
                <a:spcPts val="0"/>
              </a:spcBef>
            </a:pPr>
            <a:endParaRPr lang="en-US" sz="1000" dirty="0" smtClean="0">
              <a:solidFill>
                <a:schemeClr val="tx1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tx1"/>
                </a:solidFill>
                <a:cs typeface="Comic Sans MS"/>
              </a:rPr>
              <a:t>2014   </a:t>
            </a:r>
            <a:r>
              <a:rPr lang="en-US" sz="2400" dirty="0">
                <a:solidFill>
                  <a:schemeClr val="tx1"/>
                </a:solidFill>
                <a:cs typeface="Comic Sans MS"/>
              </a:rPr>
              <a:t>-</a:t>
            </a:r>
            <a:r>
              <a:rPr lang="en-US" sz="2400" dirty="0" smtClean="0">
                <a:solidFill>
                  <a:schemeClr val="tx1"/>
                </a:solidFill>
                <a:cs typeface="Comic Sans MS"/>
              </a:rPr>
              <a:t>  evaluated self/peer assessment</a:t>
            </a:r>
          </a:p>
          <a:p>
            <a:pPr>
              <a:spcBef>
                <a:spcPts val="0"/>
              </a:spcBef>
            </a:pPr>
            <a:endParaRPr lang="en-US" sz="1000" dirty="0" smtClean="0">
              <a:solidFill>
                <a:schemeClr val="tx1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tx1"/>
                </a:solidFill>
                <a:cs typeface="Comic Sans MS"/>
              </a:rPr>
              <a:t>2015</a:t>
            </a:r>
            <a:r>
              <a:rPr lang="en-US" sz="2400" dirty="0" smtClean="0">
                <a:solidFill>
                  <a:schemeClr val="tx1"/>
                </a:solidFill>
                <a:cs typeface="Comic Sans MS"/>
              </a:rPr>
              <a:t>   -  added whole class synchronous assessment</a:t>
            </a:r>
          </a:p>
          <a:p>
            <a:pPr>
              <a:spcBef>
                <a:spcPts val="0"/>
              </a:spcBef>
            </a:pPr>
            <a:endParaRPr lang="en-US" sz="1000" dirty="0" smtClean="0">
              <a:solidFill>
                <a:schemeClr val="tx1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tx1"/>
                </a:solidFill>
                <a:cs typeface="Comic Sans MS"/>
              </a:rPr>
              <a:t>2016</a:t>
            </a:r>
            <a:r>
              <a:rPr lang="en-US" sz="2400" dirty="0" smtClean="0">
                <a:solidFill>
                  <a:schemeClr val="tx1"/>
                </a:solidFill>
                <a:cs typeface="Comic Sans MS"/>
              </a:rPr>
              <a:t>   </a:t>
            </a:r>
            <a:r>
              <a:rPr lang="en-US" sz="2400" dirty="0">
                <a:solidFill>
                  <a:schemeClr val="tx1"/>
                </a:solidFill>
                <a:cs typeface="Comic Sans MS"/>
              </a:rPr>
              <a:t>-  </a:t>
            </a:r>
            <a:r>
              <a:rPr lang="en-US" sz="2400" dirty="0" smtClean="0">
                <a:solidFill>
                  <a:schemeClr val="tx1"/>
                </a:solidFill>
                <a:cs typeface="Comic Sans MS"/>
              </a:rPr>
              <a:t>trialed whole </a:t>
            </a:r>
            <a:r>
              <a:rPr lang="en-US" sz="2400" dirty="0">
                <a:solidFill>
                  <a:schemeClr val="tx1"/>
                </a:solidFill>
                <a:cs typeface="Comic Sans MS"/>
              </a:rPr>
              <a:t>class synchronous </a:t>
            </a:r>
            <a:r>
              <a:rPr lang="en-US" sz="2400" dirty="0" smtClean="0">
                <a:solidFill>
                  <a:schemeClr val="tx1"/>
                </a:solidFill>
                <a:cs typeface="Comic Sans MS"/>
              </a:rPr>
              <a:t>assessment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cs typeface="Comic Sans MS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cs typeface="Comic Sans MS"/>
              </a:rPr>
              <a:t>           -  added rubric pre-calibration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85642" y="3311659"/>
            <a:ext cx="8402483" cy="3378140"/>
            <a:chOff x="377094" y="381000"/>
            <a:chExt cx="8402483" cy="3378140"/>
          </a:xfrm>
        </p:grpSpPr>
        <p:sp>
          <p:nvSpPr>
            <p:cNvPr id="11" name="TextBox 10"/>
            <p:cNvSpPr txBox="1"/>
            <p:nvPr/>
          </p:nvSpPr>
          <p:spPr>
            <a:xfrm>
              <a:off x="3638903" y="648162"/>
              <a:ext cx="514067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FC7500"/>
                  </a:solidFill>
                </a:rPr>
                <a:t>Post Performance</a:t>
              </a:r>
            </a:p>
            <a:p>
              <a:pPr algn="ctr"/>
              <a:r>
                <a:rPr lang="en-US" sz="4000" dirty="0" smtClean="0">
                  <a:solidFill>
                    <a:srgbClr val="FC7500"/>
                  </a:solidFill>
                </a:rPr>
                <a:t>Scoring &amp;</a:t>
              </a:r>
            </a:p>
            <a:p>
              <a:pPr algn="ctr"/>
              <a:r>
                <a:rPr lang="en-US" sz="4000" dirty="0" smtClean="0">
                  <a:solidFill>
                    <a:srgbClr val="FC7500"/>
                  </a:solidFill>
                </a:rPr>
                <a:t>Feedback </a:t>
              </a:r>
            </a:p>
            <a:p>
              <a:pPr algn="ctr"/>
              <a:r>
                <a:rPr lang="en-US" sz="4000" dirty="0" smtClean="0">
                  <a:solidFill>
                    <a:srgbClr val="FC7500"/>
                  </a:solidFill>
                </a:rPr>
                <a:t>(self, peer, teacher)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377094" y="381000"/>
              <a:ext cx="2895600" cy="3378140"/>
              <a:chOff x="159464" y="3215804"/>
              <a:chExt cx="2872640" cy="3674013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193780" y="4666488"/>
                <a:ext cx="9447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5400" dirty="0" smtClean="0">
                    <a:solidFill>
                      <a:srgbClr val="FC7500"/>
                    </a:solidFill>
                  </a:rPr>
                  <a:t>＋</a:t>
                </a:r>
                <a:endParaRPr lang="en-US" sz="5400" dirty="0">
                  <a:solidFill>
                    <a:srgbClr val="FC7500"/>
                  </a:solidFill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927" y="3215804"/>
                <a:ext cx="2459715" cy="1246806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464" y="5460025"/>
                <a:ext cx="2872640" cy="797022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385" y="6284649"/>
                <a:ext cx="2742161" cy="6051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3505961" y="1631512"/>
              <a:ext cx="6870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solidFill>
                    <a:srgbClr val="FC7500"/>
                  </a:solidFill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0648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116641" y="5306821"/>
            <a:ext cx="3360957" cy="378729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Comic Sans MS"/>
              </a:rPr>
              <a:t>2. Upload to PC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/>
              <a:ea typeface="+mj-ea"/>
              <a:cs typeface="Comic Sans MS"/>
            </a:endParaRPr>
          </a:p>
        </p:txBody>
      </p:sp>
      <p:pic>
        <p:nvPicPr>
          <p:cNvPr id="7" name="Picture 6" descr="images-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113" y="2277975"/>
            <a:ext cx="2278012" cy="1524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9" y="1223497"/>
            <a:ext cx="1972577" cy="1972577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10647915">
            <a:off x="4706458" y="2579215"/>
            <a:ext cx="797982" cy="622299"/>
          </a:xfrm>
          <a:prstGeom prst="rightArrow">
            <a:avLst>
              <a:gd name="adj1" fmla="val 50000"/>
              <a:gd name="adj2" fmla="val 3315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006094" y="4437051"/>
            <a:ext cx="2133291" cy="2118268"/>
            <a:chOff x="6394052" y="4415040"/>
            <a:chExt cx="2133291" cy="211826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94052" y="4415040"/>
              <a:ext cx="2133291" cy="2118268"/>
            </a:xfrm>
            <a:prstGeom prst="rect">
              <a:avLst/>
            </a:prstGeom>
          </p:spPr>
        </p:pic>
        <p:pic>
          <p:nvPicPr>
            <p:cNvPr id="11" name="Picture 10" descr="Screen shot 2014-11-18 at 4.41.21 P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81800" y="4953000"/>
              <a:ext cx="1400203" cy="848151"/>
            </a:xfrm>
            <a:prstGeom prst="rect">
              <a:avLst/>
            </a:prstGeom>
          </p:spPr>
        </p:pic>
      </p:grpSp>
      <p:sp>
        <p:nvSpPr>
          <p:cNvPr id="21" name="Right Arrow 20"/>
          <p:cNvSpPr/>
          <p:nvPr/>
        </p:nvSpPr>
        <p:spPr>
          <a:xfrm rot="8573481">
            <a:off x="5586116" y="4079655"/>
            <a:ext cx="1020214" cy="622299"/>
          </a:xfrm>
          <a:prstGeom prst="rightArrow">
            <a:avLst>
              <a:gd name="adj1" fmla="val 50000"/>
              <a:gd name="adj2" fmla="val 3315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03619" y="2078787"/>
            <a:ext cx="2282119" cy="2128479"/>
            <a:chOff x="6195479" y="1329801"/>
            <a:chExt cx="2282119" cy="2128479"/>
          </a:xfrm>
        </p:grpSpPr>
        <p:sp>
          <p:nvSpPr>
            <p:cNvPr id="12" name="Oval Callout 11"/>
            <p:cNvSpPr/>
            <p:nvPr/>
          </p:nvSpPr>
          <p:spPr>
            <a:xfrm>
              <a:off x="6195479" y="1329801"/>
              <a:ext cx="2282119" cy="2128479"/>
            </a:xfrm>
            <a:prstGeom prst="wedgeEllipseCallout">
              <a:avLst>
                <a:gd name="adj1" fmla="val -74768"/>
                <a:gd name="adj2" fmla="val -4934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E44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50012" y="1655376"/>
              <a:ext cx="161852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E444BF"/>
                  </a:solidFill>
                </a:rPr>
                <a:t>“Hi everyone. Today I’m going to talk about cute stuff!”</a:t>
              </a:r>
              <a:endParaRPr lang="en-US" dirty="0">
                <a:solidFill>
                  <a:srgbClr val="E444BF"/>
                </a:solidFill>
              </a:endParaRP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76439" y="368367"/>
            <a:ext cx="8401159" cy="481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FC7500"/>
                </a:solidFill>
                <a:latin typeface="Comic Sans MS"/>
                <a:cs typeface="Comic Sans MS"/>
              </a:rPr>
              <a:t>What is the Moodle Video Assessment Module?</a:t>
            </a:r>
            <a:endParaRPr lang="en-US" sz="2800" b="1" dirty="0">
              <a:solidFill>
                <a:srgbClr val="FC7500"/>
              </a:solidFill>
              <a:latin typeface="Comic Sans MS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1354945"/>
            <a:ext cx="3801459" cy="468382"/>
          </a:xfrm>
        </p:spPr>
        <p:txBody>
          <a:bodyPr anchor="ctr">
            <a:noAutofit/>
          </a:bodyPr>
          <a:lstStyle/>
          <a:p>
            <a:r>
              <a:rPr lang="en-US" sz="2400" b="1" dirty="0" smtClean="0">
                <a:latin typeface="Comic Sans MS"/>
                <a:cs typeface="Comic Sans MS"/>
              </a:rPr>
              <a:t>1. Video </a:t>
            </a:r>
            <a:r>
              <a:rPr lang="en-US" sz="2400" b="1" dirty="0">
                <a:latin typeface="Comic Sans MS"/>
                <a:cs typeface="Comic Sans MS"/>
              </a:rPr>
              <a:t>p</a:t>
            </a:r>
            <a:r>
              <a:rPr lang="en-US" sz="2400" b="1" dirty="0" smtClean="0">
                <a:latin typeface="Comic Sans MS"/>
                <a:cs typeface="Comic Sans MS"/>
              </a:rPr>
              <a:t>resentation</a:t>
            </a:r>
            <a:endParaRPr lang="en-US" sz="24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39561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12192" y="191510"/>
            <a:ext cx="5470541" cy="378729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Comic Sans MS"/>
              </a:rPr>
              <a:t>3. Upload from </a:t>
            </a:r>
            <a:r>
              <a:rPr lang="en-US" sz="2800" b="1" dirty="0" smtClean="0">
                <a:latin typeface="Comic Sans MS"/>
                <a:ea typeface="+mj-ea"/>
                <a:cs typeface="Comic Sans MS"/>
              </a:rPr>
              <a:t>PC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Comic Sans MS"/>
              </a:rPr>
              <a:t>to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Comic Sans MS"/>
              </a:rPr>
              <a:t>Moodle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/>
              <a:ea typeface="+mj-ea"/>
              <a:cs typeface="Comic Sans MS"/>
            </a:endParaRPr>
          </a:p>
        </p:txBody>
      </p:sp>
      <p:pic>
        <p:nvPicPr>
          <p:cNvPr id="5" name="Picture 4" descr="Screen shot 2014-11-18 at 4.46.0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58" y="952838"/>
            <a:ext cx="3672441" cy="2642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U-Turn Arrow 6"/>
          <p:cNvSpPr/>
          <p:nvPr/>
        </p:nvSpPr>
        <p:spPr>
          <a:xfrm flipH="1">
            <a:off x="2514600" y="1371600"/>
            <a:ext cx="3592023" cy="311039"/>
          </a:xfrm>
          <a:prstGeom prst="uturnArrow">
            <a:avLst>
              <a:gd name="adj1" fmla="val 26050"/>
              <a:gd name="adj2" fmla="val 22375"/>
              <a:gd name="adj3" fmla="val 20801"/>
              <a:gd name="adj4" fmla="val 43750"/>
              <a:gd name="adj5" fmla="val 100000"/>
            </a:avLst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 txBox="1">
            <a:spLocks/>
          </p:cNvSpPr>
          <p:nvPr/>
        </p:nvSpPr>
        <p:spPr>
          <a:xfrm>
            <a:off x="2514600" y="3780518"/>
            <a:ext cx="5815756" cy="378729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Comic Sans MS"/>
              </a:rPr>
              <a:t>4.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Comic Sans MS"/>
              </a:rPr>
              <a:t>Associate Video with student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/>
              <a:ea typeface="+mj-ea"/>
              <a:cs typeface="Comic Sans MS"/>
            </a:endParaRPr>
          </a:p>
        </p:txBody>
      </p:sp>
      <p:pic>
        <p:nvPicPr>
          <p:cNvPr id="10" name="Picture 9" descr="Screen shot 2014-11-18 at 5.04.2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775" y="1722398"/>
            <a:ext cx="1181581" cy="1499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Screen shot 2014-11-18 at 5.14.0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9237" y="5607361"/>
            <a:ext cx="1111063" cy="21599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85579" y="1722398"/>
            <a:ext cx="3156558" cy="609600"/>
          </a:xfrm>
          <a:prstGeom prst="ellipse">
            <a:avLst/>
          </a:prstGeom>
          <a:solidFill>
            <a:srgbClr val="F749F6">
              <a:alpha val="26000"/>
            </a:srgbClr>
          </a:solidFill>
          <a:ln>
            <a:solidFill>
              <a:srgbClr val="F749F6">
                <a:alpha val="30000"/>
              </a:srgbClr>
            </a:solidFill>
          </a:ln>
          <a:effectLst>
            <a:reflection blurRad="101600" stA="3000" endPos="20000" dist="12700" dir="5400000" sy="-100000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0600" y="4267200"/>
            <a:ext cx="7154052" cy="2393280"/>
            <a:chOff x="990600" y="4267200"/>
            <a:chExt cx="7154052" cy="2393280"/>
          </a:xfrm>
        </p:grpSpPr>
        <p:pic>
          <p:nvPicPr>
            <p:cNvPr id="9" name="Picture 8" descr="Screen shot 2014-11-18 at 4.54.30 P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600" y="4267200"/>
              <a:ext cx="7154052" cy="23932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Oval 13"/>
            <p:cNvSpPr/>
            <p:nvPr/>
          </p:nvSpPr>
          <p:spPr>
            <a:xfrm>
              <a:off x="4499728" y="5421798"/>
              <a:ext cx="2292763" cy="609600"/>
            </a:xfrm>
            <a:prstGeom prst="ellipse">
              <a:avLst/>
            </a:prstGeom>
            <a:solidFill>
              <a:srgbClr val="F749F6">
                <a:alpha val="26000"/>
              </a:srgbClr>
            </a:solidFill>
            <a:ln>
              <a:solidFill>
                <a:srgbClr val="F749F6">
                  <a:alpha val="30000"/>
                </a:srgbClr>
              </a:solidFill>
            </a:ln>
            <a:effectLst>
              <a:reflection blurRad="101600" stA="3000" endPos="20000" dist="12700" dir="5400000" sy="-100000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th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5257800"/>
            <a:ext cx="1035595" cy="1140481"/>
          </a:xfrm>
          <a:prstGeom prst="rect">
            <a:avLst/>
          </a:prstGeom>
          <a:ln>
            <a:solidFill>
              <a:srgbClr val="F749F6"/>
            </a:solidFill>
          </a:ln>
        </p:spPr>
      </p:pic>
    </p:spTree>
    <p:extLst>
      <p:ext uri="{BB962C8B-B14F-4D97-AF65-F5344CB8AC3E}">
        <p14:creationId xmlns:p14="http://schemas.microsoft.com/office/powerpoint/2010/main" val="1982658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1-18 at 5.00.4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14400"/>
            <a:ext cx="7326873" cy="3893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Screen shot 2014-11-18 at 5.04.2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973" y="1593960"/>
            <a:ext cx="1328034" cy="1685582"/>
          </a:xfrm>
          <a:prstGeom prst="rect">
            <a:avLst/>
          </a:prstGeom>
          <a:ln w="19050" cap="flat" cmpd="sng" algn="ctr">
            <a:solidFill>
              <a:srgbClr val="F749F6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Picture 9" descr="Screen shot 2014-11-18 at 5.05.0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973" y="3114518"/>
            <a:ext cx="1328034" cy="23986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43226" y="251572"/>
            <a:ext cx="7005374" cy="520700"/>
          </a:xfrm>
        </p:spPr>
        <p:txBody>
          <a:bodyPr anchor="ctr">
            <a:noAutofit/>
          </a:bodyPr>
          <a:lstStyle/>
          <a:p>
            <a:r>
              <a:rPr lang="en-US" sz="3200" dirty="0" smtClean="0">
                <a:latin typeface="Comic Sans MS"/>
                <a:cs typeface="Comic Sans MS"/>
              </a:rPr>
              <a:t>5. Assess the Presentation</a:t>
            </a:r>
            <a:endParaRPr lang="en-US" sz="3200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86600" y="3962400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rgbClr val="F749F6"/>
                  </a:solidFill>
                </a:ln>
                <a:latin typeface="Comic Sans MS"/>
                <a:cs typeface="Comic Sans MS"/>
              </a:rPr>
              <a:t>Comments</a:t>
            </a:r>
            <a:endParaRPr lang="en-US" dirty="0">
              <a:ln>
                <a:solidFill>
                  <a:srgbClr val="F749F6"/>
                </a:solidFill>
              </a:ln>
              <a:latin typeface="Comic Sans MS"/>
              <a:cs typeface="Comic Sans MS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112935" y="1066800"/>
            <a:ext cx="1507065" cy="527159"/>
          </a:xfrm>
          <a:prstGeom prst="straightConnector1">
            <a:avLst/>
          </a:prstGeom>
          <a:ln>
            <a:solidFill>
              <a:srgbClr val="F749F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7438572" y="2939144"/>
            <a:ext cx="410028" cy="947056"/>
          </a:xfrm>
          <a:prstGeom prst="straightConnector1">
            <a:avLst/>
          </a:prstGeom>
          <a:ln>
            <a:solidFill>
              <a:srgbClr val="F749F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696200" y="914400"/>
            <a:ext cx="974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rgbClr val="F749F6"/>
                  </a:solidFill>
                </a:ln>
                <a:latin typeface="Comic Sans MS"/>
                <a:cs typeface="Comic Sans MS"/>
              </a:rPr>
              <a:t>Score</a:t>
            </a:r>
            <a:endParaRPr lang="en-US" dirty="0">
              <a:ln>
                <a:solidFill>
                  <a:srgbClr val="F749F6"/>
                </a:solidFill>
              </a:ln>
              <a:latin typeface="Comic Sans MS"/>
              <a:cs typeface="Comic Sans M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00600" y="1371600"/>
            <a:ext cx="2152953" cy="609600"/>
          </a:xfrm>
          <a:prstGeom prst="ellipse">
            <a:avLst/>
          </a:prstGeom>
          <a:solidFill>
            <a:srgbClr val="F749F6">
              <a:alpha val="26000"/>
            </a:srgbClr>
          </a:solidFill>
          <a:ln>
            <a:solidFill>
              <a:srgbClr val="F749F6">
                <a:alpha val="30000"/>
              </a:srgbClr>
            </a:solidFill>
          </a:ln>
          <a:effectLst>
            <a:reflection blurRad="101600" stA="3000" endPos="20000" dist="12700" dir="5400000" sy="-100000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705600" y="2057400"/>
            <a:ext cx="979414" cy="609600"/>
          </a:xfrm>
          <a:prstGeom prst="ellipse">
            <a:avLst/>
          </a:prstGeom>
          <a:solidFill>
            <a:srgbClr val="F749F6">
              <a:alpha val="26000"/>
            </a:srgbClr>
          </a:solidFill>
          <a:ln>
            <a:solidFill>
              <a:srgbClr val="F749F6">
                <a:alpha val="30000"/>
              </a:srgbClr>
            </a:solidFill>
          </a:ln>
          <a:effectLst>
            <a:reflection blurRad="101600" stA="3000" endPos="20000" dist="12700" dir="5400000" sy="-100000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04800" y="4876800"/>
            <a:ext cx="8382000" cy="14516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sz="2400" dirty="0" smtClean="0">
              <a:solidFill>
                <a:schemeClr val="tx1"/>
              </a:solidFill>
              <a:cs typeface="Comic Sans MS"/>
            </a:endParaRPr>
          </a:p>
          <a:p>
            <a:pPr marL="342900" indent="-342900" fontAlgn="base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cs typeface="Comic Sans MS"/>
              </a:rPr>
              <a:t>Teachers and students watch videos and assess themselves and/or peers on simple/complex predetermined rubric criteria.</a:t>
            </a:r>
          </a:p>
          <a:p>
            <a:pPr marL="342900" indent="-342900" fontAlgn="base">
              <a:buFont typeface="Arial"/>
              <a:buChar char="•"/>
            </a:pPr>
            <a:endParaRPr lang="en-US" sz="1400" dirty="0">
              <a:solidFill>
                <a:schemeClr val="tx1"/>
              </a:solidFill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54227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1"/>
            <a:ext cx="80772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Video assessment module </a:t>
            </a:r>
            <a:r>
              <a:rPr lang="en-US" sz="3600" dirty="0" smtClean="0">
                <a:solidFill>
                  <a:srgbClr val="FC7500"/>
                </a:solidFill>
              </a:rPr>
              <a:t>- In use </a:t>
            </a:r>
            <a:endParaRPr lang="en-US" sz="3600" dirty="0">
              <a:solidFill>
                <a:srgbClr val="FC7500"/>
              </a:solidFill>
            </a:endParaRPr>
          </a:p>
        </p:txBody>
      </p:sp>
      <p:pic>
        <p:nvPicPr>
          <p:cNvPr id="3" name="VA - commenting and grad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1066800"/>
            <a:ext cx="77724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4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46142"/>
            <a:ext cx="6934200" cy="5283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770813" cy="674314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Calibri"/>
                <a:cs typeface="Calibri"/>
              </a:rPr>
              <a:t>PRELIMINARY RESULTS 2016</a:t>
            </a:r>
            <a:br>
              <a:rPr lang="en-US" sz="4000" b="1" dirty="0" smtClean="0">
                <a:latin typeface="Calibri"/>
                <a:cs typeface="Calibri"/>
              </a:rPr>
            </a:br>
            <a:r>
              <a:rPr lang="en-US" sz="4000" b="1" dirty="0" smtClean="0">
                <a:solidFill>
                  <a:srgbClr val="E46C0A"/>
                </a:solidFill>
                <a:latin typeface="Calibri"/>
                <a:cs typeface="Calibri"/>
              </a:rPr>
              <a:t>Quantitative</a:t>
            </a:r>
            <a:endParaRPr lang="en-US" sz="4000" b="1" dirty="0">
              <a:solidFill>
                <a:srgbClr val="E46C0A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840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8825"/>
            <a:ext cx="79248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smtClean="0">
                <a:solidFill>
                  <a:srgbClr val="FC7500"/>
                </a:solidFill>
              </a:rPr>
              <a:t>Findings </a:t>
            </a:r>
            <a:r>
              <a:rPr lang="en-US" dirty="0" smtClean="0">
                <a:solidFill>
                  <a:srgbClr val="FC7500"/>
                </a:solidFill>
              </a:rPr>
              <a:t>(until 2016)</a:t>
            </a:r>
            <a:endParaRPr lang="en-US" dirty="0">
              <a:solidFill>
                <a:srgbClr val="FC7500"/>
              </a:solidFill>
            </a:endParaRPr>
          </a:p>
        </p:txBody>
      </p:sp>
      <p:pic>
        <p:nvPicPr>
          <p:cNvPr id="5" name="Picture 4" descr="tumblr_m1y4t0rQdr1qaw9v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733800"/>
            <a:ext cx="1883706" cy="190189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2400" y="687618"/>
            <a:ext cx="8619306" cy="3519514"/>
            <a:chOff x="152400" y="1770365"/>
            <a:chExt cx="8454396" cy="2115835"/>
          </a:xfrm>
        </p:grpSpPr>
        <p:sp>
          <p:nvSpPr>
            <p:cNvPr id="3" name="Oval Callout 2"/>
            <p:cNvSpPr/>
            <p:nvPr/>
          </p:nvSpPr>
          <p:spPr>
            <a:xfrm>
              <a:off x="152400" y="1770365"/>
              <a:ext cx="8153400" cy="2115835"/>
            </a:xfrm>
            <a:prstGeom prst="wedgeEllipseCallout">
              <a:avLst>
                <a:gd name="adj1" fmla="val 39781"/>
                <a:gd name="adj2" fmla="val 51013"/>
              </a:avLst>
            </a:prstGeom>
            <a:solidFill>
              <a:srgbClr val="FF6600">
                <a:alpha val="4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" name="Content Placeholder 2"/>
            <p:cNvSpPr txBox="1">
              <a:spLocks/>
            </p:cNvSpPr>
            <p:nvPr/>
          </p:nvSpPr>
          <p:spPr>
            <a:xfrm>
              <a:off x="825079" y="1770365"/>
              <a:ext cx="7781717" cy="146578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endParaRPr lang="en-US" sz="1000" dirty="0" smtClean="0">
                <a:solidFill>
                  <a:srgbClr val="000000"/>
                </a:solidFill>
                <a:cs typeface="Comic Sans MS"/>
              </a:endParaRPr>
            </a:p>
            <a:p>
              <a:pPr>
                <a:spcBef>
                  <a:spcPts val="0"/>
                </a:spcBef>
              </a:pPr>
              <a:r>
                <a:rPr lang="en-US" sz="2800" dirty="0" smtClean="0">
                  <a:solidFill>
                    <a:srgbClr val="000000"/>
                  </a:solidFill>
                  <a:cs typeface="Comic Sans MS"/>
                </a:rPr>
                <a:t>                              Quantitative</a:t>
              </a:r>
              <a:endParaRPr lang="en-US" sz="2800" dirty="0">
                <a:solidFill>
                  <a:srgbClr val="000000"/>
                </a:solidFill>
                <a:cs typeface="Comic Sans MS"/>
              </a:endParaRPr>
            </a:p>
            <a:p>
              <a:pPr marL="342900" indent="-342900">
                <a:spcBef>
                  <a:spcPts val="0"/>
                </a:spcBef>
                <a:buFont typeface="Arial"/>
                <a:buChar char="•"/>
              </a:pPr>
              <a:r>
                <a:rPr lang="en-US" sz="2400" dirty="0" smtClean="0">
                  <a:solidFill>
                    <a:srgbClr val="000000"/>
                  </a:solidFill>
                  <a:cs typeface="Comic Sans MS"/>
                </a:rPr>
                <a:t>Students rated themselves lower than peers and </a:t>
              </a:r>
            </a:p>
            <a:p>
              <a:pPr>
                <a:spcBef>
                  <a:spcPts val="0"/>
                </a:spcBef>
              </a:pPr>
              <a:r>
                <a:rPr lang="en-US" sz="2400" dirty="0">
                  <a:solidFill>
                    <a:srgbClr val="000000"/>
                  </a:solidFill>
                  <a:cs typeface="Comic Sans MS"/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  <a:cs typeface="Comic Sans MS"/>
                </a:rPr>
                <a:t>    teachers.</a:t>
              </a:r>
            </a:p>
            <a:p>
              <a:pPr marL="342900" indent="-342900">
                <a:spcBef>
                  <a:spcPts val="0"/>
                </a:spcBef>
                <a:buFont typeface="Arial"/>
                <a:buChar char="•"/>
              </a:pPr>
              <a:r>
                <a:rPr lang="en-US" sz="2400" dirty="0" smtClean="0">
                  <a:solidFill>
                    <a:srgbClr val="000000"/>
                  </a:solidFill>
                  <a:cs typeface="Comic Sans MS"/>
                </a:rPr>
                <a:t>Peers scored almost the same as teachers.</a:t>
              </a:r>
            </a:p>
            <a:p>
              <a:pPr marL="342900" indent="-342900">
                <a:spcBef>
                  <a:spcPts val="0"/>
                </a:spcBef>
                <a:buFont typeface="Arial"/>
                <a:buChar char="•"/>
              </a:pPr>
              <a:r>
                <a:rPr lang="en-US" sz="2400" dirty="0" smtClean="0">
                  <a:solidFill>
                    <a:srgbClr val="000000"/>
                  </a:solidFill>
                  <a:cs typeface="Comic Sans MS"/>
                </a:rPr>
                <a:t> Students scores are closer to teacher scores during post assessment. </a:t>
              </a:r>
            </a:p>
            <a:p>
              <a:pPr marL="342900" indent="-342900">
                <a:spcBef>
                  <a:spcPts val="0"/>
                </a:spcBef>
                <a:buFont typeface="Arial"/>
                <a:buChar char="•"/>
              </a:pPr>
              <a:r>
                <a:rPr lang="en-US" sz="2400" dirty="0" smtClean="0">
                  <a:solidFill>
                    <a:srgbClr val="000000"/>
                  </a:solidFill>
                  <a:cs typeface="Comic Sans MS"/>
                </a:rPr>
                <a:t>Student scores are higher when scoring in real time.</a:t>
              </a:r>
            </a:p>
            <a:p>
              <a:pPr marL="342900" indent="-342900">
                <a:spcBef>
                  <a:spcPts val="0"/>
                </a:spcBef>
                <a:buFont typeface="Arial"/>
                <a:buChar char="•"/>
              </a:pPr>
              <a:endParaRPr lang="en-US" sz="2400" dirty="0" smtClean="0">
                <a:solidFill>
                  <a:srgbClr val="000000"/>
                </a:solidFill>
                <a:cs typeface="Comic Sans MS"/>
              </a:endParaRPr>
            </a:p>
            <a:p>
              <a:pPr>
                <a:spcBef>
                  <a:spcPts val="0"/>
                </a:spcBef>
              </a:pPr>
              <a:endParaRPr lang="en-US" sz="1000" dirty="0" smtClean="0">
                <a:solidFill>
                  <a:srgbClr val="000000"/>
                </a:solidFill>
                <a:cs typeface="Comic Sans M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81708" y="4287743"/>
            <a:ext cx="7643946" cy="2498465"/>
            <a:chOff x="152400" y="4114800"/>
            <a:chExt cx="7643946" cy="2590800"/>
          </a:xfrm>
        </p:grpSpPr>
        <p:sp>
          <p:nvSpPr>
            <p:cNvPr id="8" name="Oval Callout 7"/>
            <p:cNvSpPr/>
            <p:nvPr/>
          </p:nvSpPr>
          <p:spPr>
            <a:xfrm>
              <a:off x="152400" y="4114800"/>
              <a:ext cx="7315200" cy="2590800"/>
            </a:xfrm>
            <a:prstGeom prst="wedgeEllipseCallout">
              <a:avLst>
                <a:gd name="adj1" fmla="val 51038"/>
                <a:gd name="adj2" fmla="val -22907"/>
              </a:avLst>
            </a:prstGeom>
            <a:solidFill>
              <a:srgbClr val="FF6600">
                <a:alpha val="48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633546" y="4228459"/>
              <a:ext cx="7162800" cy="243840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2400" dirty="0">
                  <a:solidFill>
                    <a:srgbClr val="000000"/>
                  </a:solidFill>
                  <a:cs typeface="Comic Sans MS"/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  <a:cs typeface="Comic Sans MS"/>
                </a:rPr>
                <a:t>                                </a:t>
              </a:r>
              <a:r>
                <a:rPr lang="en-US" sz="2800" dirty="0" smtClean="0">
                  <a:solidFill>
                    <a:srgbClr val="000000"/>
                  </a:solidFill>
                  <a:cs typeface="Comic Sans MS"/>
                </a:rPr>
                <a:t>Qualitative</a:t>
              </a:r>
            </a:p>
            <a:p>
              <a:pPr marL="342900" indent="-342900">
                <a:spcBef>
                  <a:spcPts val="0"/>
                </a:spcBef>
                <a:buFont typeface="Arial"/>
                <a:buChar char="•"/>
              </a:pPr>
              <a:r>
                <a:rPr lang="en-US" sz="2400" dirty="0" smtClean="0">
                  <a:solidFill>
                    <a:srgbClr val="000000"/>
                  </a:solidFill>
                  <a:cs typeface="Comic Sans MS"/>
                </a:rPr>
                <a:t>Students valued the assessment task. </a:t>
              </a:r>
            </a:p>
            <a:p>
              <a:pPr marL="342900" indent="-342900">
                <a:spcBef>
                  <a:spcPts val="0"/>
                </a:spcBef>
                <a:buFont typeface="Arial"/>
                <a:buChar char="•"/>
              </a:pPr>
              <a:r>
                <a:rPr lang="en-US" sz="2400" dirty="0" smtClean="0">
                  <a:solidFill>
                    <a:srgbClr val="000000"/>
                  </a:solidFill>
                  <a:cs typeface="Comic Sans MS"/>
                </a:rPr>
                <a:t>Students valued teacher feedback over peer and</a:t>
              </a:r>
            </a:p>
            <a:p>
              <a:pPr>
                <a:spcBef>
                  <a:spcPts val="0"/>
                </a:spcBef>
              </a:pPr>
              <a:r>
                <a:rPr lang="en-US" sz="2400" dirty="0">
                  <a:solidFill>
                    <a:srgbClr val="000000"/>
                  </a:solidFill>
                  <a:cs typeface="Comic Sans MS"/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  <a:cs typeface="Comic Sans MS"/>
                </a:rPr>
                <a:t>    self feedback but still valued peer feedback.</a:t>
              </a:r>
            </a:p>
            <a:p>
              <a:pPr marL="342900" indent="-342900">
                <a:spcBef>
                  <a:spcPts val="0"/>
                </a:spcBef>
                <a:buFont typeface="Arial"/>
                <a:buChar char="•"/>
              </a:pPr>
              <a:r>
                <a:rPr lang="en-US" sz="2400" dirty="0" smtClean="0">
                  <a:solidFill>
                    <a:srgbClr val="000000"/>
                  </a:solidFill>
                  <a:cs typeface="Comic Sans MS"/>
                </a:rPr>
                <a:t>Students would rather be assessed than assess. </a:t>
              </a:r>
            </a:p>
            <a:p>
              <a:pPr>
                <a:spcBef>
                  <a:spcPts val="0"/>
                </a:spcBef>
              </a:pPr>
              <a:endParaRPr lang="en-US" sz="2800" dirty="0">
                <a:solidFill>
                  <a:srgbClr val="000000"/>
                </a:solidFill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5556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5" y="4581632"/>
            <a:ext cx="1683634" cy="1968500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1630209" y="3628654"/>
            <a:ext cx="6675591" cy="2921477"/>
          </a:xfrm>
          <a:prstGeom prst="wedgeEllipseCallout">
            <a:avLst>
              <a:gd name="adj1" fmla="val -55021"/>
              <a:gd name="adj2" fmla="val 9306"/>
            </a:avLst>
          </a:prstGeom>
          <a:solidFill>
            <a:srgbClr val="FF6600">
              <a:alpha val="48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" name="Oval Callout 9"/>
          <p:cNvSpPr/>
          <p:nvPr/>
        </p:nvSpPr>
        <p:spPr>
          <a:xfrm>
            <a:off x="152400" y="759769"/>
            <a:ext cx="8312439" cy="2636707"/>
          </a:xfrm>
          <a:prstGeom prst="wedgeEllipseCallout">
            <a:avLst>
              <a:gd name="adj1" fmla="val -39056"/>
              <a:gd name="adj2" fmla="val 90881"/>
            </a:avLst>
          </a:prstGeom>
          <a:solidFill>
            <a:srgbClr val="FF6600">
              <a:alpha val="48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1580" y="1035559"/>
            <a:ext cx="7626639" cy="230862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1) Was the </a:t>
            </a:r>
            <a:r>
              <a:rPr lang="en-US" sz="2800" dirty="0">
                <a:solidFill>
                  <a:schemeClr val="tx1"/>
                </a:solidFill>
              </a:rPr>
              <a:t>load too big for the students?</a:t>
            </a:r>
          </a:p>
          <a:p>
            <a:pPr marL="342900" indent="-342900">
              <a:buFont typeface="Arial" charset="0"/>
              <a:buChar char="•"/>
            </a:pPr>
            <a:endParaRPr lang="en-US" sz="800" dirty="0" smtClean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Students spent a lot of time doing 4 out of 5 presentation post assessments on Moodle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      (including new pre-training calibration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0336" y="242893"/>
            <a:ext cx="6109064" cy="71804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F25F29"/>
                </a:solidFill>
              </a:rPr>
              <a:t>Questions from findings</a:t>
            </a:r>
            <a:endParaRPr lang="en-US" dirty="0">
              <a:solidFill>
                <a:srgbClr val="F25F29"/>
              </a:solidFill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514600" y="4194282"/>
            <a:ext cx="5299220" cy="1825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tx1"/>
                </a:solidFill>
              </a:rPr>
              <a:t>2) Were students were taking the </a:t>
            </a:r>
          </a:p>
          <a:p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    process seriously? </a:t>
            </a:r>
            <a:endParaRPr lang="en-US" dirty="0" smtClean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      Most assessing tasks were done out of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     class time for homework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647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99201" y="3418111"/>
            <a:ext cx="6184663" cy="5228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chemeClr val="tx1"/>
                </a:solidFill>
                <a:cs typeface="Comic Sans MS"/>
              </a:rPr>
              <a:t> </a:t>
            </a:r>
            <a:endParaRPr lang="en-US" sz="2800" b="1" dirty="0" smtClean="0">
              <a:solidFill>
                <a:schemeClr val="tx1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endParaRPr lang="en-US" sz="2800" dirty="0" smtClean="0">
              <a:solidFill>
                <a:schemeClr val="tx1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  <a:cs typeface="Comic Sans MS"/>
              </a:rPr>
              <a:t>S</a:t>
            </a:r>
            <a:r>
              <a:rPr lang="en-US" sz="2800" b="1" dirty="0" smtClean="0">
                <a:solidFill>
                  <a:schemeClr val="tx1"/>
                </a:solidFill>
                <a:cs typeface="Comic Sans MS"/>
              </a:rPr>
              <a:t>ynchronous, in class teacher coaching!</a:t>
            </a:r>
            <a:endParaRPr lang="en-US" sz="2800" b="1" dirty="0">
              <a:solidFill>
                <a:schemeClr val="tx1"/>
              </a:solidFill>
              <a:cs typeface="Comic Sans M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5401" y="1444455"/>
            <a:ext cx="5134799" cy="1047133"/>
            <a:chOff x="-33422" y="1273731"/>
            <a:chExt cx="6151835" cy="1518903"/>
          </a:xfrm>
        </p:grpSpPr>
        <p:sp>
          <p:nvSpPr>
            <p:cNvPr id="11" name="TextBox 10"/>
            <p:cNvSpPr txBox="1"/>
            <p:nvPr/>
          </p:nvSpPr>
          <p:spPr>
            <a:xfrm>
              <a:off x="2181897" y="1408356"/>
              <a:ext cx="949216" cy="133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5400" smtClean="0">
                  <a:solidFill>
                    <a:srgbClr val="FC7500"/>
                  </a:solidFill>
                </a:rPr>
                <a:t>＋</a:t>
              </a:r>
              <a:endParaRPr lang="en-US" sz="5400" dirty="0">
                <a:solidFill>
                  <a:srgbClr val="FC7500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422" y="1554339"/>
              <a:ext cx="2100659" cy="123829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5773" y="1273731"/>
              <a:ext cx="2872640" cy="79702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5951" y="2067895"/>
              <a:ext cx="2540019" cy="631013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5738950" y="1889895"/>
            <a:ext cx="2292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C7500"/>
                </a:solidFill>
              </a:rPr>
              <a:t>a little!</a:t>
            </a:r>
            <a:endParaRPr lang="en-US" sz="5400" dirty="0">
              <a:solidFill>
                <a:srgbClr val="FC7500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5103" y="55633"/>
            <a:ext cx="1371600" cy="7180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712692" y="5188442"/>
            <a:ext cx="29165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C7500"/>
                </a:solidFill>
              </a:rPr>
              <a:t>a LOT!</a:t>
            </a:r>
            <a:endParaRPr lang="en-US" sz="6600" dirty="0">
              <a:solidFill>
                <a:srgbClr val="FC7500"/>
              </a:solidFill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5638454" y="6086727"/>
            <a:ext cx="2663453" cy="4545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4 out of5 </a:t>
            </a:r>
            <a:r>
              <a:rPr lang="en-US" dirty="0" smtClean="0">
                <a:solidFill>
                  <a:schemeClr val="tx1"/>
                </a:solidFill>
              </a:rPr>
              <a:t>presentations 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7200" y="4114800"/>
            <a:ext cx="5413844" cy="1989978"/>
            <a:chOff x="326083" y="3585576"/>
            <a:chExt cx="5413844" cy="198997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083" y="3585576"/>
              <a:ext cx="1689942" cy="1980834"/>
            </a:xfrm>
            <a:prstGeom prst="rect">
              <a:avLst/>
            </a:prstGeom>
          </p:spPr>
        </p:pic>
        <p:grpSp>
          <p:nvGrpSpPr>
            <p:cNvPr id="34" name="Group 33"/>
            <p:cNvGrpSpPr/>
            <p:nvPr/>
          </p:nvGrpSpPr>
          <p:grpSpPr>
            <a:xfrm>
              <a:off x="2688298" y="3651269"/>
              <a:ext cx="3051629" cy="1924285"/>
              <a:chOff x="2285999" y="2246112"/>
              <a:chExt cx="3051629" cy="1924285"/>
            </a:xfrm>
          </p:grpSpPr>
          <p:sp>
            <p:nvSpPr>
              <p:cNvPr id="23" name="Oval Callout 22"/>
              <p:cNvSpPr/>
              <p:nvPr/>
            </p:nvSpPr>
            <p:spPr>
              <a:xfrm>
                <a:off x="2285999" y="2246112"/>
                <a:ext cx="3051629" cy="1924285"/>
              </a:xfrm>
              <a:prstGeom prst="wedgeEllipseCallout">
                <a:avLst>
                  <a:gd name="adj1" fmla="val -108146"/>
                  <a:gd name="adj2" fmla="val 19556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FC7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977737" y="2503270"/>
                <a:ext cx="184462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“Stop! Say it this way!  More eye contact!  Stress that word, it is important! </a:t>
                </a:r>
                <a:r>
                  <a:rPr lang="mr-IN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……</a:t>
                </a:r>
                <a:r>
                  <a:rPr lang="en-US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”</a:t>
                </a:r>
                <a:endParaRPr 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199201" y="874683"/>
            <a:ext cx="7362497" cy="5228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chemeClr val="tx1"/>
                </a:solidFill>
                <a:cs typeface="Comic Sans MS"/>
              </a:rPr>
              <a:t> </a:t>
            </a:r>
            <a:endParaRPr lang="en-US" sz="2800" b="1" dirty="0" smtClean="0">
              <a:solidFill>
                <a:schemeClr val="tx1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endParaRPr lang="en-US" sz="2800" dirty="0" smtClean="0">
              <a:solidFill>
                <a:schemeClr val="tx1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schemeClr val="tx1"/>
                </a:solidFill>
                <a:cs typeface="Comic Sans MS"/>
              </a:rPr>
              <a:t>Asynchronous, post-performance feedback</a:t>
            </a:r>
            <a:endParaRPr lang="en-US" sz="2800" b="1" dirty="0">
              <a:solidFill>
                <a:schemeClr val="tx1"/>
              </a:solidFill>
              <a:cs typeface="Comic Sans MS"/>
            </a:endParaRPr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5197427" y="2596954"/>
            <a:ext cx="3375839" cy="4828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(Only 2 out of 5 presentations)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414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1524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25F29"/>
                </a:solidFill>
              </a:rPr>
              <a:t>Qualitative Data</a:t>
            </a:r>
            <a:br>
              <a:rPr lang="en-US" sz="4800" dirty="0" smtClean="0">
                <a:solidFill>
                  <a:srgbClr val="F25F29"/>
                </a:solidFill>
              </a:rPr>
            </a:br>
            <a:r>
              <a:rPr lang="en-US" dirty="0" smtClean="0">
                <a:solidFill>
                  <a:srgbClr val="F25F29"/>
                </a:solidFill>
              </a:rPr>
              <a:t>focus </a:t>
            </a:r>
            <a:r>
              <a:rPr lang="en-US" dirty="0">
                <a:solidFill>
                  <a:srgbClr val="F25F29"/>
                </a:solidFill>
              </a:rPr>
              <a:t>group </a:t>
            </a:r>
            <a:r>
              <a:rPr lang="en-US" dirty="0" smtClean="0">
                <a:solidFill>
                  <a:srgbClr val="F25F29"/>
                </a:solidFill>
              </a:rPr>
              <a:t>&amp; teacher’s forum</a:t>
            </a:r>
            <a:endParaRPr lang="en-US" dirty="0">
              <a:solidFill>
                <a:srgbClr val="F25F2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7772400" cy="47244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Key Research Questions:</a:t>
            </a:r>
          </a:p>
          <a:p>
            <a:r>
              <a:rPr lang="en-US" dirty="0" smtClean="0"/>
              <a:t>What </a:t>
            </a:r>
            <a:r>
              <a:rPr lang="en-US" dirty="0"/>
              <a:t>types of assessment and feedback are we </a:t>
            </a:r>
            <a:r>
              <a:rPr lang="en-US" dirty="0" smtClean="0"/>
              <a:t>doing?</a:t>
            </a:r>
          </a:p>
          <a:p>
            <a:r>
              <a:rPr lang="en-US" dirty="0"/>
              <a:t>H</a:t>
            </a:r>
            <a:r>
              <a:rPr lang="en-US" dirty="0" smtClean="0"/>
              <a:t>ow </a:t>
            </a:r>
            <a:r>
              <a:rPr lang="en-US" dirty="0"/>
              <a:t>often are we doing </a:t>
            </a:r>
            <a:r>
              <a:rPr lang="en-US" dirty="0" smtClean="0"/>
              <a:t>it?</a:t>
            </a:r>
          </a:p>
          <a:p>
            <a:r>
              <a:rPr lang="en-US" dirty="0"/>
              <a:t>W</a:t>
            </a:r>
            <a:r>
              <a:rPr lang="en-US" dirty="0" smtClean="0"/>
              <a:t>hat </a:t>
            </a:r>
            <a:r>
              <a:rPr lang="en-US" dirty="0"/>
              <a:t>did students actually do</a:t>
            </a:r>
            <a:r>
              <a:rPr lang="en-US" dirty="0" smtClean="0"/>
              <a:t>?</a:t>
            </a:r>
          </a:p>
          <a:p>
            <a:r>
              <a:rPr lang="en-US" dirty="0" smtClean="0"/>
              <a:t>What did students say at the end of the course?</a:t>
            </a:r>
          </a:p>
          <a:p>
            <a:endParaRPr lang="en-US" dirty="0"/>
          </a:p>
          <a:p>
            <a:r>
              <a:rPr lang="en-US" sz="3600" b="1" dirty="0" smtClean="0"/>
              <a:t>Deferred Research Question:</a:t>
            </a:r>
          </a:p>
          <a:p>
            <a:r>
              <a:rPr lang="en-US" dirty="0" smtClean="0"/>
              <a:t>What </a:t>
            </a:r>
            <a:r>
              <a:rPr lang="en-US" dirty="0"/>
              <a:t>types of assessment and feedback are most effective?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760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43000" y="3048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6"/>
                </a:solidFill>
                <a:latin typeface="Comic Sans MS"/>
                <a:cs typeface="Comic Sans MS"/>
              </a:rPr>
              <a:t>Presentation Performance</a:t>
            </a:r>
            <a:endParaRPr lang="en-US" sz="4000" dirty="0">
              <a:solidFill>
                <a:schemeClr val="accent6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 descr="IMG_1150 - Version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373"/>
            <a:ext cx="9144000" cy="560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99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1524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25F29"/>
                </a:solidFill>
              </a:rPr>
              <a:t>Qualitative Data</a:t>
            </a:r>
            <a:br>
              <a:rPr lang="en-US" sz="4800" dirty="0" smtClean="0">
                <a:solidFill>
                  <a:srgbClr val="F25F29"/>
                </a:solidFill>
              </a:rPr>
            </a:br>
            <a:r>
              <a:rPr lang="en-US" dirty="0" smtClean="0">
                <a:solidFill>
                  <a:srgbClr val="F25F29"/>
                </a:solidFill>
              </a:rPr>
              <a:t>focus </a:t>
            </a:r>
            <a:r>
              <a:rPr lang="en-US" dirty="0">
                <a:solidFill>
                  <a:srgbClr val="F25F29"/>
                </a:solidFill>
              </a:rPr>
              <a:t>group </a:t>
            </a:r>
            <a:r>
              <a:rPr lang="en-US" dirty="0" smtClean="0">
                <a:solidFill>
                  <a:srgbClr val="F25F29"/>
                </a:solidFill>
              </a:rPr>
              <a:t>&amp; teacher’s forum</a:t>
            </a:r>
            <a:endParaRPr lang="en-US" dirty="0">
              <a:solidFill>
                <a:srgbClr val="F25F2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7772400" cy="4724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Teacher C:</a:t>
            </a:r>
          </a:p>
          <a:p>
            <a:r>
              <a:rPr lang="en-US" sz="3600" dirty="0" smtClean="0"/>
              <a:t>“I </a:t>
            </a:r>
            <a:r>
              <a:rPr lang="en-US" sz="3600" dirty="0"/>
              <a:t>often heard the </a:t>
            </a:r>
            <a:r>
              <a:rPr lang="en-US" sz="3600" dirty="0" smtClean="0"/>
              <a:t>words, </a:t>
            </a:r>
            <a:r>
              <a:rPr lang="en-US" sz="3600" dirty="0"/>
              <a:t>“</a:t>
            </a:r>
            <a:r>
              <a:rPr lang="ja-JP" altLang="en-US" sz="3600" dirty="0" smtClean="0"/>
              <a:t>緊張</a:t>
            </a:r>
            <a:r>
              <a:rPr lang="ja-JP" altLang="en-US" sz="3600" dirty="0"/>
              <a:t>して</a:t>
            </a:r>
            <a:r>
              <a:rPr lang="ja-JP" altLang="en-US" sz="3600" dirty="0" smtClean="0"/>
              <a:t>いた</a:t>
            </a:r>
            <a:r>
              <a:rPr lang="en-US" altLang="ja-JP" sz="3600" dirty="0" smtClean="0"/>
              <a:t>”, meaning ‘</a:t>
            </a:r>
            <a:r>
              <a:rPr lang="en-US" sz="3600" dirty="0" err="1" smtClean="0"/>
              <a:t>kinchou</a:t>
            </a:r>
            <a:r>
              <a:rPr lang="en-US" sz="3600" dirty="0" smtClean="0"/>
              <a:t> </a:t>
            </a:r>
            <a:r>
              <a:rPr lang="en-US" sz="3600" dirty="0"/>
              <a:t>shite </a:t>
            </a:r>
            <a:r>
              <a:rPr lang="en-US" sz="3600" dirty="0" err="1" smtClean="0"/>
              <a:t>ita</a:t>
            </a:r>
            <a:r>
              <a:rPr lang="en-US" sz="3600" dirty="0" smtClean="0"/>
              <a:t>’, or ‘I </a:t>
            </a:r>
            <a:r>
              <a:rPr lang="en-US" sz="3600" dirty="0"/>
              <a:t>was </a:t>
            </a:r>
            <a:r>
              <a:rPr lang="en-US" sz="3600" dirty="0" smtClean="0"/>
              <a:t>nervous’, </a:t>
            </a:r>
            <a:r>
              <a:rPr lang="en-US" sz="3600" dirty="0"/>
              <a:t>but often with a look of accomplishment. I told them conquering nervousness was the number 1 aim, and they will be able to claim this skill when they are job hunting</a:t>
            </a:r>
            <a:r>
              <a:rPr lang="en-US" sz="3600" dirty="0" smtClean="0"/>
              <a:t>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709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1524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25F29"/>
                </a:solidFill>
              </a:rPr>
              <a:t>Qualitative Data</a:t>
            </a:r>
            <a:br>
              <a:rPr lang="en-US" sz="4800" dirty="0" smtClean="0">
                <a:solidFill>
                  <a:srgbClr val="F25F29"/>
                </a:solidFill>
              </a:rPr>
            </a:br>
            <a:r>
              <a:rPr lang="en-US" dirty="0" smtClean="0">
                <a:solidFill>
                  <a:srgbClr val="F25F29"/>
                </a:solidFill>
              </a:rPr>
              <a:t>focus </a:t>
            </a:r>
            <a:r>
              <a:rPr lang="en-US" dirty="0">
                <a:solidFill>
                  <a:srgbClr val="F25F29"/>
                </a:solidFill>
              </a:rPr>
              <a:t>group </a:t>
            </a:r>
            <a:r>
              <a:rPr lang="en-US" dirty="0" smtClean="0">
                <a:solidFill>
                  <a:srgbClr val="F25F29"/>
                </a:solidFill>
              </a:rPr>
              <a:t>&amp; teacher’s forum</a:t>
            </a:r>
            <a:endParaRPr lang="en-US" dirty="0">
              <a:solidFill>
                <a:srgbClr val="F25F2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77724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 smtClean="0"/>
              <a:t>Teacher C:  What is coaching? </a:t>
            </a:r>
          </a:p>
          <a:p>
            <a:r>
              <a:rPr lang="en-US" sz="3600" dirty="0" smtClean="0"/>
              <a:t>“There </a:t>
            </a:r>
            <a:r>
              <a:rPr lang="en-US" sz="3600" dirty="0"/>
              <a:t>is spectrum </a:t>
            </a:r>
            <a:r>
              <a:rPr lang="en-US" sz="3600" dirty="0" smtClean="0"/>
              <a:t>of: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T</a:t>
            </a:r>
            <a:r>
              <a:rPr lang="en-US" sz="3600" dirty="0" smtClean="0"/>
              <a:t>eaching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Interacting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Demonstrating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Commenting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Interrupting</a:t>
            </a:r>
          </a:p>
          <a:p>
            <a:r>
              <a:rPr lang="is-IS" sz="3600" dirty="0" smtClean="0"/>
              <a:t>….</a:t>
            </a:r>
            <a:r>
              <a:rPr lang="en-US" sz="3600" dirty="0" smtClean="0"/>
              <a:t> </a:t>
            </a:r>
            <a:r>
              <a:rPr lang="en-US" sz="3600" dirty="0"/>
              <a:t>that makes up coaching..</a:t>
            </a:r>
            <a:r>
              <a:rPr lang="en-US" sz="3600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653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1524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25F29"/>
                </a:solidFill>
              </a:rPr>
              <a:t>Qualitative Data</a:t>
            </a:r>
            <a:br>
              <a:rPr lang="en-US" sz="4800" dirty="0" smtClean="0">
                <a:solidFill>
                  <a:srgbClr val="F25F29"/>
                </a:solidFill>
              </a:rPr>
            </a:br>
            <a:r>
              <a:rPr lang="en-US" dirty="0" smtClean="0">
                <a:solidFill>
                  <a:srgbClr val="F25F29"/>
                </a:solidFill>
              </a:rPr>
              <a:t>focus </a:t>
            </a:r>
            <a:r>
              <a:rPr lang="en-US" dirty="0">
                <a:solidFill>
                  <a:srgbClr val="F25F29"/>
                </a:solidFill>
              </a:rPr>
              <a:t>group </a:t>
            </a:r>
            <a:r>
              <a:rPr lang="en-US" dirty="0" smtClean="0">
                <a:solidFill>
                  <a:srgbClr val="F25F29"/>
                </a:solidFill>
              </a:rPr>
              <a:t>&amp; teacher’s forum</a:t>
            </a:r>
            <a:endParaRPr lang="en-US" dirty="0">
              <a:solidFill>
                <a:srgbClr val="F25F2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7772400" cy="609600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2. Interacting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533400" y="1828800"/>
            <a:ext cx="77724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600" dirty="0" smtClean="0"/>
          </a:p>
        </p:txBody>
      </p:sp>
      <p:pic>
        <p:nvPicPr>
          <p:cNvPr id="5" name="Picture 4" descr="Firefo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0"/>
            <a:ext cx="762511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83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1524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25F29"/>
                </a:solidFill>
              </a:rPr>
              <a:t>Qualitative Data</a:t>
            </a:r>
            <a:br>
              <a:rPr lang="en-US" sz="4800" dirty="0" smtClean="0">
                <a:solidFill>
                  <a:srgbClr val="F25F29"/>
                </a:solidFill>
              </a:rPr>
            </a:br>
            <a:r>
              <a:rPr lang="en-US" dirty="0" smtClean="0">
                <a:solidFill>
                  <a:srgbClr val="F25F29"/>
                </a:solidFill>
              </a:rPr>
              <a:t>focus </a:t>
            </a:r>
            <a:r>
              <a:rPr lang="en-US" dirty="0">
                <a:solidFill>
                  <a:srgbClr val="F25F29"/>
                </a:solidFill>
              </a:rPr>
              <a:t>group </a:t>
            </a:r>
            <a:r>
              <a:rPr lang="en-US" dirty="0" smtClean="0">
                <a:solidFill>
                  <a:srgbClr val="F25F29"/>
                </a:solidFill>
              </a:rPr>
              <a:t>&amp; teacher’s forum</a:t>
            </a:r>
            <a:endParaRPr lang="en-US" dirty="0">
              <a:solidFill>
                <a:srgbClr val="F25F2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7772400" cy="609600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3.  Commenting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533400" y="1828800"/>
            <a:ext cx="77724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5400" y="6541756"/>
            <a:ext cx="11860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moodle.sgu.ac.jp</a:t>
            </a:r>
            <a:r>
              <a:rPr lang="en-US" sz="1400" dirty="0"/>
              <a:t>/mod/</a:t>
            </a:r>
            <a:r>
              <a:rPr lang="en-US" sz="1400" dirty="0" err="1"/>
              <a:t>videoassessment</a:t>
            </a:r>
            <a:r>
              <a:rPr lang="en-US" sz="1400" dirty="0"/>
              <a:t>/view.php?id=70900&amp;action=</a:t>
            </a:r>
            <a:r>
              <a:rPr lang="en-US" sz="1400" dirty="0" err="1"/>
              <a:t>assess&amp;userid</a:t>
            </a:r>
            <a:r>
              <a:rPr lang="en-US" sz="1400" dirty="0"/>
              <a:t>=14253</a:t>
            </a:r>
          </a:p>
        </p:txBody>
      </p:sp>
      <p:pic>
        <p:nvPicPr>
          <p:cNvPr id="6" name="Picture 5" descr="Firefo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209800"/>
            <a:ext cx="620421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26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1524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25F29"/>
                </a:solidFill>
              </a:rPr>
              <a:t>Qualitative Data</a:t>
            </a:r>
            <a:br>
              <a:rPr lang="en-US" sz="4800" dirty="0" smtClean="0">
                <a:solidFill>
                  <a:srgbClr val="F25F29"/>
                </a:solidFill>
              </a:rPr>
            </a:br>
            <a:r>
              <a:rPr lang="en-US" dirty="0" smtClean="0">
                <a:solidFill>
                  <a:srgbClr val="F25F29"/>
                </a:solidFill>
              </a:rPr>
              <a:t>focus </a:t>
            </a:r>
            <a:r>
              <a:rPr lang="en-US" dirty="0">
                <a:solidFill>
                  <a:srgbClr val="F25F29"/>
                </a:solidFill>
              </a:rPr>
              <a:t>group </a:t>
            </a:r>
            <a:r>
              <a:rPr lang="en-US" dirty="0" smtClean="0">
                <a:solidFill>
                  <a:srgbClr val="F25F29"/>
                </a:solidFill>
              </a:rPr>
              <a:t>&amp; teacher’s forum</a:t>
            </a:r>
            <a:endParaRPr lang="en-US" dirty="0">
              <a:solidFill>
                <a:srgbClr val="F25F2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382000" cy="609600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Summary: 1) Scripting  2) Good/bad Demo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533400" y="1828800"/>
            <a:ext cx="77724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600" dirty="0" smtClean="0"/>
          </a:p>
        </p:txBody>
      </p:sp>
      <p:pic>
        <p:nvPicPr>
          <p:cNvPr id="7" name="Picture 6" descr="Firefo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57778"/>
            <a:ext cx="3881438" cy="4600222"/>
          </a:xfrm>
          <a:prstGeom prst="rect">
            <a:avLst/>
          </a:prstGeom>
        </p:spPr>
      </p:pic>
      <p:pic>
        <p:nvPicPr>
          <p:cNvPr id="8" name="Picture 7" descr="Firefo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362200"/>
            <a:ext cx="316230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12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304800"/>
            <a:ext cx="8229601" cy="1219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25F29"/>
                </a:solidFill>
              </a:rPr>
              <a:t>Questionnaire Results </a:t>
            </a:r>
            <a:r>
              <a:rPr lang="en-US" sz="2700" dirty="0" smtClean="0">
                <a:solidFill>
                  <a:srgbClr val="F25F29"/>
                </a:solidFill>
              </a:rPr>
              <a:t>(</a:t>
            </a:r>
            <a:r>
              <a:rPr lang="en-US" sz="2700" cap="none" dirty="0" smtClean="0">
                <a:solidFill>
                  <a:srgbClr val="F25F29"/>
                </a:solidFill>
              </a:rPr>
              <a:t>n</a:t>
            </a:r>
            <a:r>
              <a:rPr lang="en-US" sz="2700" dirty="0" smtClean="0">
                <a:solidFill>
                  <a:srgbClr val="F25F29"/>
                </a:solidFill>
              </a:rPr>
              <a:t>=48)</a:t>
            </a:r>
            <a:endParaRPr lang="en-US" sz="2700" dirty="0">
              <a:solidFill>
                <a:srgbClr val="F25F2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" y="1875761"/>
            <a:ext cx="7874431" cy="2046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" y="4142887"/>
            <a:ext cx="7874431" cy="2257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165231" y="1035700"/>
            <a:ext cx="1676400" cy="5228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chemeClr val="tx1"/>
                </a:solidFill>
                <a:cs typeface="Comic Sans MS"/>
              </a:rPr>
              <a:t> </a:t>
            </a:r>
            <a:endParaRPr lang="en-US" sz="2800" b="1" dirty="0" smtClean="0">
              <a:solidFill>
                <a:schemeClr val="tx1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endParaRPr lang="en-US" sz="2800" dirty="0" smtClean="0">
              <a:solidFill>
                <a:schemeClr val="tx1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schemeClr val="tx1"/>
                </a:solidFill>
                <a:cs typeface="Comic Sans MS"/>
              </a:rPr>
              <a:t>Watching</a:t>
            </a:r>
            <a:endParaRPr lang="en-US" sz="2800" b="1" dirty="0">
              <a:solidFill>
                <a:schemeClr val="tx1"/>
              </a:solidFill>
              <a:cs typeface="Comic Sans MS"/>
            </a:endParaRPr>
          </a:p>
        </p:txBody>
      </p:sp>
      <p:sp>
        <p:nvSpPr>
          <p:cNvPr id="8" name="Donut 7"/>
          <p:cNvSpPr/>
          <p:nvPr/>
        </p:nvSpPr>
        <p:spPr>
          <a:xfrm>
            <a:off x="1008185" y="1708521"/>
            <a:ext cx="2157046" cy="786057"/>
          </a:xfrm>
          <a:prstGeom prst="donut">
            <a:avLst>
              <a:gd name="adj" fmla="val 4032"/>
            </a:avLst>
          </a:prstGeom>
          <a:solidFill>
            <a:srgbClr val="F25F29">
              <a:alpha val="48000"/>
            </a:srgbClr>
          </a:solidFill>
          <a:ln>
            <a:solidFill>
              <a:srgbClr val="F25F29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1066800" y="3922656"/>
            <a:ext cx="2057400" cy="786057"/>
          </a:xfrm>
          <a:prstGeom prst="donut">
            <a:avLst>
              <a:gd name="adj" fmla="val 4032"/>
            </a:avLst>
          </a:prstGeom>
          <a:solidFill>
            <a:srgbClr val="F25F29">
              <a:alpha val="48000"/>
            </a:srgbClr>
          </a:solidFill>
          <a:ln>
            <a:solidFill>
              <a:srgbClr val="F25F29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7939958">
            <a:off x="4387298" y="5067372"/>
            <a:ext cx="457201" cy="801188"/>
          </a:xfrm>
          <a:prstGeom prst="downArrow">
            <a:avLst/>
          </a:prstGeom>
          <a:solidFill>
            <a:srgbClr val="FC7500"/>
          </a:solidFill>
          <a:ln>
            <a:solidFill>
              <a:srgbClr val="FC7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1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45930"/>
            <a:ext cx="8229601" cy="1219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25F29"/>
                </a:solidFill>
              </a:rPr>
              <a:t>Questionnaire Results </a:t>
            </a:r>
            <a:r>
              <a:rPr lang="en-US" sz="2700" dirty="0" smtClean="0">
                <a:solidFill>
                  <a:srgbClr val="F25F29"/>
                </a:solidFill>
              </a:rPr>
              <a:t>(</a:t>
            </a:r>
            <a:r>
              <a:rPr lang="en-US" sz="2700" cap="none" dirty="0" smtClean="0">
                <a:solidFill>
                  <a:srgbClr val="F25F29"/>
                </a:solidFill>
              </a:rPr>
              <a:t>n</a:t>
            </a:r>
            <a:r>
              <a:rPr lang="en-US" sz="2700" dirty="0" smtClean="0">
                <a:solidFill>
                  <a:srgbClr val="F25F29"/>
                </a:solidFill>
              </a:rPr>
              <a:t>=48)</a:t>
            </a:r>
            <a:endParaRPr lang="en-US" sz="2700" dirty="0">
              <a:solidFill>
                <a:srgbClr val="F25F29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907323" y="920149"/>
            <a:ext cx="2719754" cy="5228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chemeClr val="tx1"/>
                </a:solidFill>
                <a:cs typeface="Comic Sans MS"/>
              </a:rPr>
              <a:t> </a:t>
            </a:r>
            <a:endParaRPr lang="en-US" sz="2800" b="1" dirty="0" smtClean="0">
              <a:solidFill>
                <a:schemeClr val="tx1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endParaRPr lang="en-US" sz="2800" dirty="0" smtClean="0">
              <a:solidFill>
                <a:schemeClr val="tx1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schemeClr val="tx1"/>
                </a:solidFill>
                <a:cs typeface="Comic Sans MS"/>
              </a:rPr>
              <a:t>Rating (Scoring)</a:t>
            </a:r>
            <a:endParaRPr lang="en-US" sz="2800" b="1" dirty="0">
              <a:solidFill>
                <a:schemeClr val="tx1"/>
              </a:solidFill>
              <a:cs typeface="Comic Sans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" y="1453548"/>
            <a:ext cx="8229600" cy="1518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9" y="3147892"/>
            <a:ext cx="8229600" cy="1629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953000"/>
            <a:ext cx="8206154" cy="1735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189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304800"/>
            <a:ext cx="8229601" cy="1219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25F29"/>
                </a:solidFill>
              </a:rPr>
              <a:t>Questionnaire Results </a:t>
            </a:r>
            <a:r>
              <a:rPr lang="en-US" sz="2700" dirty="0" smtClean="0">
                <a:solidFill>
                  <a:srgbClr val="F25F29"/>
                </a:solidFill>
              </a:rPr>
              <a:t>(</a:t>
            </a:r>
            <a:r>
              <a:rPr lang="en-US" sz="2700" cap="none" dirty="0" smtClean="0">
                <a:solidFill>
                  <a:srgbClr val="F25F29"/>
                </a:solidFill>
              </a:rPr>
              <a:t>n</a:t>
            </a:r>
            <a:r>
              <a:rPr lang="en-US" sz="2700" dirty="0" smtClean="0">
                <a:solidFill>
                  <a:srgbClr val="F25F29"/>
                </a:solidFill>
              </a:rPr>
              <a:t>=48)</a:t>
            </a:r>
            <a:endParaRPr lang="en-US" sz="2700" dirty="0">
              <a:solidFill>
                <a:srgbClr val="F25F29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124200" y="1001105"/>
            <a:ext cx="2719754" cy="5228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chemeClr val="tx1"/>
                </a:solidFill>
                <a:cs typeface="Comic Sans MS"/>
              </a:rPr>
              <a:t> </a:t>
            </a:r>
            <a:endParaRPr lang="en-US" sz="2800" b="1" dirty="0" smtClean="0">
              <a:solidFill>
                <a:schemeClr val="tx1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endParaRPr lang="en-US" sz="2800" dirty="0" smtClean="0">
              <a:solidFill>
                <a:schemeClr val="tx1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schemeClr val="tx1"/>
                </a:solidFill>
                <a:cs typeface="Comic Sans MS"/>
              </a:rPr>
              <a:t>Feedback</a:t>
            </a:r>
            <a:endParaRPr lang="en-US" sz="2800" b="1" dirty="0">
              <a:solidFill>
                <a:schemeClr val="tx1"/>
              </a:solidFill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1" y="1717431"/>
            <a:ext cx="796290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1" y="3733800"/>
            <a:ext cx="7968762" cy="2802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Donut 10"/>
          <p:cNvSpPr/>
          <p:nvPr/>
        </p:nvSpPr>
        <p:spPr>
          <a:xfrm>
            <a:off x="199291" y="1502568"/>
            <a:ext cx="2133600" cy="786057"/>
          </a:xfrm>
          <a:prstGeom prst="donut">
            <a:avLst>
              <a:gd name="adj" fmla="val 4032"/>
            </a:avLst>
          </a:prstGeom>
          <a:solidFill>
            <a:srgbClr val="F25F29">
              <a:alpha val="48000"/>
            </a:srgbClr>
          </a:solidFill>
          <a:ln>
            <a:solidFill>
              <a:srgbClr val="F25F29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>
            <a:off x="1905000" y="3486393"/>
            <a:ext cx="2133600" cy="786057"/>
          </a:xfrm>
          <a:prstGeom prst="donut">
            <a:avLst>
              <a:gd name="adj" fmla="val 4032"/>
            </a:avLst>
          </a:prstGeom>
          <a:solidFill>
            <a:srgbClr val="F25F29">
              <a:alpha val="48000"/>
            </a:srgbClr>
          </a:solidFill>
          <a:ln>
            <a:solidFill>
              <a:srgbClr val="F25F29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 rot="7939958">
            <a:off x="5018939" y="2193137"/>
            <a:ext cx="457201" cy="801188"/>
          </a:xfrm>
          <a:prstGeom prst="downArrow">
            <a:avLst/>
          </a:prstGeom>
          <a:solidFill>
            <a:srgbClr val="FC7500"/>
          </a:solidFill>
          <a:ln>
            <a:solidFill>
              <a:srgbClr val="FC7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7939958">
            <a:off x="6622285" y="4840471"/>
            <a:ext cx="457201" cy="801188"/>
          </a:xfrm>
          <a:prstGeom prst="downArrow">
            <a:avLst/>
          </a:prstGeom>
          <a:solidFill>
            <a:srgbClr val="FC7500"/>
          </a:solidFill>
          <a:ln>
            <a:solidFill>
              <a:srgbClr val="FC7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5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304800"/>
            <a:ext cx="8229601" cy="1219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25F29"/>
                </a:solidFill>
              </a:rPr>
              <a:t>Questionnaire Results </a:t>
            </a:r>
            <a:r>
              <a:rPr lang="en-US" sz="2700" dirty="0" smtClean="0">
                <a:solidFill>
                  <a:srgbClr val="F25F29"/>
                </a:solidFill>
              </a:rPr>
              <a:t>(</a:t>
            </a:r>
            <a:r>
              <a:rPr lang="en-US" sz="2700" cap="none" dirty="0" smtClean="0">
                <a:solidFill>
                  <a:srgbClr val="F25F29"/>
                </a:solidFill>
              </a:rPr>
              <a:t>n</a:t>
            </a:r>
            <a:r>
              <a:rPr lang="en-US" sz="2700" dirty="0" smtClean="0">
                <a:solidFill>
                  <a:srgbClr val="F25F29"/>
                </a:solidFill>
              </a:rPr>
              <a:t>=48)</a:t>
            </a:r>
            <a:endParaRPr lang="en-US" sz="2700" dirty="0">
              <a:solidFill>
                <a:srgbClr val="F25F2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43"/>
          <a:stretch/>
        </p:blipFill>
        <p:spPr>
          <a:xfrm>
            <a:off x="15520" y="1066304"/>
            <a:ext cx="9584776" cy="5826369"/>
          </a:xfrm>
          <a:prstGeom prst="rect">
            <a:avLst/>
          </a:prstGeom>
        </p:spPr>
      </p:pic>
      <p:sp>
        <p:nvSpPr>
          <p:cNvPr id="15" name="Donut 14"/>
          <p:cNvSpPr/>
          <p:nvPr/>
        </p:nvSpPr>
        <p:spPr>
          <a:xfrm>
            <a:off x="-152400" y="3733800"/>
            <a:ext cx="6477000" cy="609600"/>
          </a:xfrm>
          <a:prstGeom prst="donut">
            <a:avLst>
              <a:gd name="adj" fmla="val 4032"/>
            </a:avLst>
          </a:prstGeom>
          <a:solidFill>
            <a:srgbClr val="F25F29">
              <a:alpha val="48000"/>
            </a:srgbClr>
          </a:solidFill>
          <a:ln>
            <a:solidFill>
              <a:srgbClr val="F25F29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onut 15"/>
          <p:cNvSpPr/>
          <p:nvPr/>
        </p:nvSpPr>
        <p:spPr>
          <a:xfrm>
            <a:off x="199291" y="2180492"/>
            <a:ext cx="4958863" cy="486508"/>
          </a:xfrm>
          <a:prstGeom prst="donut">
            <a:avLst>
              <a:gd name="adj" fmla="val 4032"/>
            </a:avLst>
          </a:prstGeom>
          <a:solidFill>
            <a:srgbClr val="F25F29">
              <a:alpha val="48000"/>
            </a:srgbClr>
          </a:solidFill>
          <a:ln>
            <a:solidFill>
              <a:srgbClr val="F25F29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0" y="4191000"/>
            <a:ext cx="3581400" cy="533400"/>
          </a:xfrm>
          <a:prstGeom prst="donut">
            <a:avLst>
              <a:gd name="adj" fmla="val 4032"/>
            </a:avLst>
          </a:prstGeom>
          <a:solidFill>
            <a:srgbClr val="00B050">
              <a:alpha val="48000"/>
            </a:srgbClr>
          </a:solidFill>
          <a:ln>
            <a:solidFill>
              <a:srgbClr val="00B050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Donut 21"/>
          <p:cNvSpPr/>
          <p:nvPr/>
        </p:nvSpPr>
        <p:spPr>
          <a:xfrm>
            <a:off x="0" y="5257800"/>
            <a:ext cx="4648200" cy="533400"/>
          </a:xfrm>
          <a:prstGeom prst="donut">
            <a:avLst>
              <a:gd name="adj" fmla="val 4032"/>
            </a:avLst>
          </a:prstGeom>
          <a:solidFill>
            <a:srgbClr val="00B050">
              <a:alpha val="48000"/>
            </a:srgbClr>
          </a:solidFill>
          <a:ln>
            <a:solidFill>
              <a:srgbClr val="00B050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553200" y="2514600"/>
            <a:ext cx="1471247" cy="370302"/>
            <a:chOff x="6553200" y="1837524"/>
            <a:chExt cx="1471247" cy="370302"/>
          </a:xfrm>
        </p:grpSpPr>
        <p:sp>
          <p:nvSpPr>
            <p:cNvPr id="5" name="Rounded Rectangle 4"/>
            <p:cNvSpPr/>
            <p:nvPr/>
          </p:nvSpPr>
          <p:spPr>
            <a:xfrm>
              <a:off x="6553200" y="1837524"/>
              <a:ext cx="304800" cy="329554"/>
            </a:xfrm>
            <a:prstGeom prst="roundRect">
              <a:avLst/>
            </a:prstGeom>
            <a:solidFill>
              <a:srgbClr val="FC7500"/>
            </a:solidFill>
            <a:ln>
              <a:solidFill>
                <a:srgbClr val="FC7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881447" y="1838494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C7500"/>
                  </a:solidFill>
                </a:rPr>
                <a:t>Teacher</a:t>
              </a:r>
              <a:endParaRPr lang="en-US" dirty="0">
                <a:solidFill>
                  <a:srgbClr val="FC75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553200" y="3200400"/>
            <a:ext cx="1471247" cy="369332"/>
            <a:chOff x="6553200" y="1817635"/>
            <a:chExt cx="1471247" cy="369332"/>
          </a:xfrm>
        </p:grpSpPr>
        <p:sp>
          <p:nvSpPr>
            <p:cNvPr id="24" name="Rounded Rectangle 23"/>
            <p:cNvSpPr/>
            <p:nvPr/>
          </p:nvSpPr>
          <p:spPr>
            <a:xfrm>
              <a:off x="6553200" y="1837524"/>
              <a:ext cx="304800" cy="329554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881447" y="1817635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Tool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1205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304800"/>
            <a:ext cx="8229601" cy="1219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25F29"/>
                </a:solidFill>
              </a:rPr>
              <a:t>Questionnaire Results </a:t>
            </a:r>
            <a:r>
              <a:rPr lang="en-US" sz="2700" dirty="0" smtClean="0">
                <a:solidFill>
                  <a:srgbClr val="F25F29"/>
                </a:solidFill>
              </a:rPr>
              <a:t>(</a:t>
            </a:r>
            <a:r>
              <a:rPr lang="en-US" sz="2700" cap="none" dirty="0" smtClean="0">
                <a:solidFill>
                  <a:srgbClr val="F25F29"/>
                </a:solidFill>
              </a:rPr>
              <a:t>n</a:t>
            </a:r>
            <a:r>
              <a:rPr lang="en-US" sz="2700" dirty="0" smtClean="0">
                <a:solidFill>
                  <a:srgbClr val="F25F29"/>
                </a:solidFill>
              </a:rPr>
              <a:t>=48)</a:t>
            </a:r>
            <a:endParaRPr lang="en-US" sz="2700" dirty="0">
              <a:solidFill>
                <a:srgbClr val="F25F2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26" b="-600"/>
          <a:stretch/>
        </p:blipFill>
        <p:spPr>
          <a:xfrm>
            <a:off x="304800" y="1121152"/>
            <a:ext cx="8229600" cy="5714999"/>
          </a:xfrm>
          <a:prstGeom prst="rect">
            <a:avLst/>
          </a:prstGeom>
        </p:spPr>
      </p:pic>
      <p:sp>
        <p:nvSpPr>
          <p:cNvPr id="17" name="Donut 16"/>
          <p:cNvSpPr/>
          <p:nvPr/>
        </p:nvSpPr>
        <p:spPr>
          <a:xfrm>
            <a:off x="381000" y="1600200"/>
            <a:ext cx="1910863" cy="478632"/>
          </a:xfrm>
          <a:prstGeom prst="donut">
            <a:avLst>
              <a:gd name="adj" fmla="val 4032"/>
            </a:avLst>
          </a:prstGeom>
          <a:solidFill>
            <a:srgbClr val="F25F29">
              <a:alpha val="48000"/>
            </a:srgbClr>
          </a:solidFill>
          <a:ln>
            <a:solidFill>
              <a:srgbClr val="F25F29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0" y="4953000"/>
            <a:ext cx="4114801" cy="304800"/>
          </a:xfrm>
          <a:prstGeom prst="donut">
            <a:avLst>
              <a:gd name="adj" fmla="val 6913"/>
            </a:avLst>
          </a:prstGeom>
          <a:solidFill>
            <a:srgbClr val="F25F29">
              <a:alpha val="48000"/>
            </a:srgbClr>
          </a:solidFill>
          <a:ln>
            <a:solidFill>
              <a:srgbClr val="F25F29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onut 18"/>
          <p:cNvSpPr/>
          <p:nvPr/>
        </p:nvSpPr>
        <p:spPr>
          <a:xfrm>
            <a:off x="0" y="6324600"/>
            <a:ext cx="8763000" cy="533400"/>
          </a:xfrm>
          <a:prstGeom prst="donut">
            <a:avLst>
              <a:gd name="adj" fmla="val 4032"/>
            </a:avLst>
          </a:prstGeom>
          <a:solidFill>
            <a:srgbClr val="F25F29">
              <a:alpha val="48000"/>
            </a:srgbClr>
          </a:solidFill>
          <a:ln>
            <a:solidFill>
              <a:srgbClr val="F25F29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Donut 19"/>
          <p:cNvSpPr/>
          <p:nvPr/>
        </p:nvSpPr>
        <p:spPr>
          <a:xfrm>
            <a:off x="304800" y="3581400"/>
            <a:ext cx="2749063" cy="330215"/>
          </a:xfrm>
          <a:prstGeom prst="donut">
            <a:avLst>
              <a:gd name="adj" fmla="val 4032"/>
            </a:avLst>
          </a:prstGeom>
          <a:solidFill>
            <a:srgbClr val="00B050">
              <a:alpha val="48000"/>
            </a:srgbClr>
          </a:solidFill>
          <a:ln>
            <a:solidFill>
              <a:srgbClr val="00B050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096000" y="1828800"/>
            <a:ext cx="1471247" cy="370302"/>
            <a:chOff x="6553200" y="1837524"/>
            <a:chExt cx="1471247" cy="370302"/>
          </a:xfrm>
        </p:grpSpPr>
        <p:sp>
          <p:nvSpPr>
            <p:cNvPr id="5" name="Rounded Rectangle 4"/>
            <p:cNvSpPr/>
            <p:nvPr/>
          </p:nvSpPr>
          <p:spPr>
            <a:xfrm>
              <a:off x="6553200" y="1837524"/>
              <a:ext cx="304800" cy="329554"/>
            </a:xfrm>
            <a:prstGeom prst="roundRect">
              <a:avLst/>
            </a:prstGeom>
            <a:solidFill>
              <a:srgbClr val="FC7500"/>
            </a:solidFill>
            <a:ln>
              <a:solidFill>
                <a:srgbClr val="FC7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881447" y="1838494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C7500"/>
                  </a:solidFill>
                </a:rPr>
                <a:t>Teacher</a:t>
              </a:r>
              <a:endParaRPr lang="en-US" dirty="0">
                <a:solidFill>
                  <a:srgbClr val="FC75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096000" y="2514600"/>
            <a:ext cx="1471247" cy="369332"/>
            <a:chOff x="6553200" y="1817635"/>
            <a:chExt cx="1471247" cy="369332"/>
          </a:xfrm>
        </p:grpSpPr>
        <p:sp>
          <p:nvSpPr>
            <p:cNvPr id="24" name="Rounded Rectangle 23"/>
            <p:cNvSpPr/>
            <p:nvPr/>
          </p:nvSpPr>
          <p:spPr>
            <a:xfrm>
              <a:off x="6553200" y="1837524"/>
              <a:ext cx="304800" cy="329554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881447" y="1817635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Tool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7616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44" y="1524000"/>
            <a:ext cx="373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6"/>
                </a:solidFill>
                <a:latin typeface="Comic Sans MS"/>
                <a:cs typeface="Comic Sans MS"/>
              </a:rPr>
              <a:t>Interview Performance</a:t>
            </a:r>
            <a:endParaRPr lang="en-US" sz="4000" dirty="0">
              <a:solidFill>
                <a:schemeClr val="accent6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5" descr="IMG_1132 - Version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0"/>
            <a:ext cx="5411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58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246" y="457200"/>
            <a:ext cx="7772400" cy="68103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25F29"/>
                </a:solidFill>
              </a:rPr>
              <a:t> </a:t>
            </a:r>
            <a:r>
              <a:rPr lang="en-US" dirty="0" smtClean="0">
                <a:solidFill>
                  <a:srgbClr val="F25F29"/>
                </a:solidFill>
              </a:rPr>
              <a:t>Limitations and plans for 2019 </a:t>
            </a:r>
            <a:endParaRPr lang="en-US" dirty="0">
              <a:solidFill>
                <a:srgbClr val="F25F2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735" y="1274055"/>
            <a:ext cx="4895834" cy="609600"/>
          </a:xfrm>
        </p:spPr>
        <p:txBody>
          <a:bodyPr>
            <a:normAutofit/>
          </a:bodyPr>
          <a:lstStyle/>
          <a:p>
            <a:r>
              <a:rPr lang="en-US" smtClean="0">
                <a:solidFill>
                  <a:schemeClr val="tx1"/>
                </a:solidFill>
              </a:rPr>
              <a:t>Should separate </a:t>
            </a:r>
            <a:r>
              <a:rPr lang="en-US" dirty="0" smtClean="0">
                <a:solidFill>
                  <a:schemeClr val="tx1"/>
                </a:solidFill>
              </a:rPr>
              <a:t>Q3. in questionnaire</a:t>
            </a:r>
            <a:r>
              <a:rPr lang="mr-IN" dirty="0" smtClean="0">
                <a:solidFill>
                  <a:schemeClr val="tx1"/>
                </a:solidFill>
              </a:rPr>
              <a:t>…</a:t>
            </a:r>
            <a:r>
              <a:rPr lang="en-US" dirty="0" smtClean="0">
                <a:solidFill>
                  <a:schemeClr val="tx1"/>
                </a:solidFill>
              </a:rPr>
              <a:t>..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1" y="3638958"/>
            <a:ext cx="8175171" cy="1981200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381000" y="5867400"/>
            <a:ext cx="77724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tx1"/>
                </a:solidFill>
              </a:rPr>
              <a:t>Find the right balance between </a:t>
            </a:r>
            <a:r>
              <a:rPr lang="en-US" sz="2800" b="1" i="1" dirty="0" smtClean="0">
                <a:solidFill>
                  <a:schemeClr val="tx1"/>
                </a:solidFill>
              </a:rPr>
              <a:t>timing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b="1" i="1" dirty="0" smtClean="0">
                <a:solidFill>
                  <a:schemeClr val="tx1"/>
                </a:solidFill>
              </a:rPr>
              <a:t>tools </a:t>
            </a:r>
            <a:r>
              <a:rPr lang="en-US" sz="2800" dirty="0" smtClean="0">
                <a:solidFill>
                  <a:schemeClr val="tx1"/>
                </a:solidFill>
              </a:rPr>
              <a:t>and </a:t>
            </a:r>
            <a:r>
              <a:rPr lang="en-US" sz="2800" b="1" i="1" dirty="0" smtClean="0">
                <a:solidFill>
                  <a:schemeClr val="tx1"/>
                </a:solidFill>
              </a:rPr>
              <a:t>teaching</a:t>
            </a:r>
            <a:r>
              <a:rPr lang="en-US" sz="2800" dirty="0" smtClean="0">
                <a:solidFill>
                  <a:schemeClr val="tx1"/>
                </a:solidFill>
              </a:rPr>
              <a:t>!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042569" y="1145702"/>
            <a:ext cx="3051629" cy="2052638"/>
            <a:chOff x="2787691" y="3699491"/>
            <a:chExt cx="3051629" cy="2052638"/>
          </a:xfrm>
        </p:grpSpPr>
        <p:sp>
          <p:nvSpPr>
            <p:cNvPr id="7" name="Oval Callout 6"/>
            <p:cNvSpPr/>
            <p:nvPr/>
          </p:nvSpPr>
          <p:spPr>
            <a:xfrm>
              <a:off x="2787691" y="3699491"/>
              <a:ext cx="3051629" cy="2052638"/>
            </a:xfrm>
            <a:prstGeom prst="wedgeEllipseCallout">
              <a:avLst>
                <a:gd name="adj1" fmla="val -175759"/>
                <a:gd name="adj2" fmla="val 74531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FC7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52799" y="3987146"/>
              <a:ext cx="19812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Synchronous </a:t>
              </a:r>
            </a:p>
            <a:p>
              <a:pPr algn="ctr"/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(Real Time)</a:t>
              </a:r>
            </a:p>
            <a:p>
              <a:pPr algn="ctr"/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o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r</a:t>
              </a:r>
            </a:p>
            <a:p>
              <a:pPr algn="ctr"/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Asynchronous (Post-Performance)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792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34400" cy="6858000"/>
          </a:xfrm>
          <a:prstGeom prst="rect">
            <a:avLst/>
          </a:prstGeom>
          <a:ln w="76200" cmpd="sng">
            <a:noFill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1295400" y="4648200"/>
            <a:ext cx="6941695" cy="1835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5400" b="1" dirty="0" smtClean="0">
                <a:solidFill>
                  <a:srgbClr val="FC7500"/>
                </a:solidFill>
                <a:latin typeface="Aharoni" panose="02010803020104030203" pitchFamily="2" charset="-79"/>
                <a:ea typeface="Segoe UI Black" panose="020B0A02040204020203" pitchFamily="34" charset="0"/>
                <a:cs typeface="Aharoni" panose="02010803020104030203" pitchFamily="2" charset="-79"/>
              </a:rPr>
              <a:t>Find the balance!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8600" y="685800"/>
            <a:ext cx="30782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 smtClean="0">
                <a:latin typeface="Impact" panose="020B0806030902050204" pitchFamily="34" charset="0"/>
              </a:rPr>
              <a:t>There is no one method!</a:t>
            </a:r>
            <a:endParaRPr kumimoji="1" lang="ja-JP" altLang="en-US" sz="5400" b="1" dirty="0">
              <a:latin typeface="Impact" panose="020B0806030902050204" pitchFamily="34" charset="0"/>
            </a:endParaRPr>
          </a:p>
        </p:txBody>
      </p:sp>
      <p:pic>
        <p:nvPicPr>
          <p:cNvPr id="3" name="Picture 2" descr="Screen Shot 2014-11-22 at 23.49.02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halkSketch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410" y="62155"/>
            <a:ext cx="2455579" cy="3366845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81603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2667000" y="533400"/>
            <a:ext cx="5714999" cy="1752600"/>
          </a:xfrm>
          <a:solidFill>
            <a:schemeClr val="tx1">
              <a:lumMod val="95000"/>
              <a:lumOff val="5000"/>
              <a:alpha val="90000"/>
            </a:schemeClr>
          </a:solidFill>
        </p:spPr>
        <p:txBody>
          <a:bodyPr anchor="b" anchorCtr="0">
            <a:noAutofit/>
          </a:bodyPr>
          <a:lstStyle/>
          <a:p>
            <a:r>
              <a:rPr lang="en-US" altLang="ja-JP" sz="3600" dirty="0" smtClean="0">
                <a:solidFill>
                  <a:srgbClr val="FC7500"/>
                </a:solidFill>
              </a:rPr>
              <a:t>Real-Time vs Post-Performance of English Presentations</a:t>
            </a:r>
            <a:endParaRPr lang="en-US" altLang="ja-JP" sz="3600" dirty="0">
              <a:solidFill>
                <a:srgbClr val="FC75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5600" y="4343400"/>
            <a:ext cx="5715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C7500"/>
                </a:solidFill>
              </a:rPr>
              <a:t>Matt Cotter </a:t>
            </a:r>
          </a:p>
          <a:p>
            <a:pPr algn="ctr"/>
            <a:r>
              <a:rPr lang="en-US" sz="2400" dirty="0" smtClean="0">
                <a:solidFill>
                  <a:srgbClr val="FC7500"/>
                </a:solidFill>
              </a:rPr>
              <a:t>(</a:t>
            </a:r>
            <a:r>
              <a:rPr lang="en-US" sz="2400" dirty="0" err="1" smtClean="0">
                <a:solidFill>
                  <a:srgbClr val="FC7500"/>
                </a:solidFill>
              </a:rPr>
              <a:t>Hokusei</a:t>
            </a:r>
            <a:r>
              <a:rPr lang="en-US" sz="2400" dirty="0" smtClean="0">
                <a:solidFill>
                  <a:srgbClr val="FC7500"/>
                </a:solidFill>
              </a:rPr>
              <a:t> </a:t>
            </a:r>
            <a:r>
              <a:rPr lang="en-US" sz="2400" dirty="0" err="1" smtClean="0">
                <a:solidFill>
                  <a:srgbClr val="FC7500"/>
                </a:solidFill>
              </a:rPr>
              <a:t>Gakuen</a:t>
            </a:r>
            <a:r>
              <a:rPr lang="en-US" sz="2400" dirty="0" smtClean="0">
                <a:solidFill>
                  <a:srgbClr val="FC7500"/>
                </a:solidFill>
              </a:rPr>
              <a:t> University) </a:t>
            </a:r>
          </a:p>
          <a:p>
            <a:pPr algn="ctr"/>
            <a:endParaRPr lang="en-US" sz="1000" dirty="0" smtClean="0">
              <a:solidFill>
                <a:srgbClr val="FC7500"/>
              </a:solidFill>
            </a:endParaRPr>
          </a:p>
          <a:p>
            <a:pPr algn="ctr"/>
            <a:r>
              <a:rPr lang="en-US" sz="2400" dirty="0" smtClean="0">
                <a:solidFill>
                  <a:srgbClr val="FC7500"/>
                </a:solidFill>
              </a:rPr>
              <a:t>Don </a:t>
            </a:r>
            <a:r>
              <a:rPr lang="en-US" sz="2400" dirty="0" err="1" smtClean="0">
                <a:solidFill>
                  <a:srgbClr val="FC7500"/>
                </a:solidFill>
              </a:rPr>
              <a:t>Hinkelman</a:t>
            </a:r>
            <a:r>
              <a:rPr lang="en-US" sz="2400" dirty="0" smtClean="0">
                <a:solidFill>
                  <a:srgbClr val="FC7500"/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rgbClr val="FC7500"/>
                </a:solidFill>
              </a:rPr>
              <a:t>(Sapporo </a:t>
            </a:r>
            <a:r>
              <a:rPr lang="en-US" sz="2400" dirty="0" err="1" smtClean="0">
                <a:solidFill>
                  <a:srgbClr val="FC7500"/>
                </a:solidFill>
              </a:rPr>
              <a:t>Gakuin</a:t>
            </a:r>
            <a:r>
              <a:rPr lang="en-US" sz="2400" dirty="0" smtClean="0">
                <a:solidFill>
                  <a:srgbClr val="FC7500"/>
                </a:solidFill>
              </a:rPr>
              <a:t> University)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76499" y="2645664"/>
            <a:ext cx="6096000" cy="1295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cap="none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CALLPlus</a:t>
            </a:r>
            <a:r>
              <a:rPr lang="en-US" sz="2800" cap="none" dirty="0" smtClean="0">
                <a:solidFill>
                  <a:srgbClr val="FFFFFF"/>
                </a:solidFill>
                <a:latin typeface="Comic Sans MS"/>
                <a:cs typeface="Comic Sans MS"/>
              </a:rPr>
              <a:t> 2017</a:t>
            </a:r>
          </a:p>
          <a:p>
            <a:r>
              <a:rPr lang="en-US" sz="2800" cap="none" dirty="0" smtClean="0">
                <a:solidFill>
                  <a:srgbClr val="FFFFFF"/>
                </a:solidFill>
                <a:latin typeface="Comic Sans MS"/>
                <a:cs typeface="Comic Sans MS"/>
              </a:rPr>
              <a:t>Saturday, October 28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5334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Video assessment module - </a:t>
            </a:r>
            <a:r>
              <a:rPr lang="en-US" sz="2400" dirty="0" smtClean="0">
                <a:solidFill>
                  <a:srgbClr val="FC7500"/>
                </a:solidFill>
              </a:rPr>
              <a:t>practical Use</a:t>
            </a:r>
            <a:endParaRPr lang="en-US" sz="2400" dirty="0">
              <a:solidFill>
                <a:srgbClr val="FC75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762000"/>
            <a:ext cx="8001000" cy="1371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b="1" i="1" dirty="0" smtClean="0">
                <a:solidFill>
                  <a:srgbClr val="000000"/>
                </a:solidFill>
              </a:rPr>
              <a:t>Intercultural Communication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</a:pPr>
            <a:r>
              <a:rPr lang="en-US" sz="2400" u="sng" dirty="0" smtClean="0">
                <a:solidFill>
                  <a:srgbClr val="FC7500"/>
                </a:solidFill>
              </a:rPr>
              <a:t>Assessment</a:t>
            </a:r>
            <a:r>
              <a:rPr lang="en-US" sz="2400" dirty="0" smtClean="0">
                <a:solidFill>
                  <a:srgbClr val="FC7500"/>
                </a:solidFill>
              </a:rPr>
              <a:t> : Pair English Presentations IC Topic 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</a:pPr>
            <a:r>
              <a:rPr lang="en-US" sz="2400" u="sng" dirty="0" smtClean="0">
                <a:solidFill>
                  <a:srgbClr val="FC7500"/>
                </a:solidFill>
              </a:rPr>
              <a:t>Key Point </a:t>
            </a:r>
            <a:r>
              <a:rPr lang="en-US" sz="2400" dirty="0" smtClean="0">
                <a:solidFill>
                  <a:srgbClr val="FC7500"/>
                </a:solidFill>
              </a:rPr>
              <a:t>: Upload videos twice – for each presenter </a:t>
            </a:r>
            <a:endParaRPr lang="en-US" altLang="ja-JP" sz="2400" dirty="0" smtClean="0">
              <a:solidFill>
                <a:srgbClr val="FC7500"/>
              </a:solidFill>
            </a:endParaRPr>
          </a:p>
        </p:txBody>
      </p:sp>
      <p:pic>
        <p:nvPicPr>
          <p:cNvPr id="3" name="Picture 2" descr="Screen shot 2016-10-22 at 7.02.10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09800"/>
            <a:ext cx="8077200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5244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3048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6"/>
                </a:solidFill>
                <a:latin typeface="Comic Sans MS"/>
                <a:cs typeface="Comic Sans MS"/>
              </a:rPr>
              <a:t>Maori Performance</a:t>
            </a:r>
            <a:endParaRPr lang="en-US" sz="4000" dirty="0">
              <a:solidFill>
                <a:schemeClr val="accent6"/>
              </a:solidFill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12686"/>
            <a:ext cx="4648200" cy="572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278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33400" y="304801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smtClean="0"/>
              <a:t>Video assessment module - </a:t>
            </a:r>
            <a:r>
              <a:rPr lang="en-US" sz="2400" smtClean="0">
                <a:solidFill>
                  <a:srgbClr val="FC7500"/>
                </a:solidFill>
              </a:rPr>
              <a:t>practical Use</a:t>
            </a:r>
            <a:endParaRPr lang="en-US" sz="2400" dirty="0">
              <a:solidFill>
                <a:srgbClr val="FC75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838200"/>
            <a:ext cx="8686800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b="1" i="1" dirty="0" smtClean="0">
                <a:solidFill>
                  <a:schemeClr val="tx1"/>
                </a:solidFill>
              </a:rPr>
              <a:t>Maori History, Culture and Present Day Status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</a:pPr>
            <a:r>
              <a:rPr lang="en-US" sz="2400" u="sng" dirty="0" smtClean="0">
                <a:solidFill>
                  <a:srgbClr val="FC7500"/>
                </a:solidFill>
              </a:rPr>
              <a:t>Assessment</a:t>
            </a:r>
            <a:r>
              <a:rPr lang="en-US" sz="2400" dirty="0" smtClean="0">
                <a:solidFill>
                  <a:srgbClr val="FC7500"/>
                </a:solidFill>
              </a:rPr>
              <a:t> : Self Introduction in Maori Language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</a:pPr>
            <a:r>
              <a:rPr lang="en-US" sz="2400" u="sng" dirty="0" smtClean="0">
                <a:solidFill>
                  <a:srgbClr val="FC7500"/>
                </a:solidFill>
              </a:rPr>
              <a:t>Key Point </a:t>
            </a:r>
            <a:r>
              <a:rPr lang="en-US" sz="2400" dirty="0" smtClean="0">
                <a:solidFill>
                  <a:srgbClr val="FC7500"/>
                </a:solidFill>
              </a:rPr>
              <a:t>: Simple Rubric</a:t>
            </a:r>
            <a:r>
              <a:rPr lang="en-US" altLang="ja-JP" sz="2400" dirty="0" smtClean="0">
                <a:solidFill>
                  <a:srgbClr val="FC7500"/>
                </a:solidFill>
              </a:rPr>
              <a:t>,</a:t>
            </a:r>
            <a:r>
              <a:rPr lang="ja-JP" altLang="en-US" sz="2400" dirty="0" smtClean="0">
                <a:solidFill>
                  <a:srgbClr val="FC7500"/>
                </a:solidFill>
              </a:rPr>
              <a:t> </a:t>
            </a:r>
            <a:r>
              <a:rPr lang="en-US" altLang="ja-JP" sz="2400" dirty="0" smtClean="0">
                <a:solidFill>
                  <a:srgbClr val="FC7500"/>
                </a:solidFill>
              </a:rPr>
              <a:t>Rubric</a:t>
            </a:r>
            <a:r>
              <a:rPr lang="ja-JP" altLang="en-US" sz="2400" dirty="0" smtClean="0">
                <a:solidFill>
                  <a:srgbClr val="FC7500"/>
                </a:solidFill>
              </a:rPr>
              <a:t> </a:t>
            </a:r>
            <a:r>
              <a:rPr lang="en-US" altLang="ja-JP" sz="2400" dirty="0" smtClean="0">
                <a:solidFill>
                  <a:srgbClr val="FC7500"/>
                </a:solidFill>
              </a:rPr>
              <a:t>in</a:t>
            </a:r>
            <a:r>
              <a:rPr lang="ja-JP" altLang="en-US" sz="2400" dirty="0" smtClean="0">
                <a:solidFill>
                  <a:srgbClr val="FC7500"/>
                </a:solidFill>
              </a:rPr>
              <a:t> </a:t>
            </a:r>
            <a:r>
              <a:rPr lang="en-US" altLang="ja-JP" sz="2400" dirty="0" smtClean="0">
                <a:solidFill>
                  <a:srgbClr val="FC7500"/>
                </a:solidFill>
              </a:rPr>
              <a:t>L1</a:t>
            </a:r>
            <a:r>
              <a:rPr lang="ja-JP" altLang="en-US" sz="2400" dirty="0" smtClean="0">
                <a:solidFill>
                  <a:srgbClr val="FC7500"/>
                </a:solidFill>
              </a:rPr>
              <a:t> </a:t>
            </a:r>
            <a:r>
              <a:rPr lang="en-US" altLang="ja-JP" sz="2400" dirty="0" smtClean="0">
                <a:solidFill>
                  <a:srgbClr val="FC7500"/>
                </a:solidFill>
              </a:rPr>
              <a:t>(Japanese)</a:t>
            </a:r>
          </a:p>
          <a:p>
            <a:pPr>
              <a:spcBef>
                <a:spcPts val="0"/>
              </a:spcBef>
            </a:pPr>
            <a:endParaRPr lang="en-US" sz="1000" dirty="0" smtClean="0">
              <a:solidFill>
                <a:srgbClr val="000000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endParaRPr lang="en-US" sz="2800" dirty="0">
              <a:solidFill>
                <a:srgbClr val="000000"/>
              </a:solidFill>
              <a:cs typeface="Comic Sans MS"/>
            </a:endParaRPr>
          </a:p>
        </p:txBody>
      </p:sp>
      <p:pic>
        <p:nvPicPr>
          <p:cNvPr id="7" name="Picture 6" descr="Screen shot 2016-10-22 at 7.20.15.pn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33600"/>
            <a:ext cx="80010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図 1" descr="スクリーンショット 2016-11-21 17.49.3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133600"/>
            <a:ext cx="8001001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5244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48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6"/>
                </a:solidFill>
                <a:latin typeface="Comic Sans MS"/>
                <a:cs typeface="Comic Sans MS"/>
              </a:rPr>
              <a:t>English Through Sports Performance</a:t>
            </a:r>
            <a:endParaRPr lang="en-US" sz="3600" dirty="0">
              <a:solidFill>
                <a:schemeClr val="accent6"/>
              </a:solidFill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15" y="1219200"/>
            <a:ext cx="7213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01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33400" y="304801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smtClean="0"/>
              <a:t>Video assessment module - </a:t>
            </a:r>
            <a:r>
              <a:rPr lang="en-US" sz="2400" smtClean="0">
                <a:solidFill>
                  <a:srgbClr val="FC7500"/>
                </a:solidFill>
              </a:rPr>
              <a:t>practical Use</a:t>
            </a:r>
            <a:endParaRPr lang="en-US" sz="2400" dirty="0">
              <a:solidFill>
                <a:srgbClr val="FC75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838200"/>
            <a:ext cx="8686800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b="1" i="1" dirty="0" smtClean="0">
                <a:solidFill>
                  <a:schemeClr val="tx1"/>
                </a:solidFill>
              </a:rPr>
              <a:t>English Through Sports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</a:pPr>
            <a:r>
              <a:rPr lang="en-US" sz="2400" u="sng" dirty="0" smtClean="0">
                <a:solidFill>
                  <a:srgbClr val="FC7500"/>
                </a:solidFill>
              </a:rPr>
              <a:t>Assessment</a:t>
            </a:r>
            <a:r>
              <a:rPr lang="en-US" sz="2400" dirty="0" smtClean="0">
                <a:solidFill>
                  <a:srgbClr val="FC7500"/>
                </a:solidFill>
              </a:rPr>
              <a:t> : English Presentation of a Skill or Technique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</a:pPr>
            <a:r>
              <a:rPr lang="en-US" sz="2400" u="sng" dirty="0" smtClean="0">
                <a:solidFill>
                  <a:srgbClr val="FC7500"/>
                </a:solidFill>
              </a:rPr>
              <a:t>Key Point </a:t>
            </a:r>
            <a:r>
              <a:rPr lang="en-US" sz="2400" dirty="0" smtClean="0">
                <a:solidFill>
                  <a:srgbClr val="FC7500"/>
                </a:solidFill>
              </a:rPr>
              <a:t>:  Action and English skill assessed</a:t>
            </a:r>
            <a:endParaRPr lang="en-US" altLang="ja-JP" sz="2400" dirty="0" smtClean="0">
              <a:solidFill>
                <a:srgbClr val="FC7500"/>
              </a:solidFill>
            </a:endParaRPr>
          </a:p>
          <a:p>
            <a:pPr>
              <a:spcBef>
                <a:spcPts val="0"/>
              </a:spcBef>
            </a:pPr>
            <a:endParaRPr lang="en-US" sz="1000" dirty="0" smtClean="0">
              <a:solidFill>
                <a:srgbClr val="000000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endParaRPr lang="en-US" sz="2800" dirty="0">
              <a:solidFill>
                <a:srgbClr val="000000"/>
              </a:solidFill>
              <a:cs typeface="Comic Sans MS"/>
            </a:endParaRPr>
          </a:p>
        </p:txBody>
      </p:sp>
      <p:pic>
        <p:nvPicPr>
          <p:cNvPr id="2" name="Picture 1" descr="Screen shot 2016-10-22 at 7.33.35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09800"/>
            <a:ext cx="8153400" cy="4382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851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5334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Video assessment module - </a:t>
            </a:r>
            <a:r>
              <a:rPr lang="en-US" sz="2400" dirty="0" smtClean="0">
                <a:solidFill>
                  <a:srgbClr val="FC7500"/>
                </a:solidFill>
              </a:rPr>
              <a:t>practical Use</a:t>
            </a:r>
            <a:endParaRPr lang="en-US" sz="2400" dirty="0">
              <a:solidFill>
                <a:srgbClr val="FC75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200" y="762000"/>
            <a:ext cx="8458200" cy="1752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b="1" i="1" dirty="0" smtClean="0">
                <a:solidFill>
                  <a:srgbClr val="000000"/>
                </a:solidFill>
              </a:rPr>
              <a:t>Child Development 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</a:pPr>
            <a:r>
              <a:rPr lang="en-US" sz="2400" u="sng" dirty="0" smtClean="0">
                <a:solidFill>
                  <a:srgbClr val="FC7500"/>
                </a:solidFill>
              </a:rPr>
              <a:t>Assessment </a:t>
            </a:r>
            <a:r>
              <a:rPr lang="en-US" sz="2400" dirty="0" smtClean="0">
                <a:solidFill>
                  <a:srgbClr val="FC7500"/>
                </a:solidFill>
              </a:rPr>
              <a:t>: Self, peer and one teacher assessing each student	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</a:pPr>
            <a:r>
              <a:rPr lang="en-US" sz="2400" u="sng" dirty="0" smtClean="0">
                <a:solidFill>
                  <a:srgbClr val="FC7500"/>
                </a:solidFill>
              </a:rPr>
              <a:t>Key Point </a:t>
            </a:r>
            <a:r>
              <a:rPr lang="en-US" sz="2400" dirty="0" smtClean="0">
                <a:solidFill>
                  <a:srgbClr val="FC7500"/>
                </a:solidFill>
              </a:rPr>
              <a:t>: 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cs typeface="Comic Sans MS"/>
              </a:rPr>
              <a:t>synchronous</a:t>
            </a:r>
            <a:r>
              <a:rPr lang="en-US" sz="2400" dirty="0" smtClean="0">
                <a:solidFill>
                  <a:srgbClr val="000000"/>
                </a:solidFill>
                <a:cs typeface="Comic Sans MS"/>
              </a:rPr>
              <a:t> </a:t>
            </a:r>
            <a:r>
              <a:rPr lang="en-US" sz="2400" dirty="0" smtClean="0">
                <a:solidFill>
                  <a:srgbClr val="FC7500"/>
                </a:solidFill>
              </a:rPr>
              <a:t>blind marking </a:t>
            </a:r>
            <a:r>
              <a:rPr lang="en-US" sz="2400" dirty="0">
                <a:solidFill>
                  <a:srgbClr val="FC7500"/>
                </a:solidFill>
              </a:rPr>
              <a:t>-</a:t>
            </a:r>
            <a:r>
              <a:rPr lang="en-US" sz="2400" dirty="0" smtClean="0">
                <a:solidFill>
                  <a:srgbClr val="FC7500"/>
                </a:solidFill>
              </a:rPr>
              <a:t> comprehensive rubric</a:t>
            </a:r>
            <a:endParaRPr lang="en-US" altLang="ja-JP" sz="2400" dirty="0" smtClean="0">
              <a:solidFill>
                <a:srgbClr val="FC75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352800"/>
            <a:ext cx="3996292" cy="3363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57400"/>
            <a:ext cx="480060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9854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048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6"/>
                </a:solidFill>
                <a:latin typeface="Comic Sans MS"/>
                <a:cs typeface="Comic Sans MS"/>
              </a:rPr>
              <a:t>Early English Teaching Performance</a:t>
            </a:r>
            <a:endParaRPr lang="en-US" sz="4000" dirty="0">
              <a:solidFill>
                <a:schemeClr val="accent6"/>
              </a:solidFill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6400" y="1219200"/>
            <a:ext cx="5410200" cy="541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1107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016-05-19 12.35.41 - Version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1198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304800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6"/>
                </a:solidFill>
                <a:latin typeface="Comic Sans MS"/>
                <a:cs typeface="Comic Sans MS"/>
              </a:rPr>
              <a:t>Group Performance</a:t>
            </a:r>
            <a:endParaRPr lang="en-US" sz="4000" dirty="0">
              <a:solidFill>
                <a:schemeClr val="accent6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003118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5334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Video assessment module - </a:t>
            </a:r>
            <a:r>
              <a:rPr lang="en-US" sz="2400" dirty="0" smtClean="0">
                <a:solidFill>
                  <a:srgbClr val="FC7500"/>
                </a:solidFill>
              </a:rPr>
              <a:t>practical Use</a:t>
            </a:r>
            <a:endParaRPr lang="en-US" sz="2400" dirty="0">
              <a:solidFill>
                <a:srgbClr val="FC75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762000"/>
            <a:ext cx="8001000" cy="2057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b="1" i="1" dirty="0" smtClean="0">
                <a:solidFill>
                  <a:srgbClr val="000000"/>
                </a:solidFill>
              </a:rPr>
              <a:t>Expression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</a:pPr>
            <a:r>
              <a:rPr lang="en-US" sz="2400" u="sng" dirty="0" smtClean="0">
                <a:solidFill>
                  <a:srgbClr val="FC7500"/>
                </a:solidFill>
              </a:rPr>
              <a:t>Assessment</a:t>
            </a:r>
            <a:r>
              <a:rPr lang="en-US" sz="2400" dirty="0" smtClean="0">
                <a:solidFill>
                  <a:srgbClr val="FC7500"/>
                </a:solidFill>
              </a:rPr>
              <a:t> : Teacher assessment &amp; self-reflection - shows improvement.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</a:pPr>
            <a:r>
              <a:rPr lang="en-US" sz="2400" u="sng" dirty="0" smtClean="0">
                <a:solidFill>
                  <a:srgbClr val="FC7500"/>
                </a:solidFill>
              </a:rPr>
              <a:t>Key Point </a:t>
            </a:r>
            <a:r>
              <a:rPr lang="en-US" sz="2400" dirty="0" smtClean="0">
                <a:solidFill>
                  <a:srgbClr val="FC7500"/>
                </a:solidFill>
              </a:rPr>
              <a:t>: Each assessment repeated </a:t>
            </a:r>
            <a:r>
              <a:rPr lang="en-US" sz="2400" dirty="0">
                <a:solidFill>
                  <a:srgbClr val="FC7500"/>
                </a:solidFill>
              </a:rPr>
              <a:t>after self-reflection </a:t>
            </a:r>
            <a:r>
              <a:rPr lang="en-US" sz="2400" dirty="0" smtClean="0">
                <a:solidFill>
                  <a:srgbClr val="FC7500"/>
                </a:solidFill>
              </a:rPr>
              <a:t>           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FC7500"/>
                </a:solidFill>
              </a:rPr>
              <a:t> </a:t>
            </a:r>
            <a:r>
              <a:rPr lang="en-US" sz="2400" dirty="0" smtClean="0">
                <a:solidFill>
                  <a:srgbClr val="FC7500"/>
                </a:solidFill>
              </a:rPr>
              <a:t>                        Reassessed for improvement using same rubric</a:t>
            </a:r>
            <a:endParaRPr lang="en-US" altLang="ja-JP" sz="2400" dirty="0" smtClean="0">
              <a:solidFill>
                <a:srgbClr val="FC75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19400"/>
            <a:ext cx="403860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図形グループ 2"/>
          <p:cNvGrpSpPr/>
          <p:nvPr/>
        </p:nvGrpSpPr>
        <p:grpSpPr>
          <a:xfrm>
            <a:off x="4419600" y="2819400"/>
            <a:ext cx="3898900" cy="3733800"/>
            <a:chOff x="4419600" y="2819400"/>
            <a:chExt cx="3898900" cy="37338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600" y="2819400"/>
              <a:ext cx="2209800" cy="3733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00" y="2819400"/>
              <a:ext cx="1765300" cy="3733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35886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1-dear-daniel-3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848338"/>
            <a:ext cx="2082212" cy="2978963"/>
          </a:xfrm>
          <a:prstGeom prst="rect">
            <a:avLst/>
          </a:prstGeom>
        </p:spPr>
      </p:pic>
      <p:sp>
        <p:nvSpPr>
          <p:cNvPr id="5" name="爆発 1 4"/>
          <p:cNvSpPr/>
          <p:nvPr/>
        </p:nvSpPr>
        <p:spPr>
          <a:xfrm rot="20790914">
            <a:off x="304858" y="1319577"/>
            <a:ext cx="7164516" cy="4768821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latin typeface="Comic Sans MS"/>
                <a:cs typeface="Comic Sans MS"/>
              </a:rPr>
              <a:t>NEW!!</a:t>
            </a:r>
          </a:p>
          <a:p>
            <a:pPr algn="ctr"/>
            <a:r>
              <a:rPr kumimoji="1" lang="en-US" altLang="ja-JP" sz="4000" dirty="0" smtClean="0">
                <a:latin typeface="Comic Sans MS"/>
                <a:cs typeface="Comic Sans MS"/>
              </a:rPr>
              <a:t>TRIALLED THIS YEAR!!</a:t>
            </a:r>
            <a:endParaRPr kumimoji="1" lang="ja-JP" altLang="en-US" sz="4000" dirty="0">
              <a:latin typeface="Comic Sans MS"/>
              <a:cs typeface="Comic Sans M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4572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smtClean="0">
                <a:solidFill>
                  <a:srgbClr val="FC7500"/>
                </a:solidFill>
              </a:rPr>
              <a:t>Real Time assessment</a:t>
            </a:r>
            <a:r>
              <a:rPr lang="ja-JP" altLang="en-US" sz="4800" dirty="0" smtClean="0">
                <a:solidFill>
                  <a:srgbClr val="FC7500"/>
                </a:solidFill>
              </a:rPr>
              <a:t>!</a:t>
            </a:r>
            <a:r>
              <a:rPr lang="en-US" altLang="ja-JP" sz="4800" dirty="0" smtClean="0">
                <a:solidFill>
                  <a:srgbClr val="FC7500"/>
                </a:solidFill>
              </a:rPr>
              <a:t>!</a:t>
            </a:r>
            <a:endParaRPr lang="en-US" dirty="0">
              <a:solidFill>
                <a:srgbClr val="FC7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040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81000"/>
            <a:ext cx="5943600" cy="1362075"/>
          </a:xfrm>
        </p:spPr>
        <p:txBody>
          <a:bodyPr/>
          <a:lstStyle/>
          <a:p>
            <a:pPr algn="ctr"/>
            <a:r>
              <a:rPr lang="en-US" dirty="0" smtClean="0"/>
              <a:t>Real time assessment</a:t>
            </a:r>
            <a:br>
              <a:rPr lang="en-US" dirty="0" smtClean="0"/>
            </a:br>
            <a:r>
              <a:rPr lang="en-US" dirty="0" smtClean="0">
                <a:solidFill>
                  <a:srgbClr val="FC7500"/>
                </a:solidFill>
              </a:rPr>
              <a:t>why?</a:t>
            </a:r>
            <a:endParaRPr lang="en-US" dirty="0">
              <a:solidFill>
                <a:srgbClr val="FC75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5719" y="2057400"/>
            <a:ext cx="7715250" cy="2590800"/>
          </a:xfrm>
        </p:spPr>
        <p:txBody>
          <a:bodyPr anchor="t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</a:rPr>
              <a:t>Can real time assessment provide further training in the assessment process?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</a:rPr>
              <a:t>Can real time assessment do just as good a job as post-performance assessing? 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</a:rPr>
              <a:t>Can real time assessment help the learning process – </a:t>
            </a:r>
            <a:r>
              <a:rPr lang="en-US" sz="2800" dirty="0">
                <a:solidFill>
                  <a:schemeClr val="tx1"/>
                </a:solidFill>
              </a:rPr>
              <a:t>W</a:t>
            </a:r>
            <a:r>
              <a:rPr lang="en-US" sz="2800" dirty="0" smtClean="0">
                <a:solidFill>
                  <a:schemeClr val="tx1"/>
                </a:solidFill>
              </a:rPr>
              <a:t>hat are important/not important criteria for performances?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爆発 1 3"/>
          <p:cNvSpPr/>
          <p:nvPr/>
        </p:nvSpPr>
        <p:spPr>
          <a:xfrm rot="20790914">
            <a:off x="204537" y="225360"/>
            <a:ext cx="2133600" cy="1697888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latin typeface="Comic Sans MS"/>
                <a:cs typeface="Comic Sans MS"/>
              </a:rPr>
              <a:t>NEW!!</a:t>
            </a:r>
            <a:endParaRPr kumimoji="1" lang="ja-JP" altLang="en-US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82661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Real time assessment</a:t>
            </a:r>
            <a:br>
              <a:rPr lang="en-US" dirty="0" smtClean="0"/>
            </a:br>
            <a:r>
              <a:rPr lang="en-US" dirty="0" smtClean="0">
                <a:solidFill>
                  <a:srgbClr val="FC7500"/>
                </a:solidFill>
              </a:rPr>
              <a:t>How?</a:t>
            </a:r>
            <a:endParaRPr lang="en-US" dirty="0">
              <a:solidFill>
                <a:srgbClr val="FC75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5334000"/>
            <a:ext cx="7151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</a:t>
            </a:r>
            <a:r>
              <a:rPr lang="en-US" sz="2400" dirty="0"/>
              <a:t>O</a:t>
            </a:r>
            <a:r>
              <a:rPr lang="en-US" sz="2400" dirty="0" smtClean="0"/>
              <a:t>ur presentations were too fast to make comments -</a:t>
            </a:r>
          </a:p>
          <a:p>
            <a:r>
              <a:rPr lang="en-US" sz="2400" dirty="0" smtClean="0"/>
              <a:t>although this could be done with longer performances.)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286000"/>
            <a:ext cx="731482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800" dirty="0" smtClean="0"/>
              <a:t>Students use a portable device (smartphone /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tablet) to access the module and choose the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presenter’s user name.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4038600"/>
            <a:ext cx="8007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 startAt="2"/>
            </a:pPr>
            <a:r>
              <a:rPr lang="en-US" sz="2800" dirty="0" smtClean="0"/>
              <a:t>While listening and watching the presentation, the </a:t>
            </a:r>
          </a:p>
          <a:p>
            <a:r>
              <a:rPr lang="en-US" sz="2800" dirty="0" smtClean="0"/>
              <a:t>       students</a:t>
            </a:r>
            <a:r>
              <a:rPr lang="en-US" sz="2800" dirty="0"/>
              <a:t> </a:t>
            </a:r>
            <a:r>
              <a:rPr lang="en-US" sz="2800" dirty="0" smtClean="0"/>
              <a:t>score the criteria </a:t>
            </a:r>
            <a:r>
              <a:rPr lang="en-US" sz="2800" dirty="0"/>
              <a:t>on the </a:t>
            </a:r>
            <a:r>
              <a:rPr lang="en-US" sz="2800" dirty="0" smtClean="0"/>
              <a:t>rubric.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40154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152401"/>
            <a:ext cx="77724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Real time assessment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C7500"/>
                </a:solidFill>
              </a:rPr>
              <a:t>set up</a:t>
            </a:r>
            <a:endParaRPr lang="en-US" dirty="0">
              <a:solidFill>
                <a:srgbClr val="FC75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1"/>
            <a:ext cx="7543800" cy="5085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8126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674314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Calibri"/>
                <a:cs typeface="Calibri"/>
              </a:rPr>
              <a:t>PRELIMINARY RESULTS 2016</a:t>
            </a:r>
            <a:endParaRPr lang="en-US" sz="4000" b="1" dirty="0">
              <a:latin typeface="Calibri"/>
              <a:cs typeface="Calibri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813180"/>
              </p:ext>
            </p:extLst>
          </p:nvPr>
        </p:nvGraphicFramePr>
        <p:xfrm>
          <a:off x="304801" y="1523846"/>
          <a:ext cx="7696200" cy="4642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Document" r:id="rId5" imgW="6985000" imgH="2705100" progId="Word.Document.12">
                  <p:embed/>
                </p:oleObj>
              </mc:Choice>
              <mc:Fallback>
                <p:oleObj name="Document" r:id="rId5" imgW="6985000" imgH="2705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801" y="1523846"/>
                        <a:ext cx="7696200" cy="464249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5609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624" y="5277739"/>
            <a:ext cx="6654800" cy="1278466"/>
          </a:xfrm>
        </p:spPr>
        <p:txBody>
          <a:bodyPr>
            <a:noAutofit/>
          </a:bodyPr>
          <a:lstStyle/>
          <a:p>
            <a:r>
              <a:rPr lang="en-US" sz="5800" dirty="0" smtClean="0">
                <a:solidFill>
                  <a:srgbClr val="FC7500"/>
                </a:solidFill>
                <a:latin typeface="Comic Sans MS"/>
                <a:cs typeface="Comic Sans MS"/>
              </a:rPr>
              <a:t>How it works!</a:t>
            </a:r>
            <a:endParaRPr lang="en-US" sz="5800" dirty="0">
              <a:solidFill>
                <a:srgbClr val="FC7500"/>
              </a:solidFill>
            </a:endParaRPr>
          </a:p>
        </p:txBody>
      </p:sp>
      <p:pic>
        <p:nvPicPr>
          <p:cNvPr id="5" name="Picture 4" descr="Hello-Kitty-computer-hello-kitty-23235298-500-29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057400"/>
            <a:ext cx="5739399" cy="2986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52400"/>
            <a:ext cx="8534400" cy="136207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effectLst/>
              </a:rPr>
              <a:t>MOODLE VIDEO ASSESSMENT MODULE </a:t>
            </a:r>
            <a:r>
              <a:rPr lang="en-US" sz="4000" b="1" dirty="0" smtClean="0">
                <a:effectLst/>
              </a:rPr>
              <a:t/>
            </a:r>
            <a:br>
              <a:rPr lang="en-US" sz="4000" b="1" dirty="0" smtClean="0">
                <a:effectLst/>
              </a:rPr>
            </a:br>
            <a:r>
              <a:rPr lang="en-US" sz="4000" b="1" dirty="0" smtClean="0">
                <a:solidFill>
                  <a:srgbClr val="FC7500"/>
                </a:solidFill>
                <a:effectLst/>
              </a:rPr>
              <a:t>- A BRIEF OVERVIEW -</a:t>
            </a:r>
            <a:endParaRPr lang="en-US" sz="4000" b="1" dirty="0">
              <a:solidFill>
                <a:srgbClr val="FC7500"/>
              </a:solidFill>
              <a:effectLst/>
              <a:latin typeface="Calibri (Headings)"/>
              <a:cs typeface="Calibri (Headings)"/>
            </a:endParaRPr>
          </a:p>
        </p:txBody>
      </p:sp>
      <p:pic>
        <p:nvPicPr>
          <p:cNvPr id="8" name="Picture 7" descr="image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43433">
            <a:off x="446527" y="3620988"/>
            <a:ext cx="1905000" cy="143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1865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1-dear-daniel-3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848338"/>
            <a:ext cx="2082212" cy="2978963"/>
          </a:xfrm>
          <a:prstGeom prst="rect">
            <a:avLst/>
          </a:prstGeom>
        </p:spPr>
      </p:pic>
      <p:sp>
        <p:nvSpPr>
          <p:cNvPr id="5" name="爆発 1 4"/>
          <p:cNvSpPr/>
          <p:nvPr/>
        </p:nvSpPr>
        <p:spPr>
          <a:xfrm rot="20790914">
            <a:off x="304858" y="1319577"/>
            <a:ext cx="7164516" cy="4768821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latin typeface="Comic Sans MS"/>
                <a:cs typeface="Comic Sans MS"/>
              </a:rPr>
              <a:t>NEW!!</a:t>
            </a:r>
          </a:p>
          <a:p>
            <a:pPr algn="ctr"/>
            <a:r>
              <a:rPr kumimoji="1" lang="en-US" altLang="ja-JP" sz="4000" dirty="0" smtClean="0">
                <a:latin typeface="Comic Sans MS"/>
                <a:cs typeface="Comic Sans MS"/>
              </a:rPr>
              <a:t>TRIALLED THIS YEAR!!</a:t>
            </a:r>
            <a:endParaRPr kumimoji="1" lang="ja-JP" altLang="en-US" sz="4000" dirty="0">
              <a:latin typeface="Comic Sans MS"/>
              <a:cs typeface="Comic Sans M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4572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smtClean="0">
                <a:solidFill>
                  <a:srgbClr val="FC7500"/>
                </a:solidFill>
              </a:rPr>
              <a:t>Real Time assessment</a:t>
            </a:r>
            <a:r>
              <a:rPr lang="ja-JP" altLang="en-US" sz="4800" dirty="0" smtClean="0">
                <a:solidFill>
                  <a:srgbClr val="FC7500"/>
                </a:solidFill>
              </a:rPr>
              <a:t>!</a:t>
            </a:r>
            <a:r>
              <a:rPr lang="en-US" altLang="ja-JP" sz="4800" dirty="0" smtClean="0">
                <a:solidFill>
                  <a:srgbClr val="FC7500"/>
                </a:solidFill>
              </a:rPr>
              <a:t>!</a:t>
            </a:r>
            <a:endParaRPr lang="en-US" dirty="0">
              <a:solidFill>
                <a:srgbClr val="FC7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827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81000"/>
            <a:ext cx="5943600" cy="1362075"/>
          </a:xfrm>
        </p:spPr>
        <p:txBody>
          <a:bodyPr/>
          <a:lstStyle/>
          <a:p>
            <a:pPr algn="ctr"/>
            <a:r>
              <a:rPr lang="en-US" dirty="0" smtClean="0"/>
              <a:t>Real time assessment</a:t>
            </a:r>
            <a:br>
              <a:rPr lang="en-US" dirty="0" smtClean="0"/>
            </a:br>
            <a:r>
              <a:rPr lang="en-US" dirty="0" smtClean="0">
                <a:solidFill>
                  <a:srgbClr val="FC7500"/>
                </a:solidFill>
              </a:rPr>
              <a:t>why?</a:t>
            </a:r>
            <a:endParaRPr lang="en-US" dirty="0">
              <a:solidFill>
                <a:srgbClr val="FC75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5719" y="2057400"/>
            <a:ext cx="7715250" cy="2590800"/>
          </a:xfrm>
        </p:spPr>
        <p:txBody>
          <a:bodyPr anchor="t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</a:rPr>
              <a:t>Can real time assessment provide further training in the assessment process?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</a:rPr>
              <a:t>Can real time assessment do just as good a job as post-performance assessing? 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</a:rPr>
              <a:t>Can real time assessment help the learning process – </a:t>
            </a:r>
            <a:r>
              <a:rPr lang="en-US" sz="2800" dirty="0">
                <a:solidFill>
                  <a:schemeClr val="tx1"/>
                </a:solidFill>
              </a:rPr>
              <a:t>W</a:t>
            </a:r>
            <a:r>
              <a:rPr lang="en-US" sz="2800" dirty="0" smtClean="0">
                <a:solidFill>
                  <a:schemeClr val="tx1"/>
                </a:solidFill>
              </a:rPr>
              <a:t>hat are important/not important criteria for performances?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爆発 1 3"/>
          <p:cNvSpPr/>
          <p:nvPr/>
        </p:nvSpPr>
        <p:spPr>
          <a:xfrm rot="20790914">
            <a:off x="204537" y="225360"/>
            <a:ext cx="2133600" cy="1697888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latin typeface="Comic Sans MS"/>
                <a:cs typeface="Comic Sans MS"/>
              </a:rPr>
              <a:t>NEW!!</a:t>
            </a:r>
            <a:endParaRPr kumimoji="1" lang="ja-JP" altLang="en-US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90027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Real time assessment</a:t>
            </a:r>
            <a:br>
              <a:rPr lang="en-US" dirty="0" smtClean="0"/>
            </a:br>
            <a:r>
              <a:rPr lang="en-US" dirty="0" smtClean="0">
                <a:solidFill>
                  <a:srgbClr val="FC7500"/>
                </a:solidFill>
              </a:rPr>
              <a:t>How?</a:t>
            </a:r>
            <a:endParaRPr lang="en-US" dirty="0">
              <a:solidFill>
                <a:srgbClr val="FC75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5334000"/>
            <a:ext cx="7151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</a:t>
            </a:r>
            <a:r>
              <a:rPr lang="en-US" sz="2400" dirty="0"/>
              <a:t>O</a:t>
            </a:r>
            <a:r>
              <a:rPr lang="en-US" sz="2400" dirty="0" smtClean="0"/>
              <a:t>ur presentations were too fast to make comments -</a:t>
            </a:r>
          </a:p>
          <a:p>
            <a:r>
              <a:rPr lang="en-US" sz="2400" dirty="0" smtClean="0"/>
              <a:t>although this could be done with longer performances.)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286000"/>
            <a:ext cx="731482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800" dirty="0" smtClean="0"/>
              <a:t>Students use a portable device (smartphone /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tablet) to access the module and choose the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presenter’s user name.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4038600"/>
            <a:ext cx="8007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 startAt="2"/>
            </a:pPr>
            <a:r>
              <a:rPr lang="en-US" sz="2800" dirty="0" smtClean="0"/>
              <a:t>While listening and watching the presentation, the </a:t>
            </a:r>
          </a:p>
          <a:p>
            <a:r>
              <a:rPr lang="en-US" sz="2800" dirty="0" smtClean="0"/>
              <a:t>       students</a:t>
            </a:r>
            <a:r>
              <a:rPr lang="en-US" sz="2800" dirty="0"/>
              <a:t> </a:t>
            </a:r>
            <a:r>
              <a:rPr lang="en-US" sz="2800" dirty="0" smtClean="0"/>
              <a:t>score the criteria </a:t>
            </a:r>
            <a:r>
              <a:rPr lang="en-US" sz="2800" dirty="0"/>
              <a:t>on the </a:t>
            </a:r>
            <a:r>
              <a:rPr lang="en-US" sz="2800" dirty="0" smtClean="0"/>
              <a:t>rubric.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76661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400" y="3048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6"/>
                </a:solidFill>
                <a:latin typeface="Comic Sans MS"/>
                <a:cs typeface="Comic Sans MS"/>
              </a:rPr>
              <a:t>Role Play/Drama Performance</a:t>
            </a:r>
            <a:endParaRPr lang="en-US" sz="4000" dirty="0">
              <a:solidFill>
                <a:schemeClr val="accent6"/>
              </a:solidFill>
              <a:latin typeface="Comic Sans MS"/>
              <a:cs typeface="Comic Sans MS"/>
            </a:endParaRPr>
          </a:p>
        </p:txBody>
      </p:sp>
      <p:pic>
        <p:nvPicPr>
          <p:cNvPr id="7" name="Picture 6" descr="DSCF4155 - Version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37999"/>
            <a:ext cx="7772400" cy="57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2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5334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Video assessment module - </a:t>
            </a:r>
            <a:r>
              <a:rPr lang="en-US" sz="2400" dirty="0" smtClean="0">
                <a:solidFill>
                  <a:srgbClr val="FC7500"/>
                </a:solidFill>
              </a:rPr>
              <a:t>practical Use</a:t>
            </a:r>
            <a:endParaRPr lang="en-US" sz="2400" dirty="0">
              <a:solidFill>
                <a:srgbClr val="FC75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1066800"/>
            <a:ext cx="8001000" cy="5410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b="1" i="1" dirty="0" smtClean="0">
                <a:solidFill>
                  <a:srgbClr val="FC7500"/>
                </a:solidFill>
              </a:rPr>
              <a:t>All English Speech Contest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</a:pPr>
            <a:r>
              <a:rPr lang="en-US" sz="2800" u="sng" dirty="0" smtClean="0">
                <a:solidFill>
                  <a:schemeClr val="tx1"/>
                </a:solidFill>
              </a:rPr>
              <a:t>Assessment</a:t>
            </a:r>
            <a:r>
              <a:rPr lang="en-US" sz="2800" dirty="0" smtClean="0">
                <a:solidFill>
                  <a:schemeClr val="tx1"/>
                </a:solidFill>
              </a:rPr>
              <a:t>: Synchronous (3- 4 people)</a:t>
            </a:r>
          </a:p>
          <a:p>
            <a:pPr marL="1714500" lvl="3" indent="-342900">
              <a:spcBef>
                <a:spcPts val="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Using </a:t>
            </a:r>
            <a:r>
              <a:rPr lang="en-US" sz="2800" dirty="0" err="1" smtClean="0">
                <a:solidFill>
                  <a:schemeClr val="tx1"/>
                </a:solidFill>
              </a:rPr>
              <a:t>ipads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1714500" lvl="3" indent="-342900">
              <a:spcBef>
                <a:spcPts val="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Real time</a:t>
            </a:r>
          </a:p>
          <a:p>
            <a:pPr marL="1714500" lvl="3" indent="-342900">
              <a:spcBef>
                <a:spcPts val="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Pair presentation</a:t>
            </a:r>
          </a:p>
          <a:p>
            <a:pPr marL="1714500" lvl="3" indent="-342900">
              <a:spcBef>
                <a:spcPts val="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Clear rubric</a:t>
            </a:r>
            <a:endParaRPr lang="en-US" sz="2800" dirty="0">
              <a:solidFill>
                <a:schemeClr val="tx1"/>
              </a:solidFill>
            </a:endParaRPr>
          </a:p>
          <a:p>
            <a:pPr marL="1714500" lvl="3" indent="-342900">
              <a:spcBef>
                <a:spcPts val="0"/>
              </a:spcBef>
              <a:buFont typeface="Arial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1714500" lvl="3" indent="-342900">
              <a:spcBef>
                <a:spcPts val="0"/>
              </a:spcBef>
              <a:buFont typeface="Arial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342900" indent="-342900">
              <a:spcBef>
                <a:spcPts val="0"/>
              </a:spcBef>
              <a:buFont typeface="Arial"/>
              <a:buChar char="•"/>
            </a:pPr>
            <a:r>
              <a:rPr lang="en-US" sz="2800" u="sng" dirty="0" smtClean="0">
                <a:solidFill>
                  <a:schemeClr val="tx1"/>
                </a:solidFill>
              </a:rPr>
              <a:t>Key Point</a:t>
            </a:r>
            <a:r>
              <a:rPr lang="en-US" sz="2800" dirty="0" smtClean="0">
                <a:solidFill>
                  <a:schemeClr val="tx1"/>
                </a:solidFill>
              </a:rPr>
              <a:t>: </a:t>
            </a:r>
            <a:r>
              <a:rPr lang="en-US" sz="2800" dirty="0">
                <a:solidFill>
                  <a:schemeClr val="tx1"/>
                </a:solidFill>
              </a:rPr>
              <a:t>R</a:t>
            </a:r>
            <a:r>
              <a:rPr lang="en-US" sz="2800" dirty="0" smtClean="0">
                <a:solidFill>
                  <a:schemeClr val="tx1"/>
                </a:solidFill>
              </a:rPr>
              <a:t>esults </a:t>
            </a:r>
          </a:p>
          <a:p>
            <a:pPr marL="800100" lvl="1" indent="-342900">
              <a:spcBef>
                <a:spcPts val="0"/>
              </a:spcBef>
              <a:buFont typeface="Arial"/>
              <a:buChar char="•"/>
            </a:pPr>
            <a:r>
              <a:rPr lang="en-US" altLang="ja-JP" sz="2800" dirty="0">
                <a:solidFill>
                  <a:schemeClr val="tx1"/>
                </a:solidFill>
              </a:rPr>
              <a:t>I</a:t>
            </a:r>
            <a:r>
              <a:rPr lang="en-US" altLang="ja-JP" sz="2800" dirty="0" smtClean="0">
                <a:solidFill>
                  <a:schemeClr val="tx1"/>
                </a:solidFill>
              </a:rPr>
              <a:t>nstantly collated on Moodle</a:t>
            </a:r>
          </a:p>
          <a:p>
            <a:pPr marL="800100" lvl="1" indent="-342900">
              <a:spcBef>
                <a:spcPts val="0"/>
              </a:spcBef>
              <a:buFont typeface="Arial"/>
              <a:buChar char="•"/>
            </a:pPr>
            <a:r>
              <a:rPr lang="en-US" altLang="ja-JP" sz="2800" dirty="0" smtClean="0">
                <a:solidFill>
                  <a:schemeClr val="tx1"/>
                </a:solidFill>
              </a:rPr>
              <a:t>All results on one page</a:t>
            </a:r>
          </a:p>
          <a:p>
            <a:pPr marL="800100" lvl="1" indent="-342900">
              <a:spcBef>
                <a:spcPts val="0"/>
              </a:spcBef>
              <a:buFont typeface="Arial"/>
              <a:buChar char="•"/>
            </a:pPr>
            <a:r>
              <a:rPr lang="en-US" altLang="ja-JP" sz="2800" dirty="0">
                <a:solidFill>
                  <a:schemeClr val="tx1"/>
                </a:solidFill>
              </a:rPr>
              <a:t>T</a:t>
            </a:r>
            <a:r>
              <a:rPr lang="en-US" altLang="ja-JP" sz="2800" dirty="0" smtClean="0">
                <a:solidFill>
                  <a:schemeClr val="tx1"/>
                </a:solidFill>
              </a:rPr>
              <a:t>ransparent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</a:pPr>
            <a:endParaRPr lang="en-US" altLang="ja-JP" sz="2400" dirty="0" smtClean="0">
              <a:solidFill>
                <a:srgbClr val="FC75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2057400"/>
            <a:ext cx="38862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29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5334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Video assessment module - </a:t>
            </a:r>
            <a:r>
              <a:rPr lang="en-US" sz="2400" dirty="0" smtClean="0">
                <a:solidFill>
                  <a:srgbClr val="FC7500"/>
                </a:solidFill>
              </a:rPr>
              <a:t>practical Use</a:t>
            </a:r>
            <a:endParaRPr lang="en-US" sz="2400" dirty="0">
              <a:solidFill>
                <a:srgbClr val="FC75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873368"/>
            <a:ext cx="8001000" cy="56798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b="1" i="1" dirty="0" smtClean="0">
                <a:solidFill>
                  <a:srgbClr val="FC7500"/>
                </a:solidFill>
              </a:rPr>
              <a:t>Seminar Class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</a:pPr>
            <a:r>
              <a:rPr lang="en-US" sz="2800" u="sng" dirty="0" smtClean="0">
                <a:solidFill>
                  <a:schemeClr val="tx1"/>
                </a:solidFill>
              </a:rPr>
              <a:t>Assessment </a:t>
            </a:r>
            <a:r>
              <a:rPr lang="en-US" sz="2800" dirty="0" smtClean="0">
                <a:solidFill>
                  <a:schemeClr val="tx1"/>
                </a:solidFill>
              </a:rPr>
              <a:t>: </a:t>
            </a:r>
          </a:p>
          <a:p>
            <a:pPr marL="800100" lvl="1" indent="-342900">
              <a:spcBef>
                <a:spcPts val="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Rubric based on students’ recipes</a:t>
            </a:r>
          </a:p>
          <a:p>
            <a:pPr marL="800100" lvl="1" indent="-342900">
              <a:spcBef>
                <a:spcPts val="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Methodology of making coffee (practicum)</a:t>
            </a:r>
          </a:p>
          <a:p>
            <a:pPr marL="800100" lvl="1" indent="-342900">
              <a:spcBef>
                <a:spcPts val="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Team work</a:t>
            </a:r>
          </a:p>
          <a:p>
            <a:pPr marL="800100" lvl="1" indent="-342900">
              <a:spcBef>
                <a:spcPts val="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Team feedback to own team </a:t>
            </a:r>
          </a:p>
          <a:p>
            <a:pPr marL="800100" lvl="1" indent="-342900">
              <a:spcBef>
                <a:spcPts val="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Individual roles within each team</a:t>
            </a:r>
          </a:p>
          <a:p>
            <a:pPr marL="800100" lvl="1" indent="-342900">
              <a:spcBef>
                <a:spcPts val="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Use of language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</a:pPr>
            <a:r>
              <a:rPr lang="en-US" sz="2800" u="sng" dirty="0" smtClean="0">
                <a:solidFill>
                  <a:schemeClr val="tx1"/>
                </a:solidFill>
              </a:rPr>
              <a:t>Key Point </a:t>
            </a:r>
            <a:r>
              <a:rPr lang="en-US" sz="2800" dirty="0" smtClean="0">
                <a:solidFill>
                  <a:schemeClr val="tx1"/>
                </a:solidFill>
              </a:rPr>
              <a:t>:  </a:t>
            </a:r>
          </a:p>
          <a:p>
            <a:pPr marL="800100" lvl="1" indent="-342900">
              <a:spcBef>
                <a:spcPts val="0"/>
              </a:spcBef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V</a:t>
            </a:r>
            <a:r>
              <a:rPr lang="en-US" sz="2800" dirty="0" smtClean="0">
                <a:solidFill>
                  <a:schemeClr val="tx1"/>
                </a:solidFill>
              </a:rPr>
              <a:t>ideos taken on students phones</a:t>
            </a:r>
          </a:p>
          <a:p>
            <a:pPr marL="800100" lvl="1" indent="-342900">
              <a:spcBef>
                <a:spcPts val="0"/>
              </a:spcBef>
              <a:buFont typeface="Arial"/>
              <a:buChar char="•"/>
            </a:pPr>
            <a:r>
              <a:rPr lang="en-US" altLang="ja-JP" sz="2800" dirty="0" smtClean="0">
                <a:solidFill>
                  <a:schemeClr val="tx1"/>
                </a:solidFill>
              </a:rPr>
              <a:t>Videos uploaded by students</a:t>
            </a:r>
          </a:p>
          <a:p>
            <a:pPr marL="800100" lvl="1" indent="-342900">
              <a:spcBef>
                <a:spcPts val="0"/>
              </a:spcBef>
              <a:buFont typeface="Arial"/>
              <a:buChar char="•"/>
            </a:pPr>
            <a:r>
              <a:rPr lang="en-US" altLang="ja-JP" sz="2800" dirty="0" smtClean="0">
                <a:solidFill>
                  <a:schemeClr val="tx1"/>
                </a:solidFill>
              </a:rPr>
              <a:t>Teacher and peer assessment</a:t>
            </a:r>
          </a:p>
          <a:p>
            <a:pPr marL="800100" lvl="1" indent="-342900">
              <a:spcBef>
                <a:spcPts val="0"/>
              </a:spcBef>
              <a:buFont typeface="Arial"/>
              <a:buChar char="•"/>
            </a:pPr>
            <a:r>
              <a:rPr lang="en-US" altLang="ja-JP" sz="2800" dirty="0" smtClean="0">
                <a:solidFill>
                  <a:schemeClr val="tx1"/>
                </a:solidFill>
              </a:rPr>
              <a:t>Potential for using the calibration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</a:pPr>
            <a:endParaRPr lang="en-US" altLang="ja-JP" sz="2400" dirty="0" smtClean="0">
              <a:solidFill>
                <a:srgbClr val="FC75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1415" y="3727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764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577"/>
            <a:ext cx="7772400" cy="801624"/>
          </a:xfrm>
        </p:spPr>
        <p:txBody>
          <a:bodyPr/>
          <a:lstStyle/>
          <a:p>
            <a:pPr algn="ctr"/>
            <a:r>
              <a:rPr lang="en-US" smtClean="0">
                <a:solidFill>
                  <a:srgbClr val="FC7500"/>
                </a:solidFill>
              </a:rPr>
              <a:t>methodology</a:t>
            </a:r>
            <a:endParaRPr lang="en-US" dirty="0">
              <a:solidFill>
                <a:srgbClr val="FC75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609600"/>
            <a:ext cx="8686800" cy="5943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000000"/>
                </a:solidFill>
                <a:cs typeface="Comic Sans MS"/>
              </a:rPr>
              <a:t>Collaborative action research:  </a:t>
            </a:r>
            <a:endParaRPr lang="en-US" sz="1000" b="1" dirty="0" smtClean="0">
              <a:solidFill>
                <a:srgbClr val="000000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cs typeface="Comic Sans MS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cs typeface="Comic Sans MS"/>
              </a:rPr>
              <a:t>(Eight year longitudinal study in one Japanese university) </a:t>
            </a:r>
          </a:p>
          <a:p>
            <a:pPr marL="342900" indent="-342900">
              <a:spcBef>
                <a:spcPts val="0"/>
              </a:spcBef>
              <a:buFontTx/>
              <a:buChar char="-"/>
            </a:pPr>
            <a:endParaRPr lang="en-US" sz="2400" b="1" i="1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b="1" i="1" dirty="0" smtClean="0">
                <a:solidFill>
                  <a:srgbClr val="0070C0"/>
                </a:solidFill>
              </a:rPr>
              <a:t>Oral </a:t>
            </a:r>
            <a:r>
              <a:rPr lang="en-US" sz="2400" b="1" i="1" dirty="0">
                <a:solidFill>
                  <a:srgbClr val="0070C0"/>
                </a:solidFill>
              </a:rPr>
              <a:t>English Presenting </a:t>
            </a:r>
            <a:r>
              <a:rPr lang="en-US" sz="2400" b="1" i="1" dirty="0" smtClean="0">
                <a:solidFill>
                  <a:srgbClr val="0070C0"/>
                </a:solidFill>
              </a:rPr>
              <a:t>Class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r>
              <a:rPr lang="en-US" sz="2400" b="1" i="1" dirty="0" smtClean="0">
                <a:solidFill>
                  <a:srgbClr val="0070C0"/>
                </a:solidFill>
              </a:rPr>
              <a:t>– 5 Presentations (One semester)</a:t>
            </a:r>
            <a:endParaRPr lang="en-US" sz="2400" b="1" i="1" dirty="0">
              <a:solidFill>
                <a:srgbClr val="0070C0"/>
              </a:solidFill>
            </a:endParaRPr>
          </a:p>
          <a:p>
            <a:pPr marL="171450" indent="-171450">
              <a:spcBef>
                <a:spcPts val="0"/>
              </a:spcBef>
              <a:buFontTx/>
              <a:buChar char="-"/>
            </a:pPr>
            <a:endParaRPr lang="en-US" dirty="0" smtClean="0">
              <a:solidFill>
                <a:srgbClr val="000000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cs typeface="Comic Sans MS"/>
              </a:rPr>
              <a:t>Cycle ①: </a:t>
            </a:r>
            <a:r>
              <a:rPr lang="en-US" b="1" dirty="0" smtClean="0">
                <a:solidFill>
                  <a:srgbClr val="000000"/>
                </a:solidFill>
                <a:cs typeface="Comic Sans MS"/>
              </a:rPr>
              <a:t>2010 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 -   experimented with syllabus design; types of assessment</a:t>
            </a:r>
          </a:p>
          <a:p>
            <a:pPr>
              <a:spcBef>
                <a:spcPts val="0"/>
              </a:spcBef>
            </a:pPr>
            <a:endParaRPr lang="en-US" sz="1000" dirty="0" smtClean="0">
              <a:solidFill>
                <a:srgbClr val="000000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cs typeface="Comic Sans MS"/>
              </a:rPr>
              <a:t>Cycle </a:t>
            </a:r>
            <a:r>
              <a:rPr lang="en-US" altLang="ja-JP" dirty="0" smtClean="0">
                <a:solidFill>
                  <a:srgbClr val="000000"/>
                </a:solidFill>
                <a:cs typeface="Comic Sans MS"/>
              </a:rPr>
              <a:t>②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: </a:t>
            </a:r>
            <a:r>
              <a:rPr lang="en-US" b="1" dirty="0" smtClean="0">
                <a:solidFill>
                  <a:srgbClr val="000000"/>
                </a:solidFill>
                <a:cs typeface="Comic Sans MS"/>
              </a:rPr>
              <a:t>2011  </a:t>
            </a:r>
            <a:r>
              <a:rPr lang="en-US" dirty="0">
                <a:solidFill>
                  <a:srgbClr val="000000"/>
                </a:solidFill>
                <a:cs typeface="Comic Sans MS"/>
              </a:rPr>
              <a:t>-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   added video recording, hosted on YouTube,</a:t>
            </a:r>
            <a:r>
              <a:rPr lang="ja-JP" altLang="en-US" dirty="0" smtClean="0">
                <a:solidFill>
                  <a:srgbClr val="000000"/>
                </a:solidFill>
                <a:cs typeface="Comic Sans MS"/>
              </a:rPr>
              <a:t> 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LMS forums</a:t>
            </a:r>
          </a:p>
          <a:p>
            <a:pPr>
              <a:spcBef>
                <a:spcPts val="0"/>
              </a:spcBef>
            </a:pPr>
            <a:endParaRPr lang="en-US" sz="1000" dirty="0" smtClean="0">
              <a:solidFill>
                <a:srgbClr val="000000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cs typeface="Comic Sans MS"/>
              </a:rPr>
              <a:t>Cycle </a:t>
            </a:r>
            <a:r>
              <a:rPr lang="en-US" altLang="ja-JP" dirty="0" smtClean="0">
                <a:solidFill>
                  <a:srgbClr val="000000"/>
                </a:solidFill>
                <a:cs typeface="Comic Sans MS"/>
              </a:rPr>
              <a:t>③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: </a:t>
            </a:r>
            <a:r>
              <a:rPr lang="en-US" b="1" dirty="0" smtClean="0">
                <a:solidFill>
                  <a:srgbClr val="000000"/>
                </a:solidFill>
                <a:cs typeface="Comic Sans MS"/>
              </a:rPr>
              <a:t>2012   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-  designed new LMS module for</a:t>
            </a:r>
            <a:r>
              <a:rPr lang="en-US" dirty="0">
                <a:solidFill>
                  <a:srgbClr val="000000"/>
                </a:solidFill>
                <a:cs typeface="Comic Sans MS"/>
              </a:rPr>
              <a:t> 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video assessment</a:t>
            </a:r>
          </a:p>
          <a:p>
            <a:pPr>
              <a:spcBef>
                <a:spcPts val="0"/>
              </a:spcBef>
            </a:pPr>
            <a:endParaRPr lang="en-US" sz="1000" dirty="0" smtClean="0">
              <a:solidFill>
                <a:srgbClr val="000000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cs typeface="Comic Sans MS"/>
              </a:rPr>
              <a:t>Cycle </a:t>
            </a:r>
            <a:r>
              <a:rPr lang="en-US" altLang="ja-JP" dirty="0" smtClean="0">
                <a:solidFill>
                  <a:srgbClr val="000000"/>
                </a:solidFill>
                <a:cs typeface="Comic Sans MS"/>
              </a:rPr>
              <a:t>④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: </a:t>
            </a:r>
            <a:r>
              <a:rPr lang="en-US" b="1" dirty="0" smtClean="0">
                <a:solidFill>
                  <a:srgbClr val="000000"/>
                </a:solidFill>
                <a:cs typeface="Comic Sans MS"/>
              </a:rPr>
              <a:t>2013   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-  added self and peer assessment</a:t>
            </a:r>
          </a:p>
          <a:p>
            <a:pPr>
              <a:spcBef>
                <a:spcPts val="0"/>
              </a:spcBef>
            </a:pPr>
            <a:endParaRPr lang="en-US" sz="1000" dirty="0" smtClean="0">
              <a:solidFill>
                <a:srgbClr val="000000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cs typeface="Comic Sans MS"/>
              </a:rPr>
              <a:t>Cycle </a:t>
            </a:r>
            <a:r>
              <a:rPr lang="en-US" altLang="ja-JP" dirty="0" smtClean="0">
                <a:solidFill>
                  <a:srgbClr val="000000"/>
                </a:solidFill>
                <a:cs typeface="Comic Sans MS"/>
              </a:rPr>
              <a:t>⑤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: </a:t>
            </a:r>
            <a:r>
              <a:rPr lang="en-US" b="1" dirty="0" smtClean="0">
                <a:solidFill>
                  <a:srgbClr val="000000"/>
                </a:solidFill>
                <a:cs typeface="Comic Sans MS"/>
              </a:rPr>
              <a:t>2014   </a:t>
            </a:r>
            <a:r>
              <a:rPr lang="en-US" dirty="0">
                <a:solidFill>
                  <a:srgbClr val="000000"/>
                </a:solidFill>
                <a:cs typeface="Comic Sans MS"/>
              </a:rPr>
              <a:t>-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  evaluated self/peer assessment</a:t>
            </a:r>
          </a:p>
          <a:p>
            <a:pPr>
              <a:spcBef>
                <a:spcPts val="0"/>
              </a:spcBef>
            </a:pPr>
            <a:endParaRPr lang="en-US" sz="1000" dirty="0" smtClean="0">
              <a:solidFill>
                <a:srgbClr val="000000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cs typeface="Comic Sans MS"/>
              </a:rPr>
              <a:t>Cycle </a:t>
            </a:r>
            <a:r>
              <a:rPr lang="en-US" altLang="ja-JP" dirty="0" smtClean="0">
                <a:solidFill>
                  <a:srgbClr val="000000"/>
                </a:solidFill>
                <a:cs typeface="Comic Sans MS"/>
              </a:rPr>
              <a:t>⑥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: </a:t>
            </a:r>
            <a:r>
              <a:rPr lang="en-US" b="1" dirty="0" smtClean="0">
                <a:solidFill>
                  <a:srgbClr val="000000"/>
                </a:solidFill>
                <a:cs typeface="Comic Sans MS"/>
              </a:rPr>
              <a:t>2015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   -  added whole class synchronous assessment</a:t>
            </a:r>
          </a:p>
          <a:p>
            <a:pPr>
              <a:spcBef>
                <a:spcPts val="0"/>
              </a:spcBef>
            </a:pPr>
            <a:endParaRPr lang="en-US" sz="1000" dirty="0" smtClean="0">
              <a:solidFill>
                <a:srgbClr val="000000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cs typeface="Comic Sans MS"/>
              </a:rPr>
              <a:t>Cycle </a:t>
            </a:r>
            <a:r>
              <a:rPr lang="en-US" altLang="ja-JP" dirty="0" smtClean="0">
                <a:solidFill>
                  <a:srgbClr val="000000"/>
                </a:solidFill>
                <a:cs typeface="Comic Sans MS"/>
              </a:rPr>
              <a:t>⑦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: </a:t>
            </a:r>
            <a:r>
              <a:rPr lang="en-US" b="1" dirty="0" smtClean="0">
                <a:solidFill>
                  <a:srgbClr val="000000"/>
                </a:solidFill>
                <a:cs typeface="Comic Sans MS"/>
              </a:rPr>
              <a:t>2016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   </a:t>
            </a:r>
            <a:r>
              <a:rPr lang="en-US" dirty="0">
                <a:solidFill>
                  <a:srgbClr val="000000"/>
                </a:solidFill>
                <a:cs typeface="Comic Sans MS"/>
              </a:rPr>
              <a:t>-  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trialed whole </a:t>
            </a:r>
            <a:r>
              <a:rPr lang="en-US" dirty="0">
                <a:solidFill>
                  <a:srgbClr val="000000"/>
                </a:solidFill>
                <a:cs typeface="Comic Sans MS"/>
              </a:rPr>
              <a:t>class synchronous 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assessment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cs typeface="Comic Sans MS"/>
              </a:rPr>
              <a:t> 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                              -  added rubric pre-calibration</a:t>
            </a:r>
          </a:p>
          <a:p>
            <a:pPr>
              <a:spcBef>
                <a:spcPts val="0"/>
              </a:spcBef>
            </a:pPr>
            <a:r>
              <a:rPr lang="en-US" sz="1000" dirty="0" smtClean="0">
                <a:solidFill>
                  <a:srgbClr val="000000"/>
                </a:solidFill>
                <a:cs typeface="Comic Sans MS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cs typeface="Comic Sans MS"/>
              </a:rPr>
              <a:t>Cycle </a:t>
            </a:r>
            <a:r>
              <a:rPr lang="ja-JP" altLang="en-US" dirty="0" smtClean="0">
                <a:solidFill>
                  <a:srgbClr val="FF0000"/>
                </a:solidFill>
                <a:cs typeface="Comic Sans MS"/>
              </a:rPr>
              <a:t>⑧</a:t>
            </a:r>
            <a:r>
              <a:rPr lang="en-US" dirty="0" smtClean="0">
                <a:solidFill>
                  <a:srgbClr val="FF0000"/>
                </a:solidFill>
                <a:cs typeface="Comic Sans MS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cs typeface="Comic Sans MS"/>
              </a:rPr>
              <a:t>2017</a:t>
            </a:r>
            <a:r>
              <a:rPr lang="en-US" dirty="0" smtClean="0">
                <a:solidFill>
                  <a:srgbClr val="FF0000"/>
                </a:solidFill>
                <a:cs typeface="Comic Sans MS"/>
              </a:rPr>
              <a:t>   </a:t>
            </a:r>
            <a:r>
              <a:rPr lang="en-US" dirty="0">
                <a:solidFill>
                  <a:srgbClr val="FF0000"/>
                </a:solidFill>
                <a:cs typeface="Comic Sans MS"/>
              </a:rPr>
              <a:t>-  </a:t>
            </a:r>
            <a:r>
              <a:rPr lang="en-US" dirty="0" smtClean="0">
                <a:solidFill>
                  <a:srgbClr val="FF0000"/>
                </a:solidFill>
                <a:cs typeface="Comic Sans MS"/>
              </a:rPr>
              <a:t>synchronous, in class teacher coaching focus</a:t>
            </a:r>
            <a:endParaRPr lang="en-US" dirty="0">
              <a:solidFill>
                <a:srgbClr val="FF0000"/>
              </a:solidFill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677646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09800" y="304800"/>
            <a:ext cx="4688469" cy="9906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>
            <a:lvl1pPr algn="ct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5400" b="1" kern="1200" baseline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00000"/>
                </a:solidFill>
                <a:cs typeface="Comic Sans MS"/>
              </a:rPr>
              <a:t>NEW FEATURE 2016</a:t>
            </a:r>
            <a:endParaRPr lang="en-US" sz="4000" dirty="0">
              <a:solidFill>
                <a:srgbClr val="000000"/>
              </a:solidFill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1676400"/>
            <a:ext cx="8018073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E46C0A"/>
                </a:solidFill>
                <a:latin typeface="Comic Sans MS"/>
                <a:cs typeface="Comic Sans MS"/>
              </a:rPr>
              <a:t>Pre-calibration:  </a:t>
            </a:r>
            <a:r>
              <a:rPr lang="en-US" sz="3600" dirty="0" smtClean="0">
                <a:solidFill>
                  <a:srgbClr val="000000"/>
                </a:solidFill>
                <a:latin typeface="Comic Sans MS"/>
                <a:cs typeface="Comic Sans MS"/>
              </a:rPr>
              <a:t>What does it do?</a:t>
            </a:r>
          </a:p>
          <a:p>
            <a:endParaRPr lang="en-US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r>
              <a:rPr lang="en-US" sz="2800" u="sng" dirty="0">
                <a:solidFill>
                  <a:srgbClr val="000000"/>
                </a:solidFill>
                <a:latin typeface="Comic Sans MS"/>
                <a:cs typeface="Comic Sans MS"/>
              </a:rPr>
              <a:t>O</a:t>
            </a:r>
            <a:r>
              <a:rPr lang="en-US" sz="2800" u="sng" dirty="0" smtClean="0">
                <a:solidFill>
                  <a:srgbClr val="000000"/>
                </a:solidFill>
                <a:latin typeface="Comic Sans MS"/>
                <a:cs typeface="Comic Sans MS"/>
              </a:rPr>
              <a:t>nline training session</a:t>
            </a:r>
          </a:p>
          <a:p>
            <a:endParaRPr lang="en-US" sz="12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Comic Sans MS"/>
                <a:cs typeface="Comic Sans MS"/>
              </a:rPr>
              <a:t>S</a:t>
            </a:r>
            <a:r>
              <a:rPr lang="en-US" sz="2800" dirty="0" smtClean="0">
                <a:solidFill>
                  <a:srgbClr val="000000"/>
                </a:solidFill>
                <a:latin typeface="Comic Sans MS"/>
                <a:cs typeface="Comic Sans MS"/>
              </a:rPr>
              <a:t>tudents need to align their scoring ability with the teacher’s ability.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omic Sans MS"/>
                <a:cs typeface="Comic Sans MS"/>
              </a:rPr>
              <a:t>Students watch a video, score it, are given immediate feedback. 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Comic Sans MS"/>
                <a:cs typeface="Comic Sans MS"/>
              </a:rPr>
              <a:t>Re-do if +20% off teacher criteria scores.</a:t>
            </a:r>
            <a:endParaRPr lang="en-US" sz="28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爆発 1 3"/>
          <p:cNvSpPr/>
          <p:nvPr/>
        </p:nvSpPr>
        <p:spPr>
          <a:xfrm rot="20790914">
            <a:off x="204537" y="225360"/>
            <a:ext cx="2133600" cy="1697888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latin typeface="Comic Sans MS"/>
                <a:cs typeface="Comic Sans MS"/>
              </a:rPr>
              <a:t>NEW!!</a:t>
            </a:r>
            <a:endParaRPr kumimoji="1" lang="ja-JP" altLang="en-US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517583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988" y="1148247"/>
            <a:ext cx="8018073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Comic Sans MS"/>
                <a:cs typeface="Comic Sans MS"/>
              </a:rPr>
              <a:t>Piloting of </a:t>
            </a:r>
            <a:r>
              <a:rPr lang="en-US" sz="3600" b="1" i="1" u="sng" dirty="0" smtClean="0">
                <a:solidFill>
                  <a:srgbClr val="E46C0A"/>
                </a:solidFill>
                <a:latin typeface="Comic Sans MS"/>
                <a:cs typeface="Comic Sans MS"/>
              </a:rPr>
              <a:t>Pre-calibration</a:t>
            </a:r>
            <a:endParaRPr lang="en-US" sz="1600" dirty="0">
              <a:solidFill>
                <a:srgbClr val="E46C0A"/>
              </a:solidFill>
              <a:latin typeface="Comic Sans MS"/>
              <a:cs typeface="Comic Sans MS"/>
            </a:endParaRPr>
          </a:p>
          <a:p>
            <a:endParaRPr lang="en-US" sz="32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r>
              <a:rPr lang="en-US" sz="3200" dirty="0" smtClean="0">
                <a:solidFill>
                  <a:srgbClr val="000000"/>
                </a:solidFill>
                <a:latin typeface="Comic Sans MS"/>
                <a:cs typeface="Comic Sans MS"/>
              </a:rPr>
              <a:t>Problems</a:t>
            </a:r>
          </a:p>
          <a:p>
            <a:endParaRPr lang="en-US" sz="1200" u="sng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omic Sans MS"/>
                <a:cs typeface="Comic Sans MS"/>
              </a:rPr>
              <a:t>Students can see the teacher’s answers.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omic Sans MS"/>
                <a:cs typeface="Comic Sans MS"/>
              </a:rPr>
              <a:t>Video performance used in pre-calibration was too easy to guess. It needs several missing or poor points in the performance. 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omic Sans MS"/>
                <a:cs typeface="Comic Sans MS"/>
              </a:rPr>
              <a:t>Students are locked into it and cannot proceed to self-assessment due to a bug.</a:t>
            </a:r>
            <a:endParaRPr lang="en-US" sz="28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09800" y="192816"/>
            <a:ext cx="4688469" cy="9906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>
            <a:lvl1pPr algn="ct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5400" b="1" kern="1200" baseline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00000"/>
                </a:solidFill>
                <a:cs typeface="Comic Sans MS"/>
              </a:rPr>
              <a:t>NEW FEATURE 2016</a:t>
            </a:r>
            <a:endParaRPr lang="en-US" sz="4000" dirty="0">
              <a:solidFill>
                <a:srgbClr val="000000"/>
              </a:solidFill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14727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0"/>
            <a:ext cx="5181600" cy="13716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>
            <a:lvl1pPr algn="ct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5400" b="1" kern="1200" baseline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000000"/>
                </a:solidFill>
                <a:latin typeface="Calibri"/>
                <a:cs typeface="Calibri"/>
              </a:rPr>
              <a:t>PLANS FOR 2017</a:t>
            </a:r>
          </a:p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Action Research Cycle 8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447800"/>
            <a:ext cx="8190038" cy="5539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omic Sans MS"/>
                <a:cs typeface="Comic Sans MS"/>
              </a:rPr>
              <a:t>Pre-calibration de-bugging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omic Sans MS"/>
                <a:cs typeface="Comic Sans MS"/>
              </a:rPr>
              <a:t>Trials in multiple schools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omic Sans MS"/>
                <a:cs typeface="Comic Sans MS"/>
              </a:rPr>
              <a:t>Documentation and ‘Help Buttons’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omic Sans MS"/>
                <a:cs typeface="Comic Sans MS"/>
              </a:rPr>
              <a:t>Larger class sizes—practical operation test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omic Sans MS"/>
                <a:cs typeface="Comic Sans MS"/>
              </a:rPr>
              <a:t>Paper printouts of total assessment, reflection by students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omic Sans MS"/>
                <a:cs typeface="Comic Sans MS"/>
              </a:rPr>
              <a:t>More in-class coaching </a:t>
            </a:r>
            <a:r>
              <a:rPr lang="en-US" sz="2000" dirty="0" smtClean="0">
                <a:solidFill>
                  <a:srgbClr val="000000"/>
                </a:solidFill>
                <a:latin typeface="Comic Sans MS"/>
                <a:cs typeface="Comic Sans MS"/>
              </a:rPr>
              <a:t>(synchronous voice feedback)</a:t>
            </a:r>
            <a:endParaRPr lang="en-US" sz="20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 descr="Screen shot 2016-11-23 at 14.01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52400"/>
            <a:ext cx="2907453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0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0813" cy="86957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00"/>
                </a:solidFill>
                <a:cs typeface="Comic Sans MS"/>
              </a:rPr>
              <a:t>PRELIMINARY RESULTS 2016</a:t>
            </a:r>
            <a:br>
              <a:rPr lang="en-US" b="1" dirty="0" smtClean="0">
                <a:solidFill>
                  <a:srgbClr val="000000"/>
                </a:solidFill>
                <a:cs typeface="Comic Sans MS"/>
              </a:rPr>
            </a:br>
            <a:r>
              <a:rPr lang="en-US" b="1" dirty="0" smtClean="0">
                <a:solidFill>
                  <a:srgbClr val="E46C0A"/>
                </a:solidFill>
                <a:cs typeface="Comic Sans MS"/>
              </a:rPr>
              <a:t>Qualitative</a:t>
            </a:r>
            <a:endParaRPr lang="en-US" b="1" dirty="0">
              <a:solidFill>
                <a:srgbClr val="E46C0A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95021"/>
            <a:ext cx="821151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Comic Sans MS"/>
                <a:cs typeface="Comic Sans MS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tudents </a:t>
            </a:r>
            <a:r>
              <a:rPr lang="en-US" sz="2400" dirty="0">
                <a:solidFill>
                  <a:srgbClr val="000000"/>
                </a:solidFill>
                <a:latin typeface="Comic Sans MS"/>
                <a:cs typeface="Comic Sans MS"/>
              </a:rPr>
              <a:t>do a better job at peer assessment, when they look at a recording (the Peer numbers were closer to teachers ratings than the Class numbers</a:t>
            </a:r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). This suggests that no time pressure is a factor.</a:t>
            </a:r>
          </a:p>
          <a:p>
            <a:pPr marL="457200" indent="-457200">
              <a:buAutoNum type="arabicPeriod"/>
            </a:pPr>
            <a:endParaRPr lang="en-US" sz="24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When </a:t>
            </a:r>
            <a:r>
              <a:rPr lang="en-US" sz="2400" dirty="0">
                <a:solidFill>
                  <a:srgbClr val="000000"/>
                </a:solidFill>
                <a:latin typeface="Comic Sans MS"/>
                <a:cs typeface="Comic Sans MS"/>
              </a:rPr>
              <a:t>students do live rating (Class), they are less discriminating. Tend to score higher, but they do score a little lower when they see a poorer presentation</a:t>
            </a:r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. So scores are better than random.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Some individual criteria </a:t>
            </a:r>
            <a:r>
              <a:rPr lang="en-US" sz="2400" dirty="0">
                <a:solidFill>
                  <a:srgbClr val="000000"/>
                </a:solidFill>
                <a:latin typeface="Comic Sans MS"/>
                <a:cs typeface="Comic Sans MS"/>
              </a:rPr>
              <a:t>were scored wrong, maybe because students did not understand that criteria (i.e. </a:t>
            </a:r>
            <a:r>
              <a:rPr lang="en-US" sz="2400" dirty="0" err="1">
                <a:solidFill>
                  <a:srgbClr val="000000"/>
                </a:solidFill>
                <a:latin typeface="Comic Sans MS"/>
                <a:cs typeface="Comic Sans MS"/>
              </a:rPr>
              <a:t>Personalised</a:t>
            </a:r>
            <a:r>
              <a:rPr lang="en-US" sz="2400" dirty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</a:p>
          <a:p>
            <a:endParaRPr lang="en-US" sz="2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97101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81200" y="304800"/>
            <a:ext cx="4419600" cy="10668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>
            <a:lvl1pPr algn="ct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5400" b="1" kern="1200" baseline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00000"/>
                </a:solidFill>
                <a:latin typeface="+mn-lt"/>
                <a:cs typeface="Comic Sans MS"/>
              </a:rPr>
              <a:t>CONCLUSION 2016</a:t>
            </a:r>
            <a:endParaRPr lang="en-US" sz="4000" dirty="0">
              <a:solidFill>
                <a:srgbClr val="000000"/>
              </a:solidFill>
              <a:latin typeface="+mn-lt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1371600"/>
            <a:ext cx="83058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Comic Sans MS"/>
                <a:cs typeface="Comic Sans MS"/>
              </a:rPr>
              <a:t>Class </a:t>
            </a:r>
            <a:r>
              <a:rPr lang="en-US" sz="3200" dirty="0">
                <a:solidFill>
                  <a:srgbClr val="000000"/>
                </a:solidFill>
                <a:latin typeface="Comic Sans MS"/>
                <a:cs typeface="Comic Sans MS"/>
              </a:rPr>
              <a:t>rating should </a:t>
            </a:r>
            <a:r>
              <a:rPr lang="en-US" sz="3200" dirty="0" smtClean="0">
                <a:solidFill>
                  <a:srgbClr val="000000"/>
                </a:solidFill>
                <a:latin typeface="Comic Sans MS"/>
                <a:cs typeface="Comic Sans MS"/>
              </a:rPr>
              <a:t>have </a:t>
            </a:r>
            <a:r>
              <a:rPr lang="en-US" sz="3200" i="1" u="sng" dirty="0">
                <a:solidFill>
                  <a:srgbClr val="000000"/>
                </a:solidFill>
                <a:latin typeface="Comic Sans MS"/>
                <a:cs typeface="Comic Sans MS"/>
              </a:rPr>
              <a:t>lowest</a:t>
            </a:r>
            <a:r>
              <a:rPr lang="en-US" sz="3200" dirty="0">
                <a:solidFill>
                  <a:srgbClr val="000000"/>
                </a:solidFill>
                <a:latin typeface="Comic Sans MS"/>
                <a:cs typeface="Comic Sans MS"/>
              </a:rPr>
              <a:t> percentage </a:t>
            </a:r>
            <a:r>
              <a:rPr lang="en-US" sz="3200" dirty="0" smtClean="0">
                <a:solidFill>
                  <a:srgbClr val="000000"/>
                </a:solidFill>
                <a:latin typeface="Comic Sans MS"/>
                <a:cs typeface="Comic Sans MS"/>
              </a:rPr>
              <a:t>in scoring weightings!  (5</a:t>
            </a:r>
            <a:r>
              <a:rPr lang="en-US" sz="3200" dirty="0">
                <a:solidFill>
                  <a:srgbClr val="000000"/>
                </a:solidFill>
                <a:latin typeface="Comic Sans MS"/>
                <a:cs typeface="Comic Sans MS"/>
              </a:rPr>
              <a:t>% or possibly 0</a:t>
            </a:r>
            <a:r>
              <a:rPr lang="en-US" sz="3200" dirty="0" smtClean="0">
                <a:solidFill>
                  <a:srgbClr val="000000"/>
                </a:solidFill>
                <a:latin typeface="Comic Sans MS"/>
                <a:cs typeface="Comic Sans MS"/>
              </a:rPr>
              <a:t>%)</a:t>
            </a:r>
          </a:p>
          <a:p>
            <a:endParaRPr lang="en-US" sz="36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r>
              <a:rPr lang="en-US" sz="3600" dirty="0" smtClean="0">
                <a:solidFill>
                  <a:srgbClr val="000000"/>
                </a:solidFill>
                <a:latin typeface="Comic Sans MS"/>
                <a:cs typeface="Comic Sans MS"/>
              </a:rPr>
              <a:t>But it has two important functions :</a:t>
            </a:r>
          </a:p>
          <a:p>
            <a:endParaRPr lang="en-US" sz="28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Comic Sans MS"/>
                <a:cs typeface="Comic Sans MS"/>
              </a:rPr>
              <a:t>T</a:t>
            </a:r>
            <a:r>
              <a:rPr lang="en-US" sz="3200" dirty="0" smtClean="0">
                <a:solidFill>
                  <a:srgbClr val="000000"/>
                </a:solidFill>
                <a:latin typeface="Comic Sans MS"/>
                <a:cs typeface="Comic Sans MS"/>
              </a:rPr>
              <a:t>raining in scoring rubric criteria   </a:t>
            </a:r>
          </a:p>
          <a:p>
            <a:pPr marL="742950" indent="-742950">
              <a:buFont typeface="+mj-lt"/>
              <a:buAutoNum type="arabicPeriod"/>
            </a:pPr>
            <a:endParaRPr lang="en-US" sz="32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  <a:latin typeface="Comic Sans MS"/>
                <a:cs typeface="Comic Sans MS"/>
              </a:rPr>
              <a:t>Focusing attention during presentations</a:t>
            </a:r>
            <a:r>
              <a:rPr lang="en-US" sz="3200" dirty="0">
                <a:solidFill>
                  <a:srgbClr val="000000"/>
                </a:solidFill>
                <a:latin typeface="Comic Sans MS"/>
                <a:cs typeface="Comic Sans MS"/>
              </a:rPr>
              <a:t>.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4572000"/>
            <a:ext cx="2159000" cy="221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00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1723"/>
            <a:ext cx="3810000" cy="944562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C7500"/>
                </a:solidFill>
                <a:cs typeface="Comic Sans MS"/>
              </a:rPr>
              <a:t>PRINCIPLE 1</a:t>
            </a:r>
            <a:endParaRPr lang="en-US" sz="5400" b="1" dirty="0">
              <a:solidFill>
                <a:srgbClr val="FC7500"/>
              </a:solidFill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10481"/>
            <a:ext cx="8530046" cy="371871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9300" dirty="0">
                <a:latin typeface="Comic Sans MS"/>
                <a:cs typeface="Comic Sans MS"/>
              </a:rPr>
              <a:t>Assessment </a:t>
            </a:r>
            <a:endParaRPr lang="en-US" sz="9300" dirty="0" smtClean="0">
              <a:latin typeface="Comic Sans MS"/>
              <a:cs typeface="Comic Sans MS"/>
            </a:endParaRPr>
          </a:p>
          <a:p>
            <a:pPr marL="0" indent="0" algn="ctr">
              <a:buNone/>
            </a:pPr>
            <a:r>
              <a:rPr lang="en-US" sz="9300" strike="sngStrike" dirty="0" smtClean="0">
                <a:latin typeface="Comic Sans MS"/>
                <a:cs typeface="Comic Sans MS"/>
              </a:rPr>
              <a:t>of</a:t>
            </a:r>
            <a:r>
              <a:rPr lang="en-US" sz="9300" b="1" dirty="0">
                <a:latin typeface="Comic Sans MS"/>
                <a:cs typeface="Comic Sans MS"/>
              </a:rPr>
              <a:t> </a:t>
            </a:r>
            <a:r>
              <a:rPr lang="en-US" sz="9300" b="1" dirty="0" smtClean="0">
                <a:latin typeface="Comic Sans MS"/>
                <a:cs typeface="Comic Sans MS"/>
              </a:rPr>
              <a:t>*</a:t>
            </a:r>
            <a:r>
              <a:rPr lang="en-US" sz="93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for</a:t>
            </a:r>
            <a:r>
              <a:rPr lang="en-US" sz="9300" b="1" dirty="0" smtClean="0">
                <a:latin typeface="Comic Sans MS"/>
                <a:cs typeface="Comic Sans MS"/>
              </a:rPr>
              <a:t>*</a:t>
            </a:r>
            <a:r>
              <a:rPr lang="en-US" sz="9300" dirty="0">
                <a:latin typeface="Comic Sans MS"/>
                <a:cs typeface="Comic Sans MS"/>
              </a:rPr>
              <a:t> </a:t>
            </a:r>
            <a:r>
              <a:rPr lang="en-US" sz="9300" dirty="0" smtClean="0">
                <a:latin typeface="Comic Sans MS"/>
                <a:cs typeface="Comic Sans MS"/>
              </a:rPr>
              <a:t>learning </a:t>
            </a:r>
            <a:endParaRPr lang="en-US" sz="9300" dirty="0">
              <a:latin typeface="Comic Sans MS"/>
              <a:cs typeface="Comic Sans MS"/>
            </a:endParaRPr>
          </a:p>
          <a:p>
            <a:pPr marL="0" indent="0" algn="ctr">
              <a:buNone/>
            </a:pPr>
            <a:endParaRPr lang="en-US" sz="1700" strike="sngStrike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900068"/>
            <a:ext cx="2895600" cy="18557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5200" y="5135433"/>
            <a:ext cx="47962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trike="sngStrike" dirty="0"/>
              <a:t>Assessment *</a:t>
            </a:r>
            <a:r>
              <a:rPr lang="en-US" sz="2800" b="1" strike="sngStrike" dirty="0"/>
              <a:t>of*</a:t>
            </a:r>
            <a:r>
              <a:rPr lang="en-US" sz="2800" strike="sngStrike" dirty="0"/>
              <a:t> learning </a:t>
            </a:r>
          </a:p>
          <a:p>
            <a:pPr algn="ctr"/>
            <a:r>
              <a:rPr lang="en-US" sz="2800" strike="sngStrike" dirty="0"/>
              <a:t>for testing/administration  </a:t>
            </a:r>
          </a:p>
          <a:p>
            <a:pPr algn="ctr"/>
            <a:r>
              <a:rPr lang="en-US" sz="2800" dirty="0"/>
              <a:t>Gardner, J. (2012) </a:t>
            </a:r>
          </a:p>
        </p:txBody>
      </p:sp>
    </p:spTree>
    <p:extLst>
      <p:ext uri="{BB962C8B-B14F-4D97-AF65-F5344CB8AC3E}">
        <p14:creationId xmlns:p14="http://schemas.microsoft.com/office/powerpoint/2010/main" val="1892838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3962400" cy="944562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C7500"/>
                </a:solidFill>
                <a:cs typeface="Comic Sans MS"/>
              </a:rPr>
              <a:t>PRINCIPLE 2</a:t>
            </a:r>
            <a:endParaRPr lang="en-US" sz="5400" b="1" dirty="0">
              <a:solidFill>
                <a:srgbClr val="FC7500"/>
              </a:solidFill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538" y="1447800"/>
            <a:ext cx="8286750" cy="49530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6600" dirty="0" smtClean="0">
                <a:latin typeface="Comic Sans MS"/>
                <a:cs typeface="Comic Sans MS"/>
              </a:rPr>
              <a:t>‘Endless’ feedback in formative assessment</a:t>
            </a:r>
            <a:endParaRPr lang="en-US" sz="6600" dirty="0">
              <a:latin typeface="Comic Sans MS"/>
              <a:cs typeface="Comic Sans MS"/>
            </a:endParaRPr>
          </a:p>
          <a:p>
            <a:pPr marL="0" indent="0" algn="ctr">
              <a:buNone/>
            </a:pPr>
            <a:endParaRPr lang="en-US" sz="1700" strike="sngStrike" dirty="0" smtClean="0"/>
          </a:p>
          <a:p>
            <a:pPr marL="0" indent="0" algn="ctr">
              <a:buNone/>
            </a:pPr>
            <a:r>
              <a:rPr lang="en-US" sz="3600" dirty="0"/>
              <a:t>“Learners need endless feedback more than </a:t>
            </a:r>
            <a:endParaRPr lang="en-US" sz="3600" dirty="0" smtClean="0"/>
          </a:p>
          <a:p>
            <a:pPr marL="0" indent="0" algn="ctr">
              <a:buNone/>
            </a:pPr>
            <a:r>
              <a:rPr lang="en-US" sz="3600" dirty="0" smtClean="0"/>
              <a:t>they </a:t>
            </a:r>
            <a:r>
              <a:rPr lang="en-US" sz="3600" dirty="0"/>
              <a:t>need endless teaching.”  </a:t>
            </a:r>
            <a:endParaRPr lang="en-US" sz="3600" dirty="0" smtClean="0"/>
          </a:p>
          <a:p>
            <a:pPr marL="0" indent="0" algn="ctr">
              <a:buNone/>
            </a:pPr>
            <a:r>
              <a:rPr lang="en-US" sz="3000" dirty="0" smtClean="0"/>
              <a:t>(</a:t>
            </a:r>
            <a:r>
              <a:rPr lang="en-US" sz="3000" dirty="0"/>
              <a:t>Wiggins, </a:t>
            </a:r>
            <a:r>
              <a:rPr lang="en-US" sz="3000" dirty="0" smtClean="0"/>
              <a:t>2012)</a:t>
            </a: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 algn="ctr">
              <a:buNone/>
            </a:pPr>
            <a:r>
              <a:rPr lang="en-US" sz="1400" dirty="0" smtClean="0"/>
              <a:t>Wiggins</a:t>
            </a:r>
            <a:r>
              <a:rPr lang="en-US" sz="1400" dirty="0"/>
              <a:t>, G. (2012a). “Less teaching and more feedback?” ASCD in Service. Accessed from: </a:t>
            </a:r>
            <a:r>
              <a:rPr lang="en-US" sz="1400" u="sng" dirty="0">
                <a:hlinkClick r:id="rId3"/>
              </a:rPr>
              <a:t>http://inservice.ascd.org/less-teaching-and-more-feedback/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/>
              <a:t> </a:t>
            </a:r>
          </a:p>
          <a:p>
            <a:pPr marL="0" indent="0" algn="ctr">
              <a:buNone/>
            </a:pPr>
            <a:r>
              <a:rPr lang="en-US" sz="1400" dirty="0"/>
              <a:t>Wiggins, G. (2012b). “Seven keys to effective feedback” </a:t>
            </a:r>
            <a:r>
              <a:rPr lang="en-US" sz="1400" i="1" dirty="0"/>
              <a:t>Educational Leadership, 70</a:t>
            </a:r>
            <a:r>
              <a:rPr lang="en-US" sz="1400" dirty="0"/>
              <a:t>(1), pp. 10-16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17231"/>
            <a:ext cx="2413488" cy="125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13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3657600" cy="80162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C7500"/>
                </a:solidFill>
              </a:rPr>
              <a:t>methodology</a:t>
            </a:r>
            <a:endParaRPr lang="en-US" dirty="0">
              <a:solidFill>
                <a:srgbClr val="FC75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0677" y="762000"/>
            <a:ext cx="8686800" cy="5715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000000"/>
                </a:solidFill>
                <a:cs typeface="Comic Sans MS"/>
              </a:rPr>
              <a:t>Collaborative action research</a:t>
            </a:r>
          </a:p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0000"/>
                </a:solidFill>
                <a:cs typeface="Comic Sans MS"/>
              </a:rPr>
              <a:t>  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cs typeface="Comic Sans MS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cs typeface="Comic Sans MS"/>
              </a:rPr>
              <a:t>(</a:t>
            </a:r>
            <a:r>
              <a:rPr lang="en-US" sz="2400" dirty="0">
                <a:solidFill>
                  <a:srgbClr val="000000"/>
                </a:solidFill>
                <a:cs typeface="Comic Sans MS"/>
              </a:rPr>
              <a:t>8</a:t>
            </a:r>
            <a:r>
              <a:rPr lang="en-US" sz="2400" dirty="0" smtClean="0">
                <a:solidFill>
                  <a:srgbClr val="000000"/>
                </a:solidFill>
                <a:cs typeface="Comic Sans MS"/>
              </a:rPr>
              <a:t> year longitudinal study in one Japanese university) </a:t>
            </a:r>
          </a:p>
          <a:p>
            <a:pPr marL="342900" indent="-342900">
              <a:spcBef>
                <a:spcPts val="0"/>
              </a:spcBef>
              <a:buFontTx/>
              <a:buChar char="-"/>
            </a:pPr>
            <a:endParaRPr lang="en-US" sz="1600" b="1" i="1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b="1" i="1" dirty="0" smtClean="0">
                <a:solidFill>
                  <a:srgbClr val="0070C0"/>
                </a:solidFill>
              </a:rPr>
              <a:t>Oral </a:t>
            </a:r>
            <a:r>
              <a:rPr lang="en-US" sz="2400" b="1" i="1" dirty="0">
                <a:solidFill>
                  <a:srgbClr val="0070C0"/>
                </a:solidFill>
              </a:rPr>
              <a:t>English Presenting </a:t>
            </a:r>
            <a:r>
              <a:rPr lang="en-US" sz="2400" b="1" i="1" dirty="0" smtClean="0">
                <a:solidFill>
                  <a:srgbClr val="0070C0"/>
                </a:solidFill>
              </a:rPr>
              <a:t>Class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r>
              <a:rPr lang="en-US" sz="2400" b="1" i="1" dirty="0" smtClean="0">
                <a:solidFill>
                  <a:srgbClr val="0070C0"/>
                </a:solidFill>
              </a:rPr>
              <a:t>– 5 Presentations (One semester)</a:t>
            </a:r>
            <a:endParaRPr lang="en-US" sz="2400" b="1" i="1" dirty="0">
              <a:solidFill>
                <a:srgbClr val="0070C0"/>
              </a:solidFill>
            </a:endParaRPr>
          </a:p>
          <a:p>
            <a:pPr marL="171450" indent="-171450">
              <a:spcBef>
                <a:spcPts val="0"/>
              </a:spcBef>
              <a:buFontTx/>
              <a:buChar char="-"/>
            </a:pPr>
            <a:endParaRPr lang="en-US" sz="1600" dirty="0" smtClean="0">
              <a:solidFill>
                <a:srgbClr val="000000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0000"/>
                </a:solidFill>
                <a:cs typeface="Comic Sans MS"/>
              </a:rPr>
              <a:t>2010 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 -   experimented with syllabus design; types of assessment</a:t>
            </a:r>
          </a:p>
          <a:p>
            <a:pPr>
              <a:spcBef>
                <a:spcPts val="0"/>
              </a:spcBef>
            </a:pPr>
            <a:endParaRPr lang="en-US" sz="1000" dirty="0" smtClean="0">
              <a:solidFill>
                <a:srgbClr val="000000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0000"/>
                </a:solidFill>
                <a:cs typeface="Comic Sans MS"/>
              </a:rPr>
              <a:t>2011  </a:t>
            </a:r>
            <a:r>
              <a:rPr lang="en-US" dirty="0">
                <a:solidFill>
                  <a:srgbClr val="000000"/>
                </a:solidFill>
                <a:cs typeface="Comic Sans MS"/>
              </a:rPr>
              <a:t>-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   added video recording, hosted on YouTube,</a:t>
            </a:r>
            <a:r>
              <a:rPr lang="ja-JP" altLang="en-US" dirty="0" smtClean="0">
                <a:solidFill>
                  <a:srgbClr val="000000"/>
                </a:solidFill>
                <a:cs typeface="Comic Sans MS"/>
              </a:rPr>
              <a:t> 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LMS forums</a:t>
            </a:r>
          </a:p>
          <a:p>
            <a:pPr>
              <a:spcBef>
                <a:spcPts val="0"/>
              </a:spcBef>
            </a:pPr>
            <a:endParaRPr lang="en-US" sz="1000" dirty="0" smtClean="0">
              <a:solidFill>
                <a:srgbClr val="000000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0000"/>
                </a:solidFill>
                <a:cs typeface="Comic Sans MS"/>
              </a:rPr>
              <a:t>2012   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-  designed new LMS module for</a:t>
            </a:r>
            <a:r>
              <a:rPr lang="en-US" dirty="0">
                <a:solidFill>
                  <a:srgbClr val="000000"/>
                </a:solidFill>
                <a:cs typeface="Comic Sans MS"/>
              </a:rPr>
              <a:t> 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video assessment</a:t>
            </a:r>
          </a:p>
          <a:p>
            <a:pPr>
              <a:spcBef>
                <a:spcPts val="0"/>
              </a:spcBef>
            </a:pPr>
            <a:endParaRPr lang="en-US" sz="1000" dirty="0" smtClean="0">
              <a:solidFill>
                <a:srgbClr val="000000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0000"/>
                </a:solidFill>
                <a:cs typeface="Comic Sans MS"/>
              </a:rPr>
              <a:t>2013   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-  added self and peer assessment</a:t>
            </a:r>
          </a:p>
          <a:p>
            <a:pPr>
              <a:spcBef>
                <a:spcPts val="0"/>
              </a:spcBef>
            </a:pPr>
            <a:endParaRPr lang="en-US" sz="1000" dirty="0" smtClean="0">
              <a:solidFill>
                <a:srgbClr val="000000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0000"/>
                </a:solidFill>
                <a:cs typeface="Comic Sans MS"/>
              </a:rPr>
              <a:t>2014   </a:t>
            </a:r>
            <a:r>
              <a:rPr lang="en-US" dirty="0">
                <a:solidFill>
                  <a:srgbClr val="000000"/>
                </a:solidFill>
                <a:cs typeface="Comic Sans MS"/>
              </a:rPr>
              <a:t>-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  evaluated self/peer assessment</a:t>
            </a:r>
          </a:p>
          <a:p>
            <a:pPr>
              <a:spcBef>
                <a:spcPts val="0"/>
              </a:spcBef>
            </a:pPr>
            <a:endParaRPr lang="en-US" sz="1000" dirty="0" smtClean="0">
              <a:solidFill>
                <a:srgbClr val="000000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0000"/>
                </a:solidFill>
                <a:cs typeface="Comic Sans MS"/>
              </a:rPr>
              <a:t>2015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   -  added whole class synchronous assessment</a:t>
            </a:r>
          </a:p>
          <a:p>
            <a:pPr>
              <a:spcBef>
                <a:spcPts val="0"/>
              </a:spcBef>
            </a:pPr>
            <a:endParaRPr lang="en-US" sz="1000" dirty="0" smtClean="0">
              <a:solidFill>
                <a:srgbClr val="000000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0000"/>
                </a:solidFill>
                <a:cs typeface="Comic Sans MS"/>
              </a:rPr>
              <a:t>2016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   </a:t>
            </a:r>
            <a:r>
              <a:rPr lang="en-US" dirty="0">
                <a:solidFill>
                  <a:srgbClr val="000000"/>
                </a:solidFill>
                <a:cs typeface="Comic Sans MS"/>
              </a:rPr>
              <a:t>-  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trialed whole </a:t>
            </a:r>
            <a:r>
              <a:rPr lang="en-US" dirty="0">
                <a:solidFill>
                  <a:srgbClr val="000000"/>
                </a:solidFill>
                <a:cs typeface="Comic Sans MS"/>
              </a:rPr>
              <a:t>class synchronous 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assessment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cs typeface="Comic Sans MS"/>
              </a:rPr>
              <a:t> </a:t>
            </a:r>
            <a:r>
              <a:rPr lang="en-US" dirty="0" smtClean="0">
                <a:solidFill>
                  <a:srgbClr val="000000"/>
                </a:solidFill>
                <a:cs typeface="Comic Sans MS"/>
              </a:rPr>
              <a:t>                              -  added rubric pre-calibration</a:t>
            </a:r>
          </a:p>
          <a:p>
            <a:pPr>
              <a:spcBef>
                <a:spcPts val="0"/>
              </a:spcBef>
            </a:pPr>
            <a:r>
              <a:rPr lang="en-US" sz="1000" dirty="0" smtClean="0">
                <a:solidFill>
                  <a:srgbClr val="000000"/>
                </a:solidFill>
                <a:cs typeface="Comic Sans MS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  <a:cs typeface="Comic Sans MS"/>
              </a:rPr>
              <a:t>2017   </a:t>
            </a:r>
            <a:r>
              <a:rPr lang="en-US" b="1" dirty="0">
                <a:solidFill>
                  <a:srgbClr val="FF0000"/>
                </a:solidFill>
                <a:cs typeface="Comic Sans MS"/>
              </a:rPr>
              <a:t>-  </a:t>
            </a:r>
            <a:r>
              <a:rPr lang="en-US" b="1" dirty="0" smtClean="0">
                <a:solidFill>
                  <a:srgbClr val="FF0000"/>
                </a:solidFill>
                <a:cs typeface="Comic Sans MS"/>
              </a:rPr>
              <a:t>synchronous, in class teacher coaching focus</a:t>
            </a:r>
            <a:endParaRPr lang="en-US" b="1" dirty="0">
              <a:solidFill>
                <a:srgbClr val="FF0000"/>
              </a:solidFill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267200"/>
            <a:ext cx="2004927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0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9886"/>
            <a:ext cx="7772400" cy="496823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FC7500"/>
                </a:solidFill>
              </a:rPr>
              <a:t>methodology</a:t>
            </a:r>
            <a:endParaRPr lang="en-US" dirty="0">
              <a:solidFill>
                <a:srgbClr val="FC75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6200" y="816649"/>
            <a:ext cx="8686800" cy="25923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Bef>
                <a:spcPts val="0"/>
              </a:spcBef>
              <a:buFontTx/>
              <a:buChar char="-"/>
            </a:pPr>
            <a:endParaRPr lang="en-US" dirty="0" smtClean="0">
              <a:solidFill>
                <a:srgbClr val="FC7500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tx1"/>
                </a:solidFill>
                <a:cs typeface="Comic Sans MS"/>
              </a:rPr>
              <a:t>Start    2010 </a:t>
            </a:r>
            <a:r>
              <a:rPr lang="en-US" sz="2400" dirty="0" smtClean="0">
                <a:solidFill>
                  <a:schemeClr val="tx1"/>
                </a:solidFill>
                <a:cs typeface="Comic Sans MS"/>
              </a:rPr>
              <a:t> -   experimented with syllabus design 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cs typeface="Comic Sans MS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cs typeface="Comic Sans MS"/>
              </a:rPr>
              <a:t>                           types of assessment</a:t>
            </a:r>
          </a:p>
          <a:p>
            <a:pPr>
              <a:spcBef>
                <a:spcPts val="0"/>
              </a:spcBef>
            </a:pPr>
            <a:endParaRPr lang="en-US" sz="2400" dirty="0" smtClean="0">
              <a:solidFill>
                <a:schemeClr val="tx1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tx1"/>
                </a:solidFill>
                <a:cs typeface="Comic Sans MS"/>
              </a:rPr>
              <a:t>             2011  </a:t>
            </a:r>
            <a:r>
              <a:rPr lang="en-US" sz="2400" dirty="0">
                <a:solidFill>
                  <a:schemeClr val="tx1"/>
                </a:solidFill>
                <a:cs typeface="Comic Sans MS"/>
              </a:rPr>
              <a:t>-</a:t>
            </a:r>
            <a:r>
              <a:rPr lang="en-US" sz="2400" dirty="0" smtClean="0">
                <a:solidFill>
                  <a:schemeClr val="tx1"/>
                </a:solidFill>
                <a:cs typeface="Comic Sans MS"/>
              </a:rPr>
              <a:t>   added video recording 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cs typeface="Comic Sans MS"/>
              </a:rPr>
              <a:t>                              hosted on YouTube</a:t>
            </a:r>
            <a:r>
              <a:rPr lang="ja-JP" altLang="en-US" sz="2400" dirty="0" smtClean="0">
                <a:solidFill>
                  <a:schemeClr val="tx1"/>
                </a:solidFill>
                <a:cs typeface="Comic Sans MS"/>
              </a:rPr>
              <a:t> </a:t>
            </a:r>
            <a:endParaRPr lang="en-US" altLang="ja-JP" sz="2400" dirty="0" smtClean="0">
              <a:solidFill>
                <a:schemeClr val="tx1"/>
              </a:solidFill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altLang="ja-JP" sz="2400" dirty="0" smtClean="0">
                <a:solidFill>
                  <a:schemeClr val="tx1"/>
                </a:solidFill>
                <a:cs typeface="Comic Sans MS"/>
              </a:rPr>
              <a:t>                              trialed </a:t>
            </a:r>
            <a:r>
              <a:rPr lang="en-US" sz="2400" dirty="0" smtClean="0">
                <a:solidFill>
                  <a:schemeClr val="tx1"/>
                </a:solidFill>
                <a:cs typeface="Comic Sans MS"/>
              </a:rPr>
              <a:t>LMS forums</a:t>
            </a:r>
          </a:p>
          <a:p>
            <a:pPr>
              <a:spcBef>
                <a:spcPts val="0"/>
              </a:spcBef>
            </a:pPr>
            <a:endParaRPr lang="en-US" sz="1000" dirty="0" smtClean="0">
              <a:solidFill>
                <a:srgbClr val="FC7500"/>
              </a:solidFill>
              <a:cs typeface="Comic Sans M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52400" y="3558912"/>
            <a:ext cx="8856994" cy="2585323"/>
            <a:chOff x="74621" y="1132889"/>
            <a:chExt cx="8856994" cy="2585323"/>
          </a:xfrm>
        </p:grpSpPr>
        <p:sp>
          <p:nvSpPr>
            <p:cNvPr id="10" name="TextBox 9"/>
            <p:cNvSpPr txBox="1"/>
            <p:nvPr/>
          </p:nvSpPr>
          <p:spPr>
            <a:xfrm>
              <a:off x="4582886" y="1132889"/>
              <a:ext cx="4348729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C7500"/>
                  </a:solidFill>
                </a:rPr>
                <a:t>Post Performance</a:t>
              </a:r>
            </a:p>
            <a:p>
              <a:r>
                <a:rPr lang="en-US" sz="5400" dirty="0" smtClean="0">
                  <a:solidFill>
                    <a:srgbClr val="FC7500"/>
                  </a:solidFill>
                </a:rPr>
                <a:t>Feedback</a:t>
              </a:r>
              <a:endParaRPr lang="en-US" sz="5400" dirty="0">
                <a:solidFill>
                  <a:srgbClr val="FC75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38097" y="1945805"/>
              <a:ext cx="94478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solidFill>
                    <a:srgbClr val="FC7500"/>
                  </a:solidFill>
                </a:rPr>
                <a:t>=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696" y="1566469"/>
              <a:ext cx="2595789" cy="171816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4621" y="1330571"/>
              <a:ext cx="6870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solidFill>
                    <a:srgbClr val="FC7500"/>
                  </a:solidFill>
                </a:rPr>
                <a:t>1.</a:t>
              </a:r>
              <a:endParaRPr lang="en-US" sz="3600" dirty="0" smtClean="0">
                <a:solidFill>
                  <a:srgbClr val="FC75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1698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rban Photo Albu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1985</Words>
  <Application>Microsoft Macintosh PowerPoint</Application>
  <PresentationFormat>On-screen Show (4:3)</PresentationFormat>
  <Paragraphs>434</Paragraphs>
  <Slides>57</Slides>
  <Notes>39</Notes>
  <HiddenSlides>26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Urban Photo Album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PRINCIPLE 1</vt:lpstr>
      <vt:lpstr>PRINCIPLE 2</vt:lpstr>
      <vt:lpstr>methodology</vt:lpstr>
      <vt:lpstr>methodology</vt:lpstr>
      <vt:lpstr>PowerPoint Presentation</vt:lpstr>
      <vt:lpstr>1. Video presentation</vt:lpstr>
      <vt:lpstr>PowerPoint Presentation</vt:lpstr>
      <vt:lpstr>5. Assess the Presentation</vt:lpstr>
      <vt:lpstr>Video assessment module - In use </vt:lpstr>
      <vt:lpstr>PRELIMINARY RESULTS 2016 Quantitative</vt:lpstr>
      <vt:lpstr>Findings (until 2016)</vt:lpstr>
      <vt:lpstr>PowerPoint Presentation</vt:lpstr>
      <vt:lpstr>PowerPoint Presentation</vt:lpstr>
      <vt:lpstr>Qualitative Data focus group &amp; teacher’s forum</vt:lpstr>
      <vt:lpstr>Qualitative Data focus group &amp; teacher’s forum</vt:lpstr>
      <vt:lpstr>Qualitative Data focus group &amp; teacher’s forum</vt:lpstr>
      <vt:lpstr>Qualitative Data focus group &amp; teacher’s forum</vt:lpstr>
      <vt:lpstr>Qualitative Data focus group &amp; teacher’s forum</vt:lpstr>
      <vt:lpstr>Qualitative Data focus group &amp; teacher’s forum</vt:lpstr>
      <vt:lpstr>Questionnaire Results (n=48)</vt:lpstr>
      <vt:lpstr>Questionnaire Results (n=48)</vt:lpstr>
      <vt:lpstr>Questionnaire Results (n=48)</vt:lpstr>
      <vt:lpstr>Questionnaire Results (n=48)</vt:lpstr>
      <vt:lpstr>Questionnaire Results (n=48)</vt:lpstr>
      <vt:lpstr> Limitations and plans for 2019 </vt:lpstr>
      <vt:lpstr>PowerPoint Presentation</vt:lpstr>
      <vt:lpstr>PowerPoint Presentation</vt:lpstr>
      <vt:lpstr>Video assessment module - practical Use</vt:lpstr>
      <vt:lpstr>PowerPoint Presentation</vt:lpstr>
      <vt:lpstr>PowerPoint Presentation</vt:lpstr>
      <vt:lpstr>PowerPoint Presentation</vt:lpstr>
      <vt:lpstr>PowerPoint Presentation</vt:lpstr>
      <vt:lpstr>Video assessment module - practical Use</vt:lpstr>
      <vt:lpstr>PowerPoint Presentation</vt:lpstr>
      <vt:lpstr>Video assessment module - practical Use</vt:lpstr>
      <vt:lpstr>PowerPoint Presentation</vt:lpstr>
      <vt:lpstr>Real time assessment why?</vt:lpstr>
      <vt:lpstr>Real time assessment How?</vt:lpstr>
      <vt:lpstr>Real time assessment  set up</vt:lpstr>
      <vt:lpstr>PRELIMINARY RESULTS 2016</vt:lpstr>
      <vt:lpstr>PowerPoint Presentation</vt:lpstr>
      <vt:lpstr>PowerPoint Presentation</vt:lpstr>
      <vt:lpstr>Real time assessment why?</vt:lpstr>
      <vt:lpstr>Real time assessment How?</vt:lpstr>
      <vt:lpstr>Video assessment module - practical Use</vt:lpstr>
      <vt:lpstr>Video assessment module - practical Use</vt:lpstr>
      <vt:lpstr>methodology</vt:lpstr>
      <vt:lpstr>PowerPoint Presentation</vt:lpstr>
      <vt:lpstr>PowerPoint Presentation</vt:lpstr>
      <vt:lpstr>PowerPoint Presentation</vt:lpstr>
      <vt:lpstr>PRELIMINARY RESULTS 2016 Qualitative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2010-02-01T21:14:06Z</dcterms:created>
  <dcterms:modified xsi:type="dcterms:W3CDTF">2017-10-29T11:00:19Z</dcterms:modified>
</cp:coreProperties>
</file>